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1" r:id="rId24"/>
    <p:sldId id="278" r:id="rId25"/>
    <p:sldId id="279"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993" autoAdjust="0"/>
  </p:normalViewPr>
  <p:slideViewPr>
    <p:cSldViewPr snapToGrid="0">
      <p:cViewPr varScale="1">
        <p:scale>
          <a:sx n="49" d="100"/>
          <a:sy n="49" d="100"/>
        </p:scale>
        <p:origin x="96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11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ru-RU" sz="2000" b="0" strike="noStrike" spc="-1">
                <a:latin typeface="Arial"/>
              </a:rPr>
              <a:t>Для правки формата примечаний щёлкните мышью</a:t>
            </a:r>
          </a:p>
        </p:txBody>
      </p:sp>
      <p:sp>
        <p:nvSpPr>
          <p:cNvPr id="11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ru-RU" sz="1400" b="0" strike="noStrike" spc="-1">
                <a:latin typeface="Times New Roman"/>
              </a:rPr>
              <a:t>&lt;верхний колонтитул&gt;</a:t>
            </a:r>
          </a:p>
        </p:txBody>
      </p:sp>
      <p:sp>
        <p:nvSpPr>
          <p:cNvPr id="116"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ru-RU" sz="1400" b="0" strike="noStrike" spc="-1">
                <a:latin typeface="Times New Roman"/>
              </a:rPr>
              <a:t>&lt;дата/время&gt;</a:t>
            </a:r>
          </a:p>
        </p:txBody>
      </p:sp>
      <p:sp>
        <p:nvSpPr>
          <p:cNvPr id="117"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ru-RU" sz="1400" b="0" strike="noStrike" spc="-1">
                <a:latin typeface="Times New Roman"/>
              </a:rPr>
              <a:t>&lt;нижний колонтитул&gt;</a:t>
            </a:r>
          </a:p>
        </p:txBody>
      </p:sp>
      <p:sp>
        <p:nvSpPr>
          <p:cNvPr id="118"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C16A7B49-EAA3-4306-AB3E-8160F5E27872}"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16A7B49-EAA3-4306-AB3E-8160F5E27872}" type="slidenum">
              <a:rPr lang="ru-RU" sz="1400" b="0" strike="noStrike" spc="-1" smtClean="0">
                <a:latin typeface="Times New Roman"/>
              </a:rPr>
              <a:t>1</a:t>
            </a:fld>
            <a:endParaRPr lang="ru-RU" sz="1400" b="0" strike="noStrike" spc="-1">
              <a:latin typeface="Times New Roman"/>
            </a:endParaRPr>
          </a:p>
        </p:txBody>
      </p:sp>
    </p:spTree>
    <p:extLst>
      <p:ext uri="{BB962C8B-B14F-4D97-AF65-F5344CB8AC3E}">
        <p14:creationId xmlns:p14="http://schemas.microsoft.com/office/powerpoint/2010/main" val="378046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381000" y="685800"/>
            <a:ext cx="6096000" cy="3429000"/>
          </a:xfrm>
          <a:prstGeom prst="rect">
            <a:avLst/>
          </a:prstGeom>
          <a:ln w="0">
            <a:noFill/>
          </a:ln>
        </p:spPr>
      </p:sp>
      <p:sp>
        <p:nvSpPr>
          <p:cNvPr id="349"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is one of the most important elements for the life support of the body's cells.</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Why is potassium so important for the normal functioning of the body?</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helps normalize the intracellular acid-base balance, which is very important for overall health.</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is an electrolyte necessary for conducting nerve impulses. The normal functioning of the nervous system, including the brain, largely depends on it.</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helps increase muscle endurance, which is especially important if you actively play sports or lead an active lifestyle.</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is good for heart health and helps maintain a normal heart rhythm.</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maintains the water-salt balance in the body; a disturbance of this balance threatens serious health problems.</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activates energy metabolism, maintaining the body's high performance.</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maintains normal blood pressure.</a:t>
            </a:r>
          </a:p>
          <a:p>
            <a:pPr rtl="0"/>
            <a:r>
              <a:rPr lang="en-US" sz="1200" b="1" kern="1200" dirty="0">
                <a:solidFill>
                  <a:schemeClr val="tx1"/>
                </a:solidFill>
                <a:effectLst/>
                <a:latin typeface="+mn-lt"/>
                <a:ea typeface="+mn-ea"/>
                <a:cs typeface="+mn-cs"/>
              </a:rPr>
              <a:t>Potassium</a:t>
            </a:r>
            <a:r>
              <a:rPr lang="en-US" sz="1200" kern="1200" dirty="0">
                <a:solidFill>
                  <a:schemeClr val="tx1"/>
                </a:solidFill>
                <a:effectLst/>
                <a:latin typeface="+mn-lt"/>
                <a:ea typeface="+mn-ea"/>
                <a:cs typeface="+mn-cs"/>
              </a:rPr>
              <a:t> helps the kidneys perform their function normally.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381000" y="685800"/>
            <a:ext cx="6096000" cy="3429000"/>
          </a:xfrm>
          <a:prstGeom prst="rect">
            <a:avLst/>
          </a:prstGeom>
          <a:ln w="0">
            <a:noFill/>
          </a:ln>
        </p:spPr>
      </p:sp>
      <p:sp>
        <p:nvSpPr>
          <p:cNvPr id="351"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Potassium deficiency often manifests as a decline in strength, apathy, and emotional burnout.</a:t>
            </a:r>
          </a:p>
          <a:p>
            <a:pPr rtl="0"/>
            <a:r>
              <a:rPr lang="en-US" sz="1200" kern="1200" dirty="0">
                <a:solidFill>
                  <a:schemeClr val="tx1"/>
                </a:solidFill>
                <a:effectLst/>
                <a:latin typeface="+mn-lt"/>
                <a:ea typeface="+mn-ea"/>
                <a:cs typeface="+mn-cs"/>
              </a:rPr>
              <a:t>In addition to intense physical activity and excess salt in the diet, it can be provoked by factors such as: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regular stress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intense physical activity</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bad habits (alcohol, smoking)</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poor environmental conditions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taking diuretics or laxatives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dehydration due to vomiting or diarrhea</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increased sweating</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frequent consumption of chocolate and coffee.</a:t>
            </a:r>
          </a:p>
          <a:p>
            <a:pPr marL="216000" indent="-216000">
              <a:lnSpc>
                <a:spcPct val="100000"/>
              </a:lnSpc>
              <a:tabLst>
                <a:tab pos="0" algn="l"/>
              </a:tabLst>
            </a:pPr>
            <a:endParaRPr lang="ru-RU" sz="10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381000" y="685800"/>
            <a:ext cx="6096000" cy="3429000"/>
          </a:xfrm>
          <a:prstGeom prst="rect">
            <a:avLst/>
          </a:prstGeom>
          <a:ln w="0">
            <a:noFill/>
          </a:ln>
        </p:spPr>
      </p:sp>
      <p:sp>
        <p:nvSpPr>
          <p:cNvPr id="353"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98% of potassium is found inside cells, and only 2% is in the extracellular space, but even that is a lot.</a:t>
            </a:r>
          </a:p>
          <a:p>
            <a:pPr rtl="0"/>
            <a:r>
              <a:rPr lang="en-US" sz="1200" kern="1200" dirty="0">
                <a:solidFill>
                  <a:schemeClr val="tx1"/>
                </a:solidFill>
                <a:effectLst/>
                <a:latin typeface="+mn-lt"/>
                <a:ea typeface="+mn-ea"/>
                <a:cs typeface="+mn-cs"/>
              </a:rPr>
              <a:t>Potassium — an essential electrolyte, necessary for conducting nerve impulses.</a:t>
            </a:r>
          </a:p>
          <a:p>
            <a:pPr rtl="0"/>
            <a:r>
              <a:rPr lang="en-US" sz="1200" kern="1200" dirty="0">
                <a:solidFill>
                  <a:schemeClr val="tx1"/>
                </a:solidFill>
                <a:effectLst/>
                <a:latin typeface="+mn-lt"/>
                <a:ea typeface="+mn-ea"/>
                <a:cs typeface="+mn-cs"/>
              </a:rPr>
              <a:t>The recommended daily intake for adults is 2500 mg, and for athletes — 4700 mg.</a:t>
            </a:r>
          </a:p>
          <a:p>
            <a:pPr rtl="0"/>
            <a:r>
              <a:rPr lang="en-US" sz="1200" kern="1200" dirty="0">
                <a:solidFill>
                  <a:schemeClr val="tx1"/>
                </a:solidFill>
                <a:effectLst/>
                <a:latin typeface="+mn-lt"/>
                <a:ea typeface="+mn-ea"/>
                <a:cs typeface="+mn-cs"/>
              </a:rPr>
              <a:t>It is the strongest natural diuretic.</a:t>
            </a:r>
          </a:p>
          <a:p>
            <a:pPr rtl="0"/>
            <a:r>
              <a:rPr lang="en-US" sz="1200" kern="1200" dirty="0">
                <a:solidFill>
                  <a:schemeClr val="tx1"/>
                </a:solidFill>
                <a:effectLst/>
                <a:latin typeface="+mn-lt"/>
                <a:ea typeface="+mn-ea"/>
                <a:cs typeface="+mn-cs"/>
              </a:rPr>
              <a:t>Under natural conditions, potassium compounds should enter the body with food. It is found in dairy products, meat, cocoa, tomatoes, legumes, bananas, potatoes, parsley, plums, apricots, raisins, prunes.</a:t>
            </a:r>
          </a:p>
          <a:p>
            <a:pPr marL="216000" indent="-216000">
              <a:lnSpc>
                <a:spcPct val="100000"/>
              </a:lnSpc>
              <a:tabLst>
                <a:tab pos="0" algn="l"/>
              </a:tabLst>
            </a:pPr>
            <a:r>
              <a:rPr lang="en-US" sz="2000" b="0" strike="noStrike" spc="-1" dirty="0">
                <a:latin typeface="Arial"/>
              </a:rPr>
              <a:t>References on Potassium levels: </a:t>
            </a:r>
            <a:r>
              <a:rPr lang="en-US" sz="2000" dirty="0"/>
              <a:t>†</a:t>
            </a:r>
            <a:r>
              <a:rPr lang="en-US" sz="2000" b="1" dirty="0"/>
              <a:t>World Health Organization (2012, reaffirmed 2023)</a:t>
            </a:r>
            <a:r>
              <a:rPr lang="en-US" sz="2000" dirty="0"/>
              <a:t> — </a:t>
            </a:r>
            <a:r>
              <a:rPr lang="en-US" sz="2000" i="1" dirty="0"/>
              <a:t>Guideline: Potassium Intake for Adults and Children [ https://www.who.int/news/item/31-01-2013-who-issues-new-guidance-on-dietary-salt-and-potassium] ; </a:t>
            </a:r>
            <a:r>
              <a:rPr lang="en-US" sz="2000" dirty="0"/>
              <a:t>†</a:t>
            </a:r>
            <a:r>
              <a:rPr lang="en-US" sz="2000" b="1" dirty="0"/>
              <a:t>U.S. FDA (current 2025)</a:t>
            </a:r>
            <a:r>
              <a:rPr lang="en-US" sz="2000" dirty="0"/>
              <a:t> — </a:t>
            </a:r>
            <a:r>
              <a:rPr lang="en-US" sz="2000" i="1" dirty="0"/>
              <a:t>21 CFR § 101.9 – Nutrition labeling of food (Daily Value for Potassium)[https://www.ecfr.gov/current/title-21/chapter-I/subchapter-B/part-101/subpart-A/section-101.9 ] </a:t>
            </a:r>
            <a:endParaRPr lang="ru-RU" sz="2000" b="0" strike="noStrike" spc="-1" dirty="0">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381000" y="685800"/>
            <a:ext cx="6096000" cy="3429000"/>
          </a:xfrm>
          <a:prstGeom prst="rect">
            <a:avLst/>
          </a:prstGeom>
          <a:ln w="0">
            <a:noFill/>
          </a:ln>
        </p:spPr>
      </p:sp>
      <p:sp>
        <p:nvSpPr>
          <p:cNvPr id="355"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:Unfortunately, the actual nutrient content in vegetables and fruits has decreased by 30-50% over the last 50 years.</a:t>
            </a:r>
          </a:p>
          <a:p>
            <a:pPr rtl="0"/>
            <a:r>
              <a:rPr lang="en-US" sz="1200" kern="1200" dirty="0">
                <a:solidFill>
                  <a:schemeClr val="tx1"/>
                </a:solidFill>
                <a:effectLst/>
                <a:latin typeface="+mn-lt"/>
                <a:ea typeface="+mn-ea"/>
                <a:cs typeface="+mn-cs"/>
              </a:rPr>
              <a:t>Reasons: soil depletion, widespread deterioration of the ecological situation, use of chemical fertilizers, GMOs, etc.</a:t>
            </a: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ceHolder 1"/>
          <p:cNvSpPr>
            <a:spLocks noGrp="1" noRot="1" noChangeAspect="1"/>
          </p:cNvSpPr>
          <p:nvPr>
            <p:ph type="sldImg"/>
          </p:nvPr>
        </p:nvSpPr>
        <p:spPr>
          <a:xfrm>
            <a:off x="381000" y="685800"/>
            <a:ext cx="6096000" cy="3429000"/>
          </a:xfrm>
          <a:prstGeom prst="rect">
            <a:avLst/>
          </a:prstGeom>
          <a:ln w="0">
            <a:noFill/>
          </a:ln>
        </p:spPr>
      </p:sp>
      <p:sp>
        <p:nvSpPr>
          <p:cNvPr id="357"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Other factors that disrupt the water-salt balance are: regular stress, intense physical activity, bad habits (alcohol, smoking), poor environmental conditions, taking diuretics or laxatives, body dehydration due to vomiting or diarrhea, increased sweating, frequent consumption of chocolate and coffee.</a:t>
            </a: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381000" y="685800"/>
            <a:ext cx="6096000" cy="3429000"/>
          </a:xfrm>
          <a:prstGeom prst="rect">
            <a:avLst/>
          </a:prstGeom>
          <a:ln w="0">
            <a:noFill/>
          </a:ln>
        </p:spPr>
      </p:sp>
      <p:sp>
        <p:nvSpPr>
          <p:cNvPr id="359"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Introducing </a:t>
            </a:r>
            <a:r>
              <a:rPr lang="en-US" sz="1200" b="1"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 a product specially created to prevent potassium deficiency precisely in the cell — the initial structural building block of the body.</a:t>
            </a:r>
          </a:p>
          <a:p>
            <a:pPr rtl="0"/>
            <a:r>
              <a:rPr lang="en-US" sz="1200" kern="1200" dirty="0">
                <a:solidFill>
                  <a:schemeClr val="tx1"/>
                </a:solidFill>
                <a:effectLst/>
                <a:latin typeface="+mn-lt"/>
                <a:ea typeface="+mn-ea"/>
                <a:cs typeface="+mn-cs"/>
              </a:rPr>
              <a:t>The task of </a:t>
            </a:r>
            <a:r>
              <a:rPr lang="en-US" sz="1200" b="1"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is to ensure a constant concentration of potassium inside the cell.</a:t>
            </a:r>
          </a:p>
          <a:p>
            <a:pPr rtl="0"/>
            <a:r>
              <a:rPr lang="en-US" sz="1200" kern="1200" dirty="0">
                <a:solidFill>
                  <a:schemeClr val="tx1"/>
                </a:solidFill>
                <a:effectLst/>
                <a:latin typeface="+mn-lt"/>
                <a:ea typeface="+mn-ea"/>
                <a:cs typeface="+mn-cs"/>
              </a:rPr>
              <a:t>This is the key to the healthy functioning of the cell and the body as a whole.</a:t>
            </a: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381000" y="685800"/>
            <a:ext cx="6096000" cy="3429000"/>
          </a:xfrm>
          <a:prstGeom prst="rect">
            <a:avLst/>
          </a:prstGeom>
          <a:ln w="0">
            <a:noFill/>
          </a:ln>
        </p:spPr>
      </p:sp>
      <p:sp>
        <p:nvSpPr>
          <p:cNvPr id="361"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marL="216000" indent="-216000">
              <a:lnSpc>
                <a:spcPct val="100000"/>
              </a:lnSpc>
              <a:tabLst>
                <a:tab pos="0" algn="l"/>
              </a:tabLst>
            </a:pPr>
            <a:r>
              <a:rPr lang="en-US" sz="2000" b="0" strike="noStrike" spc="-1" dirty="0" err="1">
                <a:latin typeface="Arial"/>
              </a:rPr>
              <a:t>Pentokan’s</a:t>
            </a:r>
            <a:r>
              <a:rPr lang="en-US" sz="2000" b="0" strike="noStrike" spc="-1" dirty="0">
                <a:latin typeface="Arial"/>
              </a:rPr>
              <a:t> active components are potassium, vitamin C, and Ribose.</a:t>
            </a:r>
            <a:endParaRPr lang="ru-RU" sz="2000" b="0" strike="noStrike" spc="-1" dirty="0">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laceHolder 1"/>
          <p:cNvSpPr>
            <a:spLocks noGrp="1" noRot="1" noChangeAspect="1"/>
          </p:cNvSpPr>
          <p:nvPr>
            <p:ph type="sldImg"/>
          </p:nvPr>
        </p:nvSpPr>
        <p:spPr>
          <a:xfrm>
            <a:off x="381000" y="685800"/>
            <a:ext cx="6096000" cy="3429000"/>
          </a:xfrm>
          <a:prstGeom prst="rect">
            <a:avLst/>
          </a:prstGeom>
          <a:ln w="0">
            <a:noFill/>
          </a:ln>
        </p:spPr>
      </p:sp>
      <p:sp>
        <p:nvSpPr>
          <p:cNvPr id="363"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First of all, </a:t>
            </a:r>
            <a:r>
              <a:rPr lang="en-US" sz="1200" b="1"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is a source of potassium.</a:t>
            </a:r>
          </a:p>
          <a:p>
            <a:pPr rtl="0"/>
            <a:r>
              <a:rPr lang="en-US" sz="1200" kern="1200" dirty="0">
                <a:solidFill>
                  <a:schemeClr val="tx1"/>
                </a:solidFill>
                <a:effectLst/>
                <a:latin typeface="+mn-lt"/>
                <a:ea typeface="+mn-ea"/>
                <a:cs typeface="+mn-cs"/>
              </a:rPr>
              <a:t>Our task was to present this </a:t>
            </a:r>
            <a:r>
              <a:rPr lang="en-US" sz="1200" kern="1200" dirty="0" err="1">
                <a:solidFill>
                  <a:schemeClr val="tx1"/>
                </a:solidFill>
                <a:effectLst/>
                <a:latin typeface="+mn-lt"/>
                <a:ea typeface="+mn-ea"/>
                <a:cs typeface="+mn-cs"/>
              </a:rPr>
              <a:t>macroelement</a:t>
            </a:r>
            <a:r>
              <a:rPr lang="en-US" sz="1200" kern="1200" dirty="0">
                <a:solidFill>
                  <a:schemeClr val="tx1"/>
                </a:solidFill>
                <a:effectLst/>
                <a:latin typeface="+mn-lt"/>
                <a:ea typeface="+mn-ea"/>
                <a:cs typeface="+mn-cs"/>
              </a:rPr>
              <a:t> in the most bioavailable form.</a:t>
            </a:r>
          </a:p>
          <a:p>
            <a:pPr rtl="0"/>
            <a:r>
              <a:rPr lang="en-US" sz="1200" kern="1200" dirty="0">
                <a:solidFill>
                  <a:schemeClr val="tx1"/>
                </a:solidFill>
                <a:effectLst/>
                <a:latin typeface="+mn-lt"/>
                <a:ea typeface="+mn-ea"/>
                <a:cs typeface="+mn-cs"/>
              </a:rPr>
              <a:t>When dissolved in water, effervescent tablets form two organic forms of potassium — citrate and ascorbate.</a:t>
            </a:r>
          </a:p>
          <a:p>
            <a:pPr rtl="0"/>
            <a:r>
              <a:rPr lang="en-US" sz="1200" kern="1200" dirty="0">
                <a:solidFill>
                  <a:schemeClr val="tx1"/>
                </a:solidFill>
                <a:effectLst/>
                <a:latin typeface="+mn-lt"/>
                <a:ea typeface="+mn-ea"/>
                <a:cs typeface="+mn-cs"/>
              </a:rPr>
              <a:t>Thus, a bioavailability of about 97.5% is achieved.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381000" y="685800"/>
            <a:ext cx="6096000" cy="3429000"/>
          </a:xfrm>
          <a:prstGeom prst="rect">
            <a:avLst/>
          </a:prstGeom>
          <a:ln w="0">
            <a:noFill/>
          </a:ln>
        </p:spPr>
      </p:sp>
      <p:sp>
        <p:nvSpPr>
          <p:cNvPr id="365"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Ribose is the second active component of </a:t>
            </a:r>
            <a:r>
              <a:rPr lang="en-US" sz="1200"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 it increases ATP synthesis.</a:t>
            </a:r>
          </a:p>
          <a:p>
            <a:pPr rtl="0"/>
            <a:r>
              <a:rPr lang="en-US" sz="1200" kern="1200" dirty="0">
                <a:solidFill>
                  <a:schemeClr val="tx1"/>
                </a:solidFill>
                <a:effectLst/>
                <a:latin typeface="+mn-lt"/>
                <a:ea typeface="+mn-ea"/>
                <a:cs typeface="+mn-cs"/>
              </a:rPr>
              <a:t>ATP (adenosine triphosphate) is the main source of energy, a universal energy carrier necessary for maintaining the normal functioning of any living cell.</a:t>
            </a:r>
          </a:p>
          <a:p>
            <a:pPr rtl="0"/>
            <a:r>
              <a:rPr lang="en-US" sz="1200" kern="1200" dirty="0">
                <a:solidFill>
                  <a:schemeClr val="tx1"/>
                </a:solidFill>
                <a:effectLst/>
                <a:latin typeface="+mn-lt"/>
                <a:ea typeface="+mn-ea"/>
                <a:cs typeface="+mn-cs"/>
              </a:rPr>
              <a:t>For this reason, potassium content and a normal ATP level are closely related. Potassium ions freely and quickly enter the cell, increasing its ATP reserves. At a high ATP level, it ensures the optimal content of other important cations and anions, which ensures proper cell functioning.</a:t>
            </a: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381000" y="685800"/>
            <a:ext cx="6096000" cy="3429000"/>
          </a:xfrm>
          <a:prstGeom prst="rect">
            <a:avLst/>
          </a:prstGeom>
          <a:ln w="0">
            <a:noFill/>
          </a:ln>
        </p:spPr>
      </p:sp>
      <p:sp>
        <p:nvSpPr>
          <p:cNvPr id="367"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Vitamin C, in turn, plays an important transport role in the </a:t>
            </a:r>
            <a:r>
              <a:rPr lang="en-US" sz="1200" b="1"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formula, and due to its synergistic structure, it contributes to the rapid and efficient delivery of potassium into the cell.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noRot="1" noChangeAspect="1"/>
          </p:cNvSpPr>
          <p:nvPr>
            <p:ph type="sldImg"/>
          </p:nvPr>
        </p:nvSpPr>
        <p:spPr>
          <a:xfrm>
            <a:off x="381000" y="685800"/>
            <a:ext cx="6096000" cy="3429000"/>
          </a:xfrm>
          <a:prstGeom prst="rect">
            <a:avLst/>
          </a:prstGeom>
          <a:ln w="0">
            <a:noFill/>
          </a:ln>
        </p:spPr>
      </p:sp>
      <p:sp>
        <p:nvSpPr>
          <p:cNvPr id="333"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marL="216000" indent="-216000">
              <a:lnSpc>
                <a:spcPct val="100000"/>
              </a:lnSpc>
              <a:tabLst>
                <a:tab pos="0" algn="l"/>
              </a:tabLst>
            </a:pPr>
            <a:r>
              <a:rPr lang="en-US" sz="2000" b="1" dirty="0"/>
              <a:t>Stress</a:t>
            </a:r>
            <a:r>
              <a:rPr lang="en-US" sz="2000" dirty="0"/>
              <a:t>... This condition has become an integral part of our lives. It accompanies us everywhere: at home, at work, in transport. But the concept of "stress" does not imply only negative emotions. On the contrary, bright,  positive emotions that cause an emotional surge can also lead to this stressed state. Stress depletes our cells, tissues, accelerates aging, and, conversely, contributes to depression.</a:t>
            </a:r>
            <a:endParaRPr lang="ru-RU" sz="2000" b="0" strike="noStrike" spc="-1"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laceHolder 1"/>
          <p:cNvSpPr>
            <a:spLocks noGrp="1" noRot="1" noChangeAspect="1"/>
          </p:cNvSpPr>
          <p:nvPr>
            <p:ph type="sldImg"/>
          </p:nvPr>
        </p:nvSpPr>
        <p:spPr>
          <a:xfrm>
            <a:off x="381000" y="685800"/>
            <a:ext cx="6096000" cy="3429000"/>
          </a:xfrm>
          <a:prstGeom prst="rect">
            <a:avLst/>
          </a:prstGeom>
          <a:ln w="0">
            <a:noFill/>
          </a:ln>
        </p:spPr>
      </p:sp>
      <p:sp>
        <p:nvSpPr>
          <p:cNvPr id="369"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Simply dissolve an effervescent tablet in a glass of water or juice.</a:t>
            </a:r>
          </a:p>
          <a:p>
            <a:pPr rtl="0"/>
            <a:r>
              <a:rPr lang="en-US" sz="1200" kern="1200" dirty="0">
                <a:solidFill>
                  <a:schemeClr val="tx1"/>
                </a:solidFill>
                <a:effectLst/>
                <a:latin typeface="+mn-lt"/>
                <a:ea typeface="+mn-ea"/>
                <a:cs typeface="+mn-cs"/>
              </a:rPr>
              <a:t>It's more convenient and pleasant than swallowing capsules!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215900" y="812800"/>
            <a:ext cx="7126288" cy="4008438"/>
          </a:xfrm>
          <a:prstGeom prst="rect">
            <a:avLst/>
          </a:prstGeom>
          <a:ln w="0">
            <a:noFill/>
          </a:ln>
        </p:spPr>
      </p:sp>
      <p:sp>
        <p:nvSpPr>
          <p:cNvPr id="371"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rtl="0"/>
            <a:r>
              <a:rPr lang="en-US" sz="1200" b="1" kern="1200" dirty="0" err="1">
                <a:solidFill>
                  <a:schemeClr val="tx1"/>
                </a:solidFill>
                <a:effectLst/>
                <a:latin typeface="+mn-lt"/>
                <a:ea typeface="+mn-ea"/>
                <a:cs typeface="+mn-cs"/>
              </a:rPr>
              <a:t>PentoKan</a:t>
            </a:r>
            <a:r>
              <a:rPr lang="en-US" sz="1200" kern="1200" dirty="0">
                <a:solidFill>
                  <a:schemeClr val="tx1"/>
                </a:solidFill>
                <a:effectLst/>
                <a:latin typeface="+mn-lt"/>
                <a:ea typeface="+mn-ea"/>
                <a:cs typeface="+mn-cs"/>
              </a:rPr>
              <a:t> is an optimal combination of active ingredients for rapid restoration of the energy potential of cells. It ensures the optimal functioning of the sodium-potassium pump and promotes the removal of unnecessary sodium from the cell in conditions of oxidative stress.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16A7B49-EAA3-4306-AB3E-8160F5E27872}" type="slidenum">
              <a:rPr lang="ru-RU" sz="1400" b="0" strike="noStrike" spc="-1" smtClean="0">
                <a:latin typeface="Times New Roman"/>
              </a:rPr>
              <a:t>22</a:t>
            </a:fld>
            <a:endParaRPr lang="ru-RU" sz="1400" b="0" strike="noStrike" spc="-1">
              <a:latin typeface="Times New Roman"/>
            </a:endParaRPr>
          </a:p>
        </p:txBody>
      </p:sp>
    </p:spTree>
    <p:extLst>
      <p:ext uri="{BB962C8B-B14F-4D97-AF65-F5344CB8AC3E}">
        <p14:creationId xmlns:p14="http://schemas.microsoft.com/office/powerpoint/2010/main" val="66689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381000" y="685800"/>
            <a:ext cx="6096000" cy="3429000"/>
          </a:xfrm>
          <a:prstGeom prst="rect">
            <a:avLst/>
          </a:prstGeom>
          <a:ln w="0">
            <a:noFill/>
          </a:ln>
        </p:spPr>
      </p:sp>
      <p:sp>
        <p:nvSpPr>
          <p:cNvPr id="373"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marL="216000" indent="-216000">
              <a:lnSpc>
                <a:spcPct val="100000"/>
              </a:lnSpc>
              <a:tabLst>
                <a:tab pos="0" algn="l"/>
              </a:tabLst>
            </a:pPr>
            <a:endParaRPr lang="ru-RU" sz="2000" b="0" strike="noStrike" spc="-1" dirty="0">
              <a:latin typeface="Arial"/>
            </a:endParaRP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381000" y="685800"/>
            <a:ext cx="6096000" cy="3429000"/>
          </a:xfrm>
          <a:prstGeom prst="rect">
            <a:avLst/>
          </a:prstGeom>
          <a:ln w="0">
            <a:noFill/>
          </a:ln>
        </p:spPr>
      </p:sp>
      <p:sp>
        <p:nvSpPr>
          <p:cNvPr id="335"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r>
              <a:rPr lang="en-US" sz="2000" b="1" dirty="0"/>
              <a:t>The cause of stress is not only emotional experiences, but also:</a:t>
            </a:r>
          </a:p>
          <a:p>
            <a:r>
              <a:rPr lang="en-US" sz="2000" dirty="0"/>
              <a:t>Unfavorable ecological situation</a:t>
            </a:r>
          </a:p>
          <a:p>
            <a:r>
              <a:rPr lang="en-US" sz="2000" dirty="0"/>
              <a:t>Bacterial and viral infections</a:t>
            </a:r>
          </a:p>
          <a:p>
            <a:r>
              <a:rPr lang="en-US" sz="2000" dirty="0"/>
              <a:t>Natural aging of the body</a:t>
            </a:r>
          </a:p>
          <a:p>
            <a:r>
              <a:rPr lang="en-US" sz="2000" dirty="0"/>
              <a:t>Psycho-emotional stress, nervous tension</a:t>
            </a:r>
          </a:p>
          <a:p>
            <a:r>
              <a:rPr lang="en-US" sz="2000" dirty="0"/>
              <a:t>Excessive ultraviolet radiation, including being in the sun or in a solarium</a:t>
            </a:r>
          </a:p>
          <a:p>
            <a:r>
              <a:rPr lang="en-US" sz="2000" dirty="0"/>
              <a:t>Toxic components included in some cosmetics and household chemicals</a:t>
            </a:r>
          </a:p>
          <a:p>
            <a:r>
              <a:rPr lang="en-US" sz="2000" dirty="0"/>
              <a:t>Overeating, abuse of fast food, fried, canned food</a:t>
            </a:r>
          </a:p>
          <a:p>
            <a:r>
              <a:rPr lang="en-US" sz="2000" dirty="0"/>
              <a:t>Bad habits: smoking, alcohol abuse</a:t>
            </a:r>
          </a:p>
          <a:p>
            <a:r>
              <a:rPr lang="en-US" sz="2000" dirty="0"/>
              <a:t>Taking certain medications</a:t>
            </a:r>
          </a:p>
          <a:p>
            <a:r>
              <a:rPr lang="en-US" sz="2000" dirty="0"/>
              <a:t>Increased physical activity or, conversely, its absence</a:t>
            </a:r>
          </a:p>
          <a:p>
            <a:r>
              <a:rPr lang="en-US" sz="2000" dirty="0"/>
              <a:t>Lack of oxygen</a:t>
            </a:r>
          </a:p>
          <a:p>
            <a:r>
              <a:rPr lang="en-US" sz="2000" dirty="0"/>
              <a:t>Exposure to radiation, including from computers and phones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381000" y="685800"/>
            <a:ext cx="6096000" cy="3429000"/>
          </a:xfrm>
          <a:prstGeom prst="rect">
            <a:avLst/>
          </a:prstGeom>
          <a:ln w="0">
            <a:noFill/>
          </a:ln>
        </p:spPr>
      </p:sp>
      <p:sp>
        <p:nvSpPr>
          <p:cNvPr id="337"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r>
              <a:rPr lang="en-US" sz="2000" dirty="0"/>
              <a:t>If an organism can quickly adapt or adjust to external or internal influences causing stress, then they are even beneficial. But if the body's protective and adaptive reserves are exhausted, this is a direct path to illness.</a:t>
            </a:r>
          </a:p>
          <a:p>
            <a:r>
              <a:rPr lang="en-US" sz="2000" dirty="0"/>
              <a:t>The same thing happens inside our body, and in every cell, it manifests as oxidative stress.</a:t>
            </a:r>
          </a:p>
          <a:p>
            <a:r>
              <a:rPr lang="en-US" sz="2000" dirty="0"/>
              <a:t>Oxidative (or oxidative) stress is cell damage by free radicals, as a result of which the body wears out and ages faster.</a:t>
            </a:r>
          </a:p>
          <a:p>
            <a:r>
              <a:rPr lang="en-US" sz="2000" dirty="0"/>
              <a:t>Failures in the work of various organs and systems occur, and diseases develop.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noRot="1" noChangeAspect="1"/>
          </p:cNvSpPr>
          <p:nvPr>
            <p:ph type="sldImg"/>
          </p:nvPr>
        </p:nvSpPr>
        <p:spPr>
          <a:xfrm>
            <a:off x="381000" y="685800"/>
            <a:ext cx="6096000" cy="3429000"/>
          </a:xfrm>
          <a:prstGeom prst="rect">
            <a:avLst/>
          </a:prstGeom>
          <a:ln w="0">
            <a:noFill/>
          </a:ln>
        </p:spPr>
      </p:sp>
      <p:sp>
        <p:nvSpPr>
          <p:cNvPr id="339"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r>
              <a:rPr lang="en-US" sz="2000" dirty="0"/>
              <a:t>The human body contains 100 trillion cells, and in each of them, billions of chemical reactions occur daily, ensuring the smooth functioning of organs and systems. All these processes in their entirety are called metabolism, or metabolism. Metabolism constantly changes, adapts, and responds to changes occurring within cells.</a:t>
            </a:r>
          </a:p>
          <a:p>
            <a:r>
              <a:rPr lang="en-US" sz="2000" dirty="0"/>
              <a:t>To minimize the negative effects of free radicals, it is important to support normal cellular metabolism.</a:t>
            </a:r>
          </a:p>
          <a:p>
            <a:r>
              <a:rPr lang="en-US" sz="2000" dirty="0"/>
              <a:t>Taking care of your health means starting at the cellular level.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381000" y="685800"/>
            <a:ext cx="6096000" cy="3429000"/>
          </a:xfrm>
          <a:prstGeom prst="rect">
            <a:avLst/>
          </a:prstGeom>
          <a:ln w="0">
            <a:noFill/>
          </a:ln>
        </p:spPr>
      </p:sp>
      <p:sp>
        <p:nvSpPr>
          <p:cNvPr id="341"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2000" dirty="0">
                <a:effectLst/>
              </a:rPr>
              <a:t>To improve cellular metabolism, either neutralize free radicals with the help of an antioxidant system, or change unfavorable lifestyles.</a:t>
            </a:r>
          </a:p>
          <a:p>
            <a:pPr rtl="0"/>
            <a:r>
              <a:rPr lang="en-US" sz="2000" dirty="0">
                <a:effectLst/>
              </a:rPr>
              <a:t>At a high level, free radicals resemble hungry wolves – they attack healthy cells. An excessive amount of free radicals, if not neutralized in time, can damage healthy cells and tissues and cause pathological processes.</a:t>
            </a:r>
          </a:p>
          <a:p>
            <a:pPr rtl="0"/>
            <a:r>
              <a:rPr lang="en-US" sz="2000" dirty="0">
                <a:effectLst/>
              </a:rPr>
              <a:t>This is how oxidative stress works.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381000" y="685800"/>
            <a:ext cx="6096000" cy="3429000"/>
          </a:xfrm>
          <a:prstGeom prst="rect">
            <a:avLst/>
          </a:prstGeom>
          <a:ln w="0">
            <a:noFill/>
          </a:ln>
        </p:spPr>
      </p:sp>
      <p:sp>
        <p:nvSpPr>
          <p:cNvPr id="343"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r>
              <a:rPr lang="en-US" dirty="0"/>
              <a:t>What is a "free radical" and how does it work?</a:t>
            </a:r>
          </a:p>
          <a:p>
            <a:r>
              <a:rPr lang="en-US" dirty="0"/>
              <a:t>A free radical is an oxygen molecule with an unpaired electron.</a:t>
            </a:r>
          </a:p>
          <a:p>
            <a:r>
              <a:rPr lang="en-US" dirty="0"/>
              <a:t>Striving to become stable, a free radical literally tears off a missing electron from any source, thereby damaging cells and causing internal destruction — a truly vicious circle that is responsible for the development of most diseases — from cataracts and bronchial asthma to cancer.</a:t>
            </a:r>
          </a:p>
          <a:p>
            <a:pPr marL="216000" indent="-216000">
              <a:lnSpc>
                <a:spcPct val="100000"/>
              </a:lnSpc>
              <a:tabLst>
                <a:tab pos="0" algn="l"/>
              </a:tabLst>
            </a:pPr>
            <a:endParaRPr lang="ru-RU" sz="1200" b="0" strike="noStrike" spc="-1"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381000" y="685800"/>
            <a:ext cx="6096000" cy="3429000"/>
          </a:xfrm>
          <a:prstGeom prst="rect">
            <a:avLst/>
          </a:prstGeom>
          <a:ln w="0">
            <a:noFill/>
          </a:ln>
        </p:spPr>
      </p:sp>
      <p:sp>
        <p:nvSpPr>
          <p:cNvPr id="345"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kern="1200" dirty="0">
                <a:solidFill>
                  <a:schemeClr val="tx1"/>
                </a:solidFill>
                <a:effectLst/>
                <a:latin typeface="+mn-lt"/>
                <a:ea typeface="+mn-ea"/>
                <a:cs typeface="+mn-cs"/>
              </a:rPr>
              <a:t>To achieve optimal cellular metabolism, a balanced intake of vitamins, minerals, amino acids, enzymes, and other biologically active substances is essential. These substances act as catalysts and regulators of all chemical processes in the cell, helping to convert food into energy and building blocks for new cells.</a:t>
            </a:r>
          </a:p>
          <a:p>
            <a:pPr rtl="0"/>
            <a:r>
              <a:rPr lang="en-US" sz="1200" kern="1200" dirty="0">
                <a:solidFill>
                  <a:schemeClr val="tx1"/>
                </a:solidFill>
                <a:effectLst/>
                <a:latin typeface="+mn-lt"/>
                <a:ea typeface="+mn-ea"/>
                <a:cs typeface="+mn-cs"/>
              </a:rPr>
              <a:t>Potassium and sodium play a particularly important role in this. These are the two most important intracellular cations that ensure the entry of nutrients into the cell, maintaining a certain acid-base balance, and participating in the removal of metabolic waste products.</a:t>
            </a:r>
          </a:p>
          <a:p>
            <a:pPr rtl="0"/>
            <a:r>
              <a:rPr lang="en-US" sz="1200" kern="1200" dirty="0">
                <a:solidFill>
                  <a:schemeClr val="tx1"/>
                </a:solidFill>
                <a:effectLst/>
                <a:latin typeface="+mn-lt"/>
                <a:ea typeface="+mn-ea"/>
                <a:cs typeface="+mn-cs"/>
              </a:rPr>
              <a:t>Without these two substances, simply impossible to maintain normal heart rhythm, ensure healthy and water-salt balance, and other important metabolic processes.</a:t>
            </a:r>
          </a:p>
          <a:p>
            <a:pPr marL="216000" indent="-216000">
              <a:lnSpc>
                <a:spcPct val="100000"/>
              </a:lnSpc>
              <a:tabLst>
                <a:tab pos="0" algn="l"/>
              </a:tabLst>
            </a:pPr>
            <a:endParaRPr lang="ru-RU" sz="2000" b="0" strike="noStrike" spc="-1" dirty="0">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381000" y="685800"/>
            <a:ext cx="6096000" cy="3429000"/>
          </a:xfrm>
          <a:prstGeom prst="rect">
            <a:avLst/>
          </a:prstGeom>
          <a:ln w="0">
            <a:noFill/>
          </a:ln>
        </p:spPr>
      </p:sp>
      <p:sp>
        <p:nvSpPr>
          <p:cNvPr id="347" name="PlaceHolder 2"/>
          <p:cNvSpPr>
            <a:spLocks noGrp="1"/>
          </p:cNvSpPr>
          <p:nvPr>
            <p:ph type="body"/>
          </p:nvPr>
        </p:nvSpPr>
        <p:spPr>
          <a:xfrm>
            <a:off x="914400" y="4343400"/>
            <a:ext cx="5028480" cy="4114080"/>
          </a:xfrm>
          <a:prstGeom prst="rect">
            <a:avLst/>
          </a:prstGeom>
          <a:noFill/>
          <a:ln w="0">
            <a:noFill/>
          </a:ln>
        </p:spPr>
        <p:txBody>
          <a:bodyPr lIns="90000" tIns="45000" rIns="90000" bIns="45000" anchor="t">
            <a:noAutofit/>
          </a:bodyPr>
          <a:lstStyle/>
          <a:p>
            <a:pPr rtl="0"/>
            <a:r>
              <a:rPr lang="en-US" sz="1200" b="1" kern="1200" dirty="0">
                <a:solidFill>
                  <a:schemeClr val="tx1"/>
                </a:solidFill>
                <a:effectLst/>
                <a:latin typeface="+mn-lt"/>
                <a:ea typeface="+mn-ea"/>
                <a:cs typeface="+mn-cs"/>
              </a:rPr>
              <a:t>One of the main reasons for potassium deficiency in the modern human body is excessive sodium (salt) intake.</a:t>
            </a:r>
          </a:p>
          <a:p>
            <a:pPr rtl="0"/>
            <a:r>
              <a:rPr lang="en-US" sz="1200" kern="1200" dirty="0">
                <a:solidFill>
                  <a:schemeClr val="tx1"/>
                </a:solidFill>
                <a:effectLst/>
                <a:latin typeface="+mn-lt"/>
                <a:ea typeface="+mn-ea"/>
                <a:cs typeface="+mn-cs"/>
              </a:rPr>
              <a:t>The fact is that, from an evolutionary point of view, salt used to be a rarity, but now it enters the body in excess. Sodium is absolutely necessary for neurological and muscular functioning; life is impossible without it. The same can be said for potassium. Of these two vital active substances, only sodium is always found in large quantities.</a:t>
            </a:r>
          </a:p>
          <a:p>
            <a:pPr rtl="0"/>
            <a:r>
              <a:rPr lang="en-US" sz="1200" kern="1200" dirty="0">
                <a:solidFill>
                  <a:schemeClr val="tx1"/>
                </a:solidFill>
                <a:effectLst/>
                <a:latin typeface="+mn-lt"/>
                <a:ea typeface="+mn-ea"/>
                <a:cs typeface="+mn-cs"/>
              </a:rPr>
              <a:t>The body, by nature, is aimed at retaining sodium and excreting potassium. It has powerful mechanisms for sodium retention, but it lacks mechanisms for active potassium retention, which is so necessary for life.</a:t>
            </a:r>
          </a:p>
          <a:p>
            <a:pPr rtl="0"/>
            <a:r>
              <a:rPr lang="en-US" sz="1200" kern="1200" dirty="0">
                <a:solidFill>
                  <a:schemeClr val="tx1"/>
                </a:solidFill>
                <a:effectLst/>
                <a:latin typeface="+mn-lt"/>
                <a:ea typeface="+mn-ea"/>
                <a:cs typeface="+mn-cs"/>
              </a:rPr>
              <a:t>As a result, we consume salt in a much larger quantity than necessary and consume very few potassium-rich plant foods (or, if we add salt to them, then with salt).</a:t>
            </a:r>
          </a:p>
          <a:p>
            <a:pPr rtl="0"/>
            <a:r>
              <a:rPr lang="en-US" sz="1200" kern="1200" dirty="0">
                <a:solidFill>
                  <a:schemeClr val="tx1"/>
                </a:solidFill>
                <a:effectLst/>
                <a:latin typeface="+mn-lt"/>
                <a:ea typeface="+mn-ea"/>
                <a:cs typeface="+mn-cs"/>
              </a:rPr>
              <a:t>Ultimately, this leads to a sodium imbalance, which in turn leads to various health problems.</a:t>
            </a:r>
          </a:p>
          <a:p>
            <a:pPr rtl="0"/>
            <a:r>
              <a:rPr lang="en-US" sz="1200" kern="1200" dirty="0">
                <a:solidFill>
                  <a:schemeClr val="tx1"/>
                </a:solidFill>
                <a:effectLst/>
                <a:latin typeface="+mn-lt"/>
                <a:ea typeface="+mn-ea"/>
                <a:cs typeface="+mn-cs"/>
              </a:rPr>
              <a:t>This is the case where evolution works against us, not having managed to adapt to the changes.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49" name="PlaceHolder 2"/>
          <p:cNvSpPr>
            <a:spLocks noGrp="1"/>
          </p:cNvSpPr>
          <p:nvPr>
            <p:ph/>
          </p:nvPr>
        </p:nvSpPr>
        <p:spPr>
          <a:xfrm>
            <a:off x="457200" y="120348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50" name="PlaceHolder 3"/>
          <p:cNvSpPr>
            <a:spLocks noGrp="1"/>
          </p:cNvSpPr>
          <p:nvPr>
            <p:ph/>
          </p:nvPr>
        </p:nvSpPr>
        <p:spPr>
          <a:xfrm>
            <a:off x="457200" y="276120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52"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53"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54"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55" name="PlaceHolder 5"/>
          <p:cNvSpPr>
            <a:spLocks noGrp="1"/>
          </p:cNvSpPr>
          <p:nvPr>
            <p:ph/>
          </p:nvPr>
        </p:nvSpPr>
        <p:spPr>
          <a:xfrm>
            <a:off x="467388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57" name="PlaceHolder 2"/>
          <p:cNvSpPr>
            <a:spLocks noGrp="1"/>
          </p:cNvSpPr>
          <p:nvPr>
            <p:ph/>
          </p:nvPr>
        </p:nvSpPr>
        <p:spPr>
          <a:xfrm>
            <a:off x="45720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58" name="PlaceHolder 3"/>
          <p:cNvSpPr>
            <a:spLocks noGrp="1"/>
          </p:cNvSpPr>
          <p:nvPr>
            <p:ph/>
          </p:nvPr>
        </p:nvSpPr>
        <p:spPr>
          <a:xfrm>
            <a:off x="323964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59" name="PlaceHolder 4"/>
          <p:cNvSpPr>
            <a:spLocks noGrp="1"/>
          </p:cNvSpPr>
          <p:nvPr>
            <p:ph/>
          </p:nvPr>
        </p:nvSpPr>
        <p:spPr>
          <a:xfrm>
            <a:off x="602208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60" name="PlaceHolder 5"/>
          <p:cNvSpPr>
            <a:spLocks noGrp="1"/>
          </p:cNvSpPr>
          <p:nvPr>
            <p:ph/>
          </p:nvPr>
        </p:nvSpPr>
        <p:spPr>
          <a:xfrm>
            <a:off x="45720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61" name="PlaceHolder 6"/>
          <p:cNvSpPr>
            <a:spLocks noGrp="1"/>
          </p:cNvSpPr>
          <p:nvPr>
            <p:ph/>
          </p:nvPr>
        </p:nvSpPr>
        <p:spPr>
          <a:xfrm>
            <a:off x="323964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62" name="PlaceHolder 7"/>
          <p:cNvSpPr>
            <a:spLocks noGrp="1"/>
          </p:cNvSpPr>
          <p:nvPr>
            <p:ph/>
          </p:nvPr>
        </p:nvSpPr>
        <p:spPr>
          <a:xfrm>
            <a:off x="602208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78" name="PlaceHolder 2"/>
          <p:cNvSpPr>
            <a:spLocks noGrp="1"/>
          </p:cNvSpPr>
          <p:nvPr>
            <p:ph type="subTitle"/>
          </p:nvPr>
        </p:nvSpPr>
        <p:spPr>
          <a:xfrm>
            <a:off x="457200" y="1203480"/>
            <a:ext cx="8228880" cy="298260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80" name="PlaceHolder 2"/>
          <p:cNvSpPr>
            <a:spLocks noGrp="1"/>
          </p:cNvSpPr>
          <p:nvPr>
            <p:ph/>
          </p:nvPr>
        </p:nvSpPr>
        <p:spPr>
          <a:xfrm>
            <a:off x="457200" y="1203480"/>
            <a:ext cx="822888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82"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83"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5" name="PlaceHolder 1"/>
          <p:cNvSpPr>
            <a:spLocks noGrp="1"/>
          </p:cNvSpPr>
          <p:nvPr>
            <p:ph type="subTitle"/>
          </p:nvPr>
        </p:nvSpPr>
        <p:spPr>
          <a:xfrm>
            <a:off x="457200" y="205200"/>
            <a:ext cx="8228880" cy="397944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87"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88"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89"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28" name="PlaceHolder 2"/>
          <p:cNvSpPr>
            <a:spLocks noGrp="1"/>
          </p:cNvSpPr>
          <p:nvPr>
            <p:ph type="subTitle"/>
          </p:nvPr>
        </p:nvSpPr>
        <p:spPr>
          <a:xfrm>
            <a:off x="457200" y="1203480"/>
            <a:ext cx="8228880" cy="298260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91"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92"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93" name="PlaceHolder 4"/>
          <p:cNvSpPr>
            <a:spLocks noGrp="1"/>
          </p:cNvSpPr>
          <p:nvPr>
            <p:ph/>
          </p:nvPr>
        </p:nvSpPr>
        <p:spPr>
          <a:xfrm>
            <a:off x="467388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95"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96"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97" name="PlaceHolder 4"/>
          <p:cNvSpPr>
            <a:spLocks noGrp="1"/>
          </p:cNvSpPr>
          <p:nvPr>
            <p:ph/>
          </p:nvPr>
        </p:nvSpPr>
        <p:spPr>
          <a:xfrm>
            <a:off x="457200" y="276120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99" name="PlaceHolder 2"/>
          <p:cNvSpPr>
            <a:spLocks noGrp="1"/>
          </p:cNvSpPr>
          <p:nvPr>
            <p:ph/>
          </p:nvPr>
        </p:nvSpPr>
        <p:spPr>
          <a:xfrm>
            <a:off x="457200" y="120348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100" name="PlaceHolder 3"/>
          <p:cNvSpPr>
            <a:spLocks noGrp="1"/>
          </p:cNvSpPr>
          <p:nvPr>
            <p:ph/>
          </p:nvPr>
        </p:nvSpPr>
        <p:spPr>
          <a:xfrm>
            <a:off x="457200" y="276120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102"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103"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104"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105" name="PlaceHolder 5"/>
          <p:cNvSpPr>
            <a:spLocks noGrp="1"/>
          </p:cNvSpPr>
          <p:nvPr>
            <p:ph/>
          </p:nvPr>
        </p:nvSpPr>
        <p:spPr>
          <a:xfrm>
            <a:off x="467388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107" name="PlaceHolder 2"/>
          <p:cNvSpPr>
            <a:spLocks noGrp="1"/>
          </p:cNvSpPr>
          <p:nvPr>
            <p:ph/>
          </p:nvPr>
        </p:nvSpPr>
        <p:spPr>
          <a:xfrm>
            <a:off x="45720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108" name="PlaceHolder 3"/>
          <p:cNvSpPr>
            <a:spLocks noGrp="1"/>
          </p:cNvSpPr>
          <p:nvPr>
            <p:ph/>
          </p:nvPr>
        </p:nvSpPr>
        <p:spPr>
          <a:xfrm>
            <a:off x="323964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109" name="PlaceHolder 4"/>
          <p:cNvSpPr>
            <a:spLocks noGrp="1"/>
          </p:cNvSpPr>
          <p:nvPr>
            <p:ph/>
          </p:nvPr>
        </p:nvSpPr>
        <p:spPr>
          <a:xfrm>
            <a:off x="6022080" y="120348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110" name="PlaceHolder 5"/>
          <p:cNvSpPr>
            <a:spLocks noGrp="1"/>
          </p:cNvSpPr>
          <p:nvPr>
            <p:ph/>
          </p:nvPr>
        </p:nvSpPr>
        <p:spPr>
          <a:xfrm>
            <a:off x="45720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111" name="PlaceHolder 6"/>
          <p:cNvSpPr>
            <a:spLocks noGrp="1"/>
          </p:cNvSpPr>
          <p:nvPr>
            <p:ph/>
          </p:nvPr>
        </p:nvSpPr>
        <p:spPr>
          <a:xfrm>
            <a:off x="323964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
        <p:nvSpPr>
          <p:cNvPr id="112" name="PlaceHolder 7"/>
          <p:cNvSpPr>
            <a:spLocks noGrp="1"/>
          </p:cNvSpPr>
          <p:nvPr>
            <p:ph/>
          </p:nvPr>
        </p:nvSpPr>
        <p:spPr>
          <a:xfrm>
            <a:off x="6022080" y="2761200"/>
            <a:ext cx="2649600" cy="1422360"/>
          </a:xfrm>
          <a:prstGeom prst="rect">
            <a:avLst/>
          </a:prstGeom>
          <a:noFill/>
          <a:ln w="0">
            <a:noFill/>
          </a:ln>
        </p:spPr>
        <p:txBody>
          <a:bodyPr lIns="0" tIns="0" rIns="0" bIns="0" anchor="t">
            <a:normAutofit fontScale="84000"/>
          </a:bodyPr>
          <a:lstStyle/>
          <a:p>
            <a:endParaRPr lang="ru-RU"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30" name="PlaceHolder 2"/>
          <p:cNvSpPr>
            <a:spLocks noGrp="1"/>
          </p:cNvSpPr>
          <p:nvPr>
            <p:ph/>
          </p:nvPr>
        </p:nvSpPr>
        <p:spPr>
          <a:xfrm>
            <a:off x="457200" y="1203480"/>
            <a:ext cx="822888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32"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33"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 name="PlaceHolder 1"/>
          <p:cNvSpPr>
            <a:spLocks noGrp="1"/>
          </p:cNvSpPr>
          <p:nvPr>
            <p:ph type="subTitle"/>
          </p:nvPr>
        </p:nvSpPr>
        <p:spPr>
          <a:xfrm>
            <a:off x="457200" y="205200"/>
            <a:ext cx="8228880" cy="397944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37"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38"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39"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41"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42"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43" name="PlaceHolder 4"/>
          <p:cNvSpPr>
            <a:spLocks noGrp="1"/>
          </p:cNvSpPr>
          <p:nvPr>
            <p:ph/>
          </p:nvPr>
        </p:nvSpPr>
        <p:spPr>
          <a:xfrm>
            <a:off x="4673880" y="276120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endParaRPr lang="ru-RU" sz="1800" b="0" strike="noStrike" spc="-1">
              <a:solidFill>
                <a:srgbClr val="000000"/>
              </a:solidFill>
              <a:latin typeface="Arial"/>
            </a:endParaRPr>
          </a:p>
        </p:txBody>
      </p:sp>
      <p:sp>
        <p:nvSpPr>
          <p:cNvPr id="45"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46"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
        <p:nvSpPr>
          <p:cNvPr id="47" name="PlaceHolder 4"/>
          <p:cNvSpPr>
            <a:spLocks noGrp="1"/>
          </p:cNvSpPr>
          <p:nvPr>
            <p:ph/>
          </p:nvPr>
        </p:nvSpPr>
        <p:spPr>
          <a:xfrm>
            <a:off x="457200" y="2761200"/>
            <a:ext cx="8228880" cy="1422360"/>
          </a:xfrm>
          <a:prstGeom prst="rect">
            <a:avLst/>
          </a:prstGeom>
          <a:noFill/>
          <a:ln w="0">
            <a:noFill/>
          </a:ln>
        </p:spPr>
        <p:txBody>
          <a:bodyPr lIns="0" tIns="0" rIns="0" bIns="0" anchor="t">
            <a:normAutofit/>
          </a:bodyPr>
          <a:lstStyle/>
          <a:p>
            <a:endParaRPr lang="ru-RU"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 name="Date Placeholder 3" hidden="1"/>
          <p:cNvSpPr/>
          <p:nvPr/>
        </p:nvSpPr>
        <p:spPr>
          <a:xfrm>
            <a:off x="502920" y="4723920"/>
            <a:ext cx="2041560" cy="2728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ru-RU" sz="1200" b="0" strike="noStrike" spc="-1">
                <a:solidFill>
                  <a:srgbClr val="888888"/>
                </a:solidFill>
                <a:latin typeface="Calibri"/>
                <a:ea typeface="Calibri"/>
              </a:rPr>
              <a:t>www.coral-club.com</a:t>
            </a:r>
            <a:endParaRPr lang="ru-RU" sz="1200" b="0" strike="noStrike" spc="-1">
              <a:latin typeface="Arial"/>
            </a:endParaRPr>
          </a:p>
        </p:txBody>
      </p:sp>
      <p:grpSp>
        <p:nvGrpSpPr>
          <p:cNvPr id="28" name="Group 26"/>
          <p:cNvGrpSpPr/>
          <p:nvPr/>
        </p:nvGrpSpPr>
        <p:grpSpPr>
          <a:xfrm>
            <a:off x="4257720" y="4720320"/>
            <a:ext cx="627840" cy="280080"/>
            <a:chOff x="4257720" y="4720320"/>
            <a:chExt cx="627840" cy="280080"/>
          </a:xfrm>
        </p:grpSpPr>
        <p:sp>
          <p:nvSpPr>
            <p:cNvPr id="2" name="Oval 4"/>
            <p:cNvSpPr/>
            <p:nvPr/>
          </p:nvSpPr>
          <p:spPr>
            <a:xfrm>
              <a:off x="4257720" y="472032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sp>
          <p:nvSpPr>
            <p:cNvPr id="3" name="Oval 29"/>
            <p:cNvSpPr/>
            <p:nvPr/>
          </p:nvSpPr>
          <p:spPr>
            <a:xfrm>
              <a:off x="4609440" y="472428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grpSp>
          <p:nvGrpSpPr>
            <p:cNvPr id="4" name="Group 7"/>
            <p:cNvGrpSpPr/>
            <p:nvPr/>
          </p:nvGrpSpPr>
          <p:grpSpPr>
            <a:xfrm>
              <a:off x="4366800" y="4825080"/>
              <a:ext cx="45720" cy="73440"/>
              <a:chOff x="4366800" y="4825080"/>
              <a:chExt cx="45720" cy="73440"/>
            </a:xfrm>
          </p:grpSpPr>
          <p:sp>
            <p:nvSpPr>
              <p:cNvPr id="5" name="Straight Connector 30"/>
              <p:cNvSpPr/>
              <p:nvPr/>
            </p:nvSpPr>
            <p:spPr>
              <a:xfrm flipV="1">
                <a:off x="4366800" y="48250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6" name="Straight Connector 32"/>
              <p:cNvSpPr/>
              <p:nvPr/>
            </p:nvSpPr>
            <p:spPr>
              <a:xfrm>
                <a:off x="4366800" y="486036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7" name="Group 33"/>
            <p:cNvGrpSpPr/>
            <p:nvPr/>
          </p:nvGrpSpPr>
          <p:grpSpPr>
            <a:xfrm>
              <a:off x="4728600" y="4822920"/>
              <a:ext cx="45720" cy="73440"/>
              <a:chOff x="4728600" y="4822920"/>
              <a:chExt cx="45720" cy="73440"/>
            </a:xfrm>
          </p:grpSpPr>
          <p:sp>
            <p:nvSpPr>
              <p:cNvPr id="8" name="Straight Connector 34"/>
              <p:cNvSpPr/>
              <p:nvPr/>
            </p:nvSpPr>
            <p:spPr>
              <a:xfrm flipH="1">
                <a:off x="4728600" y="48574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9" name="Straight Connector 35"/>
              <p:cNvSpPr/>
              <p:nvPr/>
            </p:nvSpPr>
            <p:spPr>
              <a:xfrm flipH="1" flipV="1">
                <a:off x="4728600" y="482292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sp>
        <p:nvSpPr>
          <p:cNvPr id="10" name="Straight Connector 36"/>
          <p:cNvSpPr/>
          <p:nvPr/>
        </p:nvSpPr>
        <p:spPr>
          <a:xfrm flipH="1">
            <a:off x="399600" y="561960"/>
            <a:ext cx="8318160" cy="360"/>
          </a:xfrm>
          <a:prstGeom prst="line">
            <a:avLst/>
          </a:prstGeom>
          <a:ln w="0">
            <a:solidFill>
              <a:srgbClr val="E0E0E0"/>
            </a:solidFill>
          </a:ln>
        </p:spPr>
        <p:style>
          <a:lnRef idx="0">
            <a:scrgbClr r="0" g="0" b="0"/>
          </a:lnRef>
          <a:fillRef idx="0">
            <a:scrgbClr r="0" g="0" b="0"/>
          </a:fillRef>
          <a:effectRef idx="0">
            <a:scrgbClr r="0" g="0" b="0"/>
          </a:effectRef>
          <a:fontRef idx="minor"/>
        </p:style>
        <p:txBody>
          <a:bodyPr/>
          <a:lstStyle/>
          <a:p>
            <a:endParaRPr lang="en-US"/>
          </a:p>
        </p:txBody>
      </p:sp>
      <p:pic>
        <p:nvPicPr>
          <p:cNvPr id="11" name="Изображение 39" descr="Изображение 39"/>
          <p:cNvPicPr/>
          <p:nvPr/>
        </p:nvPicPr>
        <p:blipFill>
          <a:blip r:embed="rId14"/>
          <a:stretch/>
        </p:blipFill>
        <p:spPr>
          <a:xfrm>
            <a:off x="8149320" y="130680"/>
            <a:ext cx="460440" cy="304200"/>
          </a:xfrm>
          <a:prstGeom prst="rect">
            <a:avLst/>
          </a:prstGeom>
          <a:ln w="12700">
            <a:noFill/>
          </a:ln>
        </p:spPr>
      </p:pic>
      <p:sp>
        <p:nvSpPr>
          <p:cNvPr id="12" name="Date Placeholder 3"/>
          <p:cNvSpPr/>
          <p:nvPr/>
        </p:nvSpPr>
        <p:spPr>
          <a:xfrm>
            <a:off x="502920" y="4723920"/>
            <a:ext cx="2041560" cy="2728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ru-RU" sz="1200" b="0" strike="noStrike" spc="-1">
                <a:solidFill>
                  <a:srgbClr val="888888"/>
                </a:solidFill>
                <a:latin typeface="Calibri"/>
                <a:ea typeface="Calibri"/>
              </a:rPr>
              <a:t>www.coral-club.com</a:t>
            </a:r>
            <a:endParaRPr lang="ru-RU" sz="1200" b="0" strike="noStrike" spc="-1">
              <a:latin typeface="Arial"/>
            </a:endParaRPr>
          </a:p>
        </p:txBody>
      </p:sp>
      <p:grpSp>
        <p:nvGrpSpPr>
          <p:cNvPr id="13" name="Group 26"/>
          <p:cNvGrpSpPr/>
          <p:nvPr/>
        </p:nvGrpSpPr>
        <p:grpSpPr>
          <a:xfrm>
            <a:off x="4257720" y="4720320"/>
            <a:ext cx="627840" cy="280080"/>
            <a:chOff x="4257720" y="4720320"/>
            <a:chExt cx="627840" cy="280080"/>
          </a:xfrm>
        </p:grpSpPr>
        <p:sp>
          <p:nvSpPr>
            <p:cNvPr id="14" name="Oval 4"/>
            <p:cNvSpPr/>
            <p:nvPr/>
          </p:nvSpPr>
          <p:spPr>
            <a:xfrm>
              <a:off x="4257720" y="472032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sp>
          <p:nvSpPr>
            <p:cNvPr id="15" name="Oval 29"/>
            <p:cNvSpPr/>
            <p:nvPr/>
          </p:nvSpPr>
          <p:spPr>
            <a:xfrm>
              <a:off x="4609440" y="472428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grpSp>
          <p:nvGrpSpPr>
            <p:cNvPr id="16" name="Group 7"/>
            <p:cNvGrpSpPr/>
            <p:nvPr/>
          </p:nvGrpSpPr>
          <p:grpSpPr>
            <a:xfrm>
              <a:off x="4366800" y="4825080"/>
              <a:ext cx="45720" cy="73440"/>
              <a:chOff x="4366800" y="4825080"/>
              <a:chExt cx="45720" cy="73440"/>
            </a:xfrm>
          </p:grpSpPr>
          <p:sp>
            <p:nvSpPr>
              <p:cNvPr id="17" name="Straight Connector 30"/>
              <p:cNvSpPr/>
              <p:nvPr/>
            </p:nvSpPr>
            <p:spPr>
              <a:xfrm flipV="1">
                <a:off x="4366800" y="48250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18" name="Straight Connector 32"/>
              <p:cNvSpPr/>
              <p:nvPr/>
            </p:nvSpPr>
            <p:spPr>
              <a:xfrm>
                <a:off x="4366800" y="486036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19" name="Group 33"/>
            <p:cNvGrpSpPr/>
            <p:nvPr/>
          </p:nvGrpSpPr>
          <p:grpSpPr>
            <a:xfrm>
              <a:off x="4728600" y="4822920"/>
              <a:ext cx="45720" cy="73440"/>
              <a:chOff x="4728600" y="4822920"/>
              <a:chExt cx="45720" cy="73440"/>
            </a:xfrm>
          </p:grpSpPr>
          <p:sp>
            <p:nvSpPr>
              <p:cNvPr id="20" name="Straight Connector 34"/>
              <p:cNvSpPr/>
              <p:nvPr/>
            </p:nvSpPr>
            <p:spPr>
              <a:xfrm flipH="1">
                <a:off x="4728600" y="48574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21" name="Straight Connector 35"/>
              <p:cNvSpPr/>
              <p:nvPr/>
            </p:nvSpPr>
            <p:spPr>
              <a:xfrm flipH="1" flipV="1">
                <a:off x="4728600" y="482292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sp>
        <p:nvSpPr>
          <p:cNvPr id="22" name="Straight Connector 36"/>
          <p:cNvSpPr/>
          <p:nvPr/>
        </p:nvSpPr>
        <p:spPr>
          <a:xfrm flipH="1">
            <a:off x="399600" y="561960"/>
            <a:ext cx="8318160" cy="360"/>
          </a:xfrm>
          <a:prstGeom prst="line">
            <a:avLst/>
          </a:prstGeom>
          <a:ln w="0">
            <a:solidFill>
              <a:srgbClr val="E0E0E0"/>
            </a:solidFill>
          </a:ln>
        </p:spPr>
        <p:style>
          <a:lnRef idx="0">
            <a:scrgbClr r="0" g="0" b="0"/>
          </a:lnRef>
          <a:fillRef idx="0">
            <a:scrgbClr r="0" g="0" b="0"/>
          </a:fillRef>
          <a:effectRef idx="0">
            <a:scrgbClr r="0" g="0" b="0"/>
          </a:effectRef>
          <a:fontRef idx="minor"/>
        </p:style>
        <p:txBody>
          <a:bodyPr/>
          <a:lstStyle/>
          <a:p>
            <a:endParaRPr lang="en-US"/>
          </a:p>
        </p:txBody>
      </p:sp>
      <p:pic>
        <p:nvPicPr>
          <p:cNvPr id="23" name="Изображение 39" descr="Изображение 39"/>
          <p:cNvPicPr/>
          <p:nvPr/>
        </p:nvPicPr>
        <p:blipFill>
          <a:blip r:embed="rId14"/>
          <a:stretch/>
        </p:blipFill>
        <p:spPr>
          <a:xfrm>
            <a:off x="8149320" y="130680"/>
            <a:ext cx="460440" cy="304200"/>
          </a:xfrm>
          <a:prstGeom prst="rect">
            <a:avLst/>
          </a:prstGeom>
          <a:ln w="12700">
            <a:noFill/>
          </a:ln>
        </p:spPr>
      </p:pic>
      <p:sp>
        <p:nvSpPr>
          <p:cNvPr id="24" name="Rectangle 8"/>
          <p:cNvSpPr/>
          <p:nvPr/>
        </p:nvSpPr>
        <p:spPr>
          <a:xfrm>
            <a:off x="0" y="0"/>
            <a:ext cx="9143280" cy="51429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5"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r>
              <a:rPr lang="ru-RU" sz="4400" b="0" strike="noStrike" spc="-1">
                <a:solidFill>
                  <a:srgbClr val="000000"/>
                </a:solidFill>
                <a:latin typeface="Arial"/>
              </a:rPr>
              <a:t>Для правки текста заглавия щёлкните мышью</a:t>
            </a:r>
          </a:p>
        </p:txBody>
      </p:sp>
      <p:sp>
        <p:nvSpPr>
          <p:cNvPr id="26" name="PlaceHolder 2"/>
          <p:cNvSpPr>
            <a:spLocks noGrp="1"/>
          </p:cNvSpPr>
          <p:nvPr>
            <p:ph type="body"/>
          </p:nvPr>
        </p:nvSpPr>
        <p:spPr>
          <a:xfrm>
            <a:off x="457200" y="1203480"/>
            <a:ext cx="8228880" cy="2982600"/>
          </a:xfrm>
          <a:prstGeom prst="rect">
            <a:avLst/>
          </a:prstGeom>
          <a:noFill/>
          <a:ln w="0">
            <a:noFill/>
          </a:ln>
        </p:spPr>
        <p:txBody>
          <a:bodyPr lIns="0" tIns="0" rIns="0" bIns="0" anchor="t">
            <a:normAutofit fontScale="95000"/>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 name="Date Placeholder 3"/>
          <p:cNvSpPr/>
          <p:nvPr/>
        </p:nvSpPr>
        <p:spPr>
          <a:xfrm>
            <a:off x="502920" y="4723920"/>
            <a:ext cx="2041560" cy="2728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ru-RU" sz="1200" b="0" strike="noStrike" spc="-1">
                <a:solidFill>
                  <a:srgbClr val="888888"/>
                </a:solidFill>
                <a:latin typeface="Calibri"/>
                <a:ea typeface="Calibri"/>
              </a:rPr>
              <a:t>www.coral-club.com</a:t>
            </a:r>
            <a:endParaRPr lang="ru-RU" sz="1200" b="0" strike="noStrike" spc="-1">
              <a:latin typeface="Arial"/>
            </a:endParaRPr>
          </a:p>
        </p:txBody>
      </p:sp>
      <p:grpSp>
        <p:nvGrpSpPr>
          <p:cNvPr id="64" name="Group 26"/>
          <p:cNvGrpSpPr/>
          <p:nvPr/>
        </p:nvGrpSpPr>
        <p:grpSpPr>
          <a:xfrm>
            <a:off x="4257720" y="4720320"/>
            <a:ext cx="627840" cy="280080"/>
            <a:chOff x="4257720" y="4720320"/>
            <a:chExt cx="627840" cy="280080"/>
          </a:xfrm>
        </p:grpSpPr>
        <p:sp>
          <p:nvSpPr>
            <p:cNvPr id="65" name="Oval 4"/>
            <p:cNvSpPr/>
            <p:nvPr/>
          </p:nvSpPr>
          <p:spPr>
            <a:xfrm>
              <a:off x="4257720" y="472032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sp>
          <p:nvSpPr>
            <p:cNvPr id="66" name="Oval 29"/>
            <p:cNvSpPr/>
            <p:nvPr/>
          </p:nvSpPr>
          <p:spPr>
            <a:xfrm>
              <a:off x="4609440" y="4724280"/>
              <a:ext cx="276120" cy="276120"/>
            </a:xfrm>
            <a:prstGeom prst="ellipse">
              <a:avLst/>
            </a:prstGeom>
            <a:noFill/>
            <a:ln w="9525">
              <a:solidFill>
                <a:srgbClr val="D9D9D9"/>
              </a:solidFill>
              <a:round/>
            </a:ln>
          </p:spPr>
          <p:style>
            <a:lnRef idx="0">
              <a:scrgbClr r="0" g="0" b="0"/>
            </a:lnRef>
            <a:fillRef idx="0">
              <a:scrgbClr r="0" g="0" b="0"/>
            </a:fillRef>
            <a:effectRef idx="0">
              <a:scrgbClr r="0" g="0" b="0"/>
            </a:effectRef>
            <a:fontRef idx="minor"/>
          </p:style>
          <p:txBody>
            <a:bodyPr/>
            <a:lstStyle/>
            <a:p>
              <a:endParaRPr lang="en-US"/>
            </a:p>
          </p:txBody>
        </p:sp>
        <p:grpSp>
          <p:nvGrpSpPr>
            <p:cNvPr id="67" name="Group 7"/>
            <p:cNvGrpSpPr/>
            <p:nvPr/>
          </p:nvGrpSpPr>
          <p:grpSpPr>
            <a:xfrm>
              <a:off x="4366800" y="4825080"/>
              <a:ext cx="45720" cy="73440"/>
              <a:chOff x="4366800" y="4825080"/>
              <a:chExt cx="45720" cy="73440"/>
            </a:xfrm>
          </p:grpSpPr>
          <p:sp>
            <p:nvSpPr>
              <p:cNvPr id="68" name="Straight Connector 30"/>
              <p:cNvSpPr/>
              <p:nvPr/>
            </p:nvSpPr>
            <p:spPr>
              <a:xfrm flipV="1">
                <a:off x="4366800" y="48250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69" name="Straight Connector 32"/>
              <p:cNvSpPr/>
              <p:nvPr/>
            </p:nvSpPr>
            <p:spPr>
              <a:xfrm>
                <a:off x="4366800" y="486036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70" name="Group 33"/>
            <p:cNvGrpSpPr/>
            <p:nvPr/>
          </p:nvGrpSpPr>
          <p:grpSpPr>
            <a:xfrm>
              <a:off x="4728600" y="4822920"/>
              <a:ext cx="45720" cy="73440"/>
              <a:chOff x="4728600" y="4822920"/>
              <a:chExt cx="45720" cy="73440"/>
            </a:xfrm>
          </p:grpSpPr>
          <p:sp>
            <p:nvSpPr>
              <p:cNvPr id="71" name="Straight Connector 34"/>
              <p:cNvSpPr/>
              <p:nvPr/>
            </p:nvSpPr>
            <p:spPr>
              <a:xfrm flipH="1">
                <a:off x="4728600" y="4857480"/>
                <a:ext cx="45720" cy="3888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sp>
            <p:nvSpPr>
              <p:cNvPr id="72" name="Straight Connector 35"/>
              <p:cNvSpPr/>
              <p:nvPr/>
            </p:nvSpPr>
            <p:spPr>
              <a:xfrm flipH="1" flipV="1">
                <a:off x="4728600" y="4822920"/>
                <a:ext cx="45720" cy="38160"/>
              </a:xfrm>
              <a:prstGeom prst="line">
                <a:avLst/>
              </a:prstGeom>
              <a:ln w="9525">
                <a:solidFill>
                  <a:srgbClr val="808080"/>
                </a:solidFill>
                <a:round/>
              </a:ln>
            </p:spPr>
            <p:style>
              <a:lnRef idx="0">
                <a:scrgbClr r="0" g="0" b="0"/>
              </a:lnRef>
              <a:fillRef idx="0">
                <a:scrgbClr r="0" g="0" b="0"/>
              </a:fillRef>
              <a:effectRef idx="0">
                <a:scrgbClr r="0" g="0" b="0"/>
              </a:effectRef>
              <a:fontRef idx="minor"/>
            </p:style>
            <p:txBody>
              <a:bodyPr/>
              <a:lstStyle/>
              <a:p>
                <a:endParaRPr lang="en-US"/>
              </a:p>
            </p:txBody>
          </p:sp>
        </p:grpSp>
      </p:grpSp>
      <p:sp>
        <p:nvSpPr>
          <p:cNvPr id="73" name="Straight Connector 36"/>
          <p:cNvSpPr/>
          <p:nvPr/>
        </p:nvSpPr>
        <p:spPr>
          <a:xfrm flipH="1">
            <a:off x="399600" y="561960"/>
            <a:ext cx="8318160" cy="360"/>
          </a:xfrm>
          <a:prstGeom prst="line">
            <a:avLst/>
          </a:prstGeom>
          <a:ln w="0">
            <a:solidFill>
              <a:srgbClr val="E0E0E0"/>
            </a:solidFill>
          </a:ln>
        </p:spPr>
        <p:style>
          <a:lnRef idx="0">
            <a:scrgbClr r="0" g="0" b="0"/>
          </a:lnRef>
          <a:fillRef idx="0">
            <a:scrgbClr r="0" g="0" b="0"/>
          </a:fillRef>
          <a:effectRef idx="0">
            <a:scrgbClr r="0" g="0" b="0"/>
          </a:effectRef>
          <a:fontRef idx="minor"/>
        </p:style>
        <p:txBody>
          <a:bodyPr/>
          <a:lstStyle/>
          <a:p>
            <a:endParaRPr lang="en-US"/>
          </a:p>
        </p:txBody>
      </p:sp>
      <p:pic>
        <p:nvPicPr>
          <p:cNvPr id="74" name="Изображение 39" descr="Изображение 39"/>
          <p:cNvPicPr/>
          <p:nvPr/>
        </p:nvPicPr>
        <p:blipFill>
          <a:blip r:embed="rId14"/>
          <a:stretch/>
        </p:blipFill>
        <p:spPr>
          <a:xfrm>
            <a:off x="8149320" y="130680"/>
            <a:ext cx="460440" cy="304200"/>
          </a:xfrm>
          <a:prstGeom prst="rect">
            <a:avLst/>
          </a:prstGeom>
          <a:ln w="12700">
            <a:noFill/>
          </a:ln>
        </p:spPr>
      </p:pic>
      <p:sp>
        <p:nvSpPr>
          <p:cNvPr id="75"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r>
              <a:rPr lang="ru-RU" sz="4400" b="0" strike="noStrike" spc="-1">
                <a:solidFill>
                  <a:srgbClr val="000000"/>
                </a:solidFill>
                <a:latin typeface="Arial"/>
              </a:rPr>
              <a:t>Для правки текста заглавия щёлкните мышью</a:t>
            </a:r>
          </a:p>
        </p:txBody>
      </p:sp>
      <p:sp>
        <p:nvSpPr>
          <p:cNvPr id="76" name="PlaceHolder 2"/>
          <p:cNvSpPr>
            <a:spLocks noGrp="1"/>
          </p:cNvSpPr>
          <p:nvPr>
            <p:ph type="body"/>
          </p:nvPr>
        </p:nvSpPr>
        <p:spPr>
          <a:xfrm>
            <a:off x="457200" y="1203480"/>
            <a:ext cx="8228880" cy="2982600"/>
          </a:xfrm>
          <a:prstGeom prst="rect">
            <a:avLst/>
          </a:prstGeom>
          <a:noFill/>
          <a:ln w="0">
            <a:noFill/>
          </a:ln>
        </p:spPr>
        <p:txBody>
          <a:bodyPr lIns="0" tIns="0" rIns="0" bIns="0" anchor="t">
            <a:normAutofit fontScale="95000"/>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Группа"/>
          <p:cNvGrpSpPr/>
          <p:nvPr/>
        </p:nvGrpSpPr>
        <p:grpSpPr>
          <a:xfrm>
            <a:off x="-30600" y="-73080"/>
            <a:ext cx="9173880" cy="5288760"/>
            <a:chOff x="-30600" y="-73080"/>
            <a:chExt cx="9173880" cy="5288760"/>
          </a:xfrm>
        </p:grpSpPr>
        <p:pic>
          <p:nvPicPr>
            <p:cNvPr id="120" name="pentokan_1920x1080.png" descr="pentokan_1920x1080.png"/>
            <p:cNvPicPr/>
            <p:nvPr/>
          </p:nvPicPr>
          <p:blipFill>
            <a:blip r:embed="rId3"/>
            <a:stretch/>
          </p:blipFill>
          <p:spPr>
            <a:xfrm>
              <a:off x="0" y="0"/>
              <a:ext cx="9143280" cy="5142960"/>
            </a:xfrm>
            <a:prstGeom prst="rect">
              <a:avLst/>
            </a:prstGeom>
            <a:ln w="12700">
              <a:noFill/>
            </a:ln>
          </p:spPr>
        </p:pic>
        <p:sp>
          <p:nvSpPr>
            <p:cNvPr id="121" name="Прямоугольник"/>
            <p:cNvSpPr/>
            <p:nvPr/>
          </p:nvSpPr>
          <p:spPr>
            <a:xfrm>
              <a:off x="-30600" y="-73080"/>
              <a:ext cx="4860000" cy="5288760"/>
            </a:xfrm>
            <a:prstGeom prst="rect">
              <a:avLst/>
            </a:prstGeom>
            <a:gradFill rotWithShape="0">
              <a:gsLst>
                <a:gs pos="0">
                  <a:srgbClr val="FF7322">
                    <a:alpha val="61176"/>
                  </a:srgbClr>
                </a:gs>
                <a:gs pos="100000">
                  <a:srgbClr val="EF883D">
                    <a:alpha val="0"/>
                  </a:srgbClr>
                </a:gs>
              </a:gsLst>
              <a:lin ang="0"/>
            </a:gradFill>
            <a:ln w="12700">
              <a:noFill/>
            </a:ln>
          </p:spPr>
          <p:style>
            <a:lnRef idx="0">
              <a:scrgbClr r="0" g="0" b="0"/>
            </a:lnRef>
            <a:fillRef idx="0">
              <a:scrgbClr r="0" g="0" b="0"/>
            </a:fillRef>
            <a:effectRef idx="0">
              <a:scrgbClr r="0" g="0" b="0"/>
            </a:effectRef>
            <a:fontRef idx="minor"/>
          </p:style>
          <p:txBody>
            <a:bodyPr/>
            <a:lstStyle/>
            <a:p>
              <a:endParaRPr lang="en-US"/>
            </a:p>
          </p:txBody>
        </p:sp>
      </p:grpSp>
      <p:sp>
        <p:nvSpPr>
          <p:cNvPr id="122" name="TextBox 4"/>
          <p:cNvSpPr/>
          <p:nvPr/>
        </p:nvSpPr>
        <p:spPr>
          <a:xfrm>
            <a:off x="537840" y="966600"/>
            <a:ext cx="8372520" cy="15159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20000"/>
              </a:lnSpc>
              <a:tabLst>
                <a:tab pos="0" algn="l"/>
              </a:tabLst>
            </a:pPr>
            <a:r>
              <a:rPr lang="ru-RU" sz="5200" b="1" strike="noStrike" spc="-1" dirty="0" err="1">
                <a:solidFill>
                  <a:srgbClr val="FFFFFF"/>
                </a:solidFill>
                <a:latin typeface="Arial"/>
                <a:ea typeface="Arial"/>
              </a:rPr>
              <a:t>Pentokan</a:t>
            </a:r>
            <a:endParaRPr lang="ru-RU" sz="5200" b="0" strike="noStrike" spc="-1" dirty="0">
              <a:latin typeface="Arial"/>
            </a:endParaRPr>
          </a:p>
          <a:p>
            <a:pPr>
              <a:lnSpc>
                <a:spcPct val="120000"/>
              </a:lnSpc>
              <a:tabLst>
                <a:tab pos="0" algn="l"/>
              </a:tabLst>
            </a:pPr>
            <a:r>
              <a:rPr lang="en-US" sz="2600" b="0" strike="noStrike" spc="-1" dirty="0">
                <a:solidFill>
                  <a:srgbClr val="FFFFFF"/>
                </a:solidFill>
                <a:latin typeface="Arial"/>
                <a:ea typeface="Arial"/>
              </a:rPr>
              <a:t>Power for Cellular Health*</a:t>
            </a:r>
            <a:endParaRPr lang="ru-RU" sz="2600" b="0" strike="noStrike" spc="-1" dirty="0">
              <a:latin typeface="Arial"/>
            </a:endParaRPr>
          </a:p>
        </p:txBody>
      </p:sp>
      <p:pic>
        <p:nvPicPr>
          <p:cNvPr id="123" name="Изображение" descr="Изображение"/>
          <p:cNvPicPr/>
          <p:nvPr/>
        </p:nvPicPr>
        <p:blipFill>
          <a:blip r:embed="rId4"/>
          <a:stretch/>
        </p:blipFill>
        <p:spPr>
          <a:xfrm>
            <a:off x="598680" y="4482360"/>
            <a:ext cx="1271160" cy="222120"/>
          </a:xfrm>
          <a:prstGeom prst="rect">
            <a:avLst/>
          </a:prstGeom>
          <a:ln w="12700">
            <a:noFill/>
          </a:ln>
        </p:spPr>
      </p:pic>
      <p:sp>
        <p:nvSpPr>
          <p:cNvPr id="2" name="TextBox 1">
            <a:extLst>
              <a:ext uri="{FF2B5EF4-FFF2-40B4-BE49-F238E27FC236}">
                <a16:creationId xmlns:a16="http://schemas.microsoft.com/office/drawing/2014/main" id="{396571A1-E505-DDDC-8CFC-54568BAB8894}"/>
              </a:ext>
            </a:extLst>
          </p:cNvPr>
          <p:cNvSpPr txBox="1"/>
          <p:nvPr/>
        </p:nvSpPr>
        <p:spPr>
          <a:xfrm>
            <a:off x="391886" y="3683726"/>
            <a:ext cx="5799908" cy="369332"/>
          </a:xfrm>
          <a:prstGeom prst="rect">
            <a:avLst/>
          </a:prstGeom>
          <a:noFill/>
          <a:ln>
            <a:solidFill>
              <a:schemeClr val="bg1"/>
            </a:solidFill>
          </a:ln>
        </p:spPr>
        <p:txBody>
          <a:bodyPr wrap="square" rtlCol="0">
            <a:spAutoFit/>
          </a:bodyPr>
          <a:lstStyle/>
          <a:p>
            <a:r>
              <a:rPr lang="en-US" sz="900" b="1" dirty="0">
                <a:solidFill>
                  <a:schemeClr val="bg1"/>
                </a:solidFill>
              </a:rPr>
              <a:t>*These statements have not been evaluated by the Food and Drug Administration.  This product is not intended to diagnose, treat, cure, or prevent any disease.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Прямоугольник"/>
          <p:cNvSpPr/>
          <p:nvPr/>
        </p:nvSpPr>
        <p:spPr>
          <a:xfrm>
            <a:off x="-45720" y="0"/>
            <a:ext cx="9234720" cy="5288760"/>
          </a:xfrm>
          <a:prstGeom prst="rect">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01" name="TextBox 5"/>
          <p:cNvSpPr/>
          <p:nvPr/>
        </p:nvSpPr>
        <p:spPr>
          <a:xfrm>
            <a:off x="2632680" y="73440"/>
            <a:ext cx="6381000" cy="913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br/>
            <a:endParaRPr lang="ru-RU" sz="1800" b="0" strike="noStrike" spc="-1">
              <a:latin typeface="Arial"/>
            </a:endParaRPr>
          </a:p>
          <a:p>
            <a:pPr>
              <a:lnSpc>
                <a:spcPct val="100000"/>
              </a:lnSpc>
              <a:tabLst>
                <a:tab pos="0" algn="l"/>
              </a:tabLst>
            </a:pPr>
            <a:endParaRPr lang="ru-RU" sz="1800" b="0" strike="noStrike" spc="-1">
              <a:latin typeface="Arial"/>
            </a:endParaRPr>
          </a:p>
        </p:txBody>
      </p:sp>
      <p:sp>
        <p:nvSpPr>
          <p:cNvPr id="202" name="TextBox 1"/>
          <p:cNvSpPr/>
          <p:nvPr/>
        </p:nvSpPr>
        <p:spPr>
          <a:xfrm>
            <a:off x="371880" y="306720"/>
            <a:ext cx="629028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FFFF"/>
                </a:solidFill>
                <a:latin typeface="Arial"/>
                <a:ea typeface="Arial"/>
              </a:rPr>
              <a:t>Functions of Potassium*</a:t>
            </a:r>
            <a:endParaRPr lang="ru-RU" sz="3000" b="0" strike="noStrike" spc="-1" dirty="0">
              <a:latin typeface="Arial"/>
            </a:endParaRPr>
          </a:p>
        </p:txBody>
      </p:sp>
      <p:sp>
        <p:nvSpPr>
          <p:cNvPr id="203" name="TextBox 2"/>
          <p:cNvSpPr/>
          <p:nvPr/>
        </p:nvSpPr>
        <p:spPr>
          <a:xfrm>
            <a:off x="366119" y="1091880"/>
            <a:ext cx="5845837" cy="3369212"/>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marL="285840" indent="-285480">
              <a:lnSpc>
                <a:spcPct val="150000"/>
              </a:lnSpc>
              <a:buClr>
                <a:srgbClr val="FFFFFF"/>
              </a:buClr>
              <a:buFont typeface="Arial"/>
              <a:buChar char="•"/>
            </a:pPr>
            <a:r>
              <a:rPr lang="en-US" sz="1600" b="0" strike="noStrike" spc="-1" dirty="0">
                <a:solidFill>
                  <a:srgbClr val="FFFFFF"/>
                </a:solidFill>
                <a:latin typeface="Arial"/>
                <a:ea typeface="Arial"/>
              </a:rPr>
              <a:t>Supports acid-base balance</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Ensures intercellular contacts</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Ensures bioelectrical activity to cells</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Maintains neuromuscular excitability</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Participates in regulation of heart contractions</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Maintains water-salt balance</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Catalyst in carbohydrate and protein metabolism</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Maintains normal blood pressure</a:t>
            </a:r>
            <a:endParaRPr lang="ru-RU" sz="1600" b="0" strike="noStrike" spc="-1" dirty="0">
              <a:latin typeface="Arial"/>
            </a:endParaRPr>
          </a:p>
          <a:p>
            <a:pPr marL="285840" indent="-285480">
              <a:lnSpc>
                <a:spcPct val="150000"/>
              </a:lnSpc>
              <a:buClr>
                <a:srgbClr val="FFFFFF"/>
              </a:buClr>
              <a:buFont typeface="Arial"/>
              <a:buChar char="•"/>
            </a:pPr>
            <a:r>
              <a:rPr lang="en-US" sz="1600" b="0" strike="noStrike" spc="-1" dirty="0">
                <a:solidFill>
                  <a:srgbClr val="FFFFFF"/>
                </a:solidFill>
                <a:latin typeface="Arial"/>
                <a:ea typeface="Arial"/>
              </a:rPr>
              <a:t>Participates in ensuring the excretory function of the kidneys</a:t>
            </a:r>
            <a:endParaRPr lang="ru-RU" sz="1600" b="0" strike="noStrike" spc="-1" dirty="0">
              <a:latin typeface="Arial"/>
            </a:endParaRPr>
          </a:p>
        </p:txBody>
      </p:sp>
      <p:pic>
        <p:nvPicPr>
          <p:cNvPr id="204" name="Изображение" descr="Изображение"/>
          <p:cNvPicPr/>
          <p:nvPr/>
        </p:nvPicPr>
        <p:blipFill>
          <a:blip r:embed="rId3"/>
          <a:stretch/>
        </p:blipFill>
        <p:spPr>
          <a:xfrm>
            <a:off x="435960" y="4794480"/>
            <a:ext cx="756000" cy="131760"/>
          </a:xfrm>
          <a:prstGeom prst="rect">
            <a:avLst/>
          </a:prstGeom>
          <a:ln w="12700">
            <a:noFill/>
          </a:ln>
        </p:spPr>
      </p:pic>
      <p:pic>
        <p:nvPicPr>
          <p:cNvPr id="205" name="Изображение" descr="Изображение"/>
          <p:cNvPicPr/>
          <p:nvPr/>
        </p:nvPicPr>
        <p:blipFill>
          <a:blip r:embed="rId4"/>
          <a:stretch/>
        </p:blipFill>
        <p:spPr>
          <a:xfrm>
            <a:off x="6155280" y="464040"/>
            <a:ext cx="2547360" cy="2547360"/>
          </a:xfrm>
          <a:prstGeom prst="rect">
            <a:avLst/>
          </a:prstGeom>
          <a:ln w="12700">
            <a:noFill/>
          </a:ln>
        </p:spPr>
      </p:pic>
      <p:sp>
        <p:nvSpPr>
          <p:cNvPr id="2" name="TextBox 1">
            <a:extLst>
              <a:ext uri="{FF2B5EF4-FFF2-40B4-BE49-F238E27FC236}">
                <a16:creationId xmlns:a16="http://schemas.microsoft.com/office/drawing/2014/main" id="{DD8892B4-09A9-5816-2E09-5BD26986163A}"/>
              </a:ext>
            </a:extLst>
          </p:cNvPr>
          <p:cNvSpPr txBox="1"/>
          <p:nvPr/>
        </p:nvSpPr>
        <p:spPr>
          <a:xfrm>
            <a:off x="2429691" y="4679460"/>
            <a:ext cx="6400800" cy="369332"/>
          </a:xfrm>
          <a:prstGeom prst="rect">
            <a:avLst/>
          </a:prstGeom>
          <a:noFill/>
          <a:ln>
            <a:solidFill>
              <a:schemeClr val="bg1"/>
            </a:solidFill>
          </a:ln>
        </p:spPr>
        <p:txBody>
          <a:bodyPr wrap="square" rtlCol="0">
            <a:spAutoFit/>
          </a:bodyPr>
          <a:lstStyle/>
          <a:p>
            <a:r>
              <a:rPr lang="en-US" sz="900" b="1" dirty="0">
                <a:solidFill>
                  <a:schemeClr val="bg1"/>
                </a:solidFill>
              </a:rPr>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758"/>
          <p:cNvSpPr/>
          <p:nvPr/>
        </p:nvSpPr>
        <p:spPr>
          <a:xfrm>
            <a:off x="-4680" y="2520"/>
            <a:ext cx="9152640" cy="5142960"/>
          </a:xfrm>
          <a:prstGeom prst="rect">
            <a:avLst/>
          </a:prstGeom>
          <a:solidFill>
            <a:srgbClr val="A6AAA9"/>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07" name="Shape 759"/>
          <p:cNvSpPr/>
          <p:nvPr/>
        </p:nvSpPr>
        <p:spPr>
          <a:xfrm>
            <a:off x="8850600" y="4622760"/>
            <a:ext cx="292680" cy="2800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US"/>
          </a:p>
        </p:txBody>
      </p:sp>
      <p:pic>
        <p:nvPicPr>
          <p:cNvPr id="208" name="Изображение 17" descr="Изображение 17"/>
          <p:cNvPicPr/>
          <p:nvPr/>
        </p:nvPicPr>
        <p:blipFill>
          <a:blip r:embed="rId3"/>
          <a:stretch/>
        </p:blipFill>
        <p:spPr>
          <a:xfrm>
            <a:off x="8072280" y="145080"/>
            <a:ext cx="514440" cy="339840"/>
          </a:xfrm>
          <a:prstGeom prst="rect">
            <a:avLst/>
          </a:prstGeom>
          <a:ln w="12700">
            <a:noFill/>
          </a:ln>
        </p:spPr>
      </p:pic>
      <p:sp>
        <p:nvSpPr>
          <p:cNvPr id="209" name="Прямоугольник 1"/>
          <p:cNvSpPr/>
          <p:nvPr/>
        </p:nvSpPr>
        <p:spPr>
          <a:xfrm>
            <a:off x="4082400" y="3960"/>
            <a:ext cx="5065200" cy="52236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a:lstStyle/>
          <a:p>
            <a:endParaRPr lang="en-US" dirty="0"/>
          </a:p>
        </p:txBody>
      </p:sp>
      <p:sp>
        <p:nvSpPr>
          <p:cNvPr id="210" name="TextBox 4"/>
          <p:cNvSpPr/>
          <p:nvPr/>
        </p:nvSpPr>
        <p:spPr>
          <a:xfrm>
            <a:off x="4573439" y="289440"/>
            <a:ext cx="4277161" cy="398655"/>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00000"/>
              </a:lnSpc>
              <a:spcAft>
                <a:spcPts val="601"/>
              </a:spcAft>
              <a:tabLst>
                <a:tab pos="0" algn="l"/>
              </a:tabLst>
            </a:pPr>
            <a:r>
              <a:rPr lang="en-US" sz="2000" b="1" spc="-1" dirty="0">
                <a:solidFill>
                  <a:srgbClr val="016FBB"/>
                </a:solidFill>
                <a:ea typeface="Arial"/>
              </a:rPr>
              <a:t>Low Potassium levels</a:t>
            </a:r>
            <a:r>
              <a:rPr lang="en-US" sz="2000" b="1" strike="noStrike" spc="-1" dirty="0">
                <a:solidFill>
                  <a:srgbClr val="FF8B3D"/>
                </a:solidFill>
                <a:latin typeface="Arial"/>
                <a:ea typeface="Arial"/>
              </a:rPr>
              <a:t> may*:</a:t>
            </a:r>
            <a:endParaRPr lang="ru-RU" sz="2000" b="0" strike="noStrike" spc="-1" dirty="0">
              <a:latin typeface="Arial"/>
            </a:endParaRPr>
          </a:p>
        </p:txBody>
      </p:sp>
      <p:pic>
        <p:nvPicPr>
          <p:cNvPr id="211" name="Рисунок 2" descr="Рисунок 2"/>
          <p:cNvPicPr/>
          <p:nvPr/>
        </p:nvPicPr>
        <p:blipFill>
          <a:blip r:embed="rId4"/>
          <a:stretch/>
        </p:blipFill>
        <p:spPr>
          <a:xfrm>
            <a:off x="-65160" y="5040"/>
            <a:ext cx="4147560" cy="5221440"/>
          </a:xfrm>
          <a:prstGeom prst="rect">
            <a:avLst/>
          </a:prstGeom>
          <a:ln w="0">
            <a:solidFill>
              <a:srgbClr val="FFFFFF"/>
            </a:solidFill>
          </a:ln>
        </p:spPr>
      </p:pic>
      <p:pic>
        <p:nvPicPr>
          <p:cNvPr id="212" name="pasted-image.pdf" descr="pasted-image.pdf"/>
          <p:cNvPicPr/>
          <p:nvPr/>
        </p:nvPicPr>
        <p:blipFill>
          <a:blip r:embed="rId5"/>
          <a:stretch/>
        </p:blipFill>
        <p:spPr>
          <a:xfrm>
            <a:off x="420120" y="4791960"/>
            <a:ext cx="779760" cy="136800"/>
          </a:xfrm>
          <a:prstGeom prst="rect">
            <a:avLst/>
          </a:prstGeom>
          <a:ln w="12700">
            <a:noFill/>
          </a:ln>
        </p:spPr>
      </p:pic>
      <p:sp>
        <p:nvSpPr>
          <p:cNvPr id="213" name="TextBox 4"/>
          <p:cNvSpPr/>
          <p:nvPr/>
        </p:nvSpPr>
        <p:spPr>
          <a:xfrm>
            <a:off x="4573440" y="987840"/>
            <a:ext cx="3907440" cy="2353037"/>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lIns="45720" tIns="45000" rIns="45720" bIns="45000" anchor="t">
            <a:spAutoFit/>
          </a:bodyPr>
          <a:lstStyle/>
          <a:p>
            <a:pPr marL="285840" indent="-285480">
              <a:lnSpc>
                <a:spcPct val="100000"/>
              </a:lnSpc>
              <a:spcAft>
                <a:spcPts val="601"/>
              </a:spcAft>
              <a:buClr>
                <a:srgbClr val="363F47"/>
              </a:buClr>
              <a:buFont typeface="Arial"/>
              <a:buChar char="•"/>
              <a:tabLst>
                <a:tab pos="0" algn="l"/>
              </a:tabLst>
            </a:pPr>
            <a:r>
              <a:rPr lang="en-US" sz="1400" b="1" strike="noStrike" spc="-1" dirty="0">
                <a:solidFill>
                  <a:srgbClr val="363F47"/>
                </a:solidFill>
                <a:latin typeface="Arial"/>
                <a:ea typeface="Arial"/>
              </a:rPr>
              <a:t>Affect normal energy levels</a:t>
            </a:r>
          </a:p>
          <a:p>
            <a:pPr marL="285840" indent="-285480">
              <a:lnSpc>
                <a:spcPct val="100000"/>
              </a:lnSpc>
              <a:spcAft>
                <a:spcPts val="601"/>
              </a:spcAft>
              <a:buClr>
                <a:srgbClr val="363F47"/>
              </a:buClr>
              <a:buFont typeface="Arial"/>
              <a:buChar char="•"/>
              <a:tabLst>
                <a:tab pos="0" algn="l"/>
              </a:tabLst>
            </a:pPr>
            <a:r>
              <a:rPr lang="en-US" sz="1400" b="1" spc="-1" dirty="0">
                <a:solidFill>
                  <a:srgbClr val="363F47"/>
                </a:solidFill>
                <a:latin typeface="Arial"/>
                <a:ea typeface="Arial"/>
              </a:rPr>
              <a:t>I</a:t>
            </a:r>
            <a:r>
              <a:rPr lang="en-US" sz="1400" b="1" strike="noStrike" spc="-1" dirty="0">
                <a:solidFill>
                  <a:srgbClr val="363F47"/>
                </a:solidFill>
                <a:latin typeface="Arial"/>
                <a:ea typeface="Arial"/>
              </a:rPr>
              <a:t>nfluence mood and focus</a:t>
            </a:r>
          </a:p>
          <a:p>
            <a:pPr marL="285840" indent="-285480">
              <a:lnSpc>
                <a:spcPct val="100000"/>
              </a:lnSpc>
              <a:spcAft>
                <a:spcPts val="601"/>
              </a:spcAft>
              <a:buClr>
                <a:srgbClr val="363F47"/>
              </a:buClr>
              <a:buFont typeface="Arial"/>
              <a:buChar char="•"/>
              <a:tabLst>
                <a:tab pos="0" algn="l"/>
              </a:tabLst>
            </a:pPr>
            <a:r>
              <a:rPr lang="en-US" sz="1400" b="1" spc="-1" dirty="0">
                <a:solidFill>
                  <a:srgbClr val="363F47"/>
                </a:solidFill>
                <a:latin typeface="Arial"/>
                <a:ea typeface="Arial"/>
              </a:rPr>
              <a:t>Contribute to occasional fatigue</a:t>
            </a:r>
            <a:endParaRPr lang="en-US" sz="1400" b="1" strike="noStrike" spc="-1" dirty="0">
              <a:solidFill>
                <a:srgbClr val="363F47"/>
              </a:solidFill>
              <a:latin typeface="Arial"/>
              <a:ea typeface="Arial"/>
            </a:endParaRPr>
          </a:p>
          <a:p>
            <a:pPr marL="285840" indent="-285480">
              <a:lnSpc>
                <a:spcPct val="100000"/>
              </a:lnSpc>
              <a:spcAft>
                <a:spcPts val="601"/>
              </a:spcAft>
              <a:buClr>
                <a:srgbClr val="363F47"/>
              </a:buClr>
              <a:buFont typeface="Arial"/>
              <a:buChar char="•"/>
              <a:tabLst>
                <a:tab pos="0" algn="l"/>
              </a:tabLst>
            </a:pPr>
            <a:r>
              <a:rPr lang="en-US" sz="1400" b="1" strike="noStrike" spc="-1" dirty="0">
                <a:solidFill>
                  <a:srgbClr val="363F47"/>
                </a:solidFill>
                <a:latin typeface="Arial"/>
                <a:ea typeface="Arial"/>
              </a:rPr>
              <a:t>Reduce muscle efficiency</a:t>
            </a:r>
          </a:p>
          <a:p>
            <a:pPr marL="285840" indent="-285480">
              <a:lnSpc>
                <a:spcPct val="100000"/>
              </a:lnSpc>
              <a:spcAft>
                <a:spcPts val="601"/>
              </a:spcAft>
              <a:buClr>
                <a:srgbClr val="363F47"/>
              </a:buClr>
              <a:buFont typeface="Arial"/>
              <a:buChar char="•"/>
              <a:tabLst>
                <a:tab pos="0" algn="l"/>
              </a:tabLst>
            </a:pPr>
            <a:r>
              <a:rPr lang="en-US" sz="1400" b="1" strike="noStrike" spc="-1" dirty="0">
                <a:solidFill>
                  <a:srgbClr val="363F47"/>
                </a:solidFill>
                <a:latin typeface="Arial"/>
                <a:ea typeface="Arial"/>
              </a:rPr>
              <a:t>Impact nerve responsiveness</a:t>
            </a:r>
          </a:p>
          <a:p>
            <a:pPr marL="285840" indent="-285480">
              <a:lnSpc>
                <a:spcPct val="100000"/>
              </a:lnSpc>
              <a:spcAft>
                <a:spcPts val="601"/>
              </a:spcAft>
              <a:buClr>
                <a:srgbClr val="363F47"/>
              </a:buClr>
              <a:buFont typeface="Arial"/>
              <a:buChar char="•"/>
              <a:tabLst>
                <a:tab pos="0" algn="l"/>
              </a:tabLst>
            </a:pPr>
            <a:r>
              <a:rPr lang="en-US" sz="1400" b="1" strike="noStrike" spc="-1" dirty="0">
                <a:solidFill>
                  <a:srgbClr val="363F47"/>
                </a:solidFill>
                <a:latin typeface="Arial"/>
                <a:ea typeface="Arial"/>
              </a:rPr>
              <a:t>Affect hydration and water balance</a:t>
            </a:r>
          </a:p>
          <a:p>
            <a:pPr marL="285840" indent="-285480">
              <a:lnSpc>
                <a:spcPct val="100000"/>
              </a:lnSpc>
              <a:spcAft>
                <a:spcPts val="601"/>
              </a:spcAft>
              <a:buClr>
                <a:srgbClr val="363F47"/>
              </a:buClr>
              <a:buFont typeface="Arial"/>
              <a:buChar char="•"/>
              <a:tabLst>
                <a:tab pos="0" algn="l"/>
              </a:tabLst>
            </a:pPr>
            <a:r>
              <a:rPr lang="en-US" sz="1400" b="1" strike="noStrike" spc="-1" dirty="0">
                <a:solidFill>
                  <a:srgbClr val="363F47"/>
                </a:solidFill>
                <a:latin typeface="Arial"/>
                <a:ea typeface="Arial"/>
              </a:rPr>
              <a:t>Affect electrolyte balance</a:t>
            </a:r>
          </a:p>
          <a:p>
            <a:pPr marL="360">
              <a:lnSpc>
                <a:spcPct val="100000"/>
              </a:lnSpc>
              <a:spcAft>
                <a:spcPts val="601"/>
              </a:spcAft>
              <a:buClr>
                <a:srgbClr val="363F47"/>
              </a:buClr>
              <a:tabLst>
                <a:tab pos="0" algn="l"/>
              </a:tabLst>
            </a:pPr>
            <a:endParaRPr lang="ru-RU" sz="1400" b="0" strike="noStrike" spc="-1" dirty="0">
              <a:latin typeface="Arial"/>
            </a:endParaRPr>
          </a:p>
        </p:txBody>
      </p:sp>
      <p:sp>
        <p:nvSpPr>
          <p:cNvPr id="2" name="TextBox 1">
            <a:extLst>
              <a:ext uri="{FF2B5EF4-FFF2-40B4-BE49-F238E27FC236}">
                <a16:creationId xmlns:a16="http://schemas.microsoft.com/office/drawing/2014/main" id="{CF5459D0-5ADC-1FA7-FD5D-CF003761D09C}"/>
              </a:ext>
            </a:extLst>
          </p:cNvPr>
          <p:cNvSpPr txBox="1"/>
          <p:nvPr/>
        </p:nvSpPr>
        <p:spPr>
          <a:xfrm>
            <a:off x="4271554" y="4245429"/>
            <a:ext cx="4277161" cy="507831"/>
          </a:xfrm>
          <a:prstGeom prst="rect">
            <a:avLst/>
          </a:prstGeom>
          <a:noFill/>
          <a:ln>
            <a:solidFill>
              <a:schemeClr val="tx1"/>
            </a:solidFill>
          </a:ln>
        </p:spPr>
        <p:txBody>
          <a:bodyPr wrap="square" rtlCol="0">
            <a:spAutoFit/>
          </a:bodyPr>
          <a:lstStyle/>
          <a:p>
            <a:r>
              <a:rPr lang="en-US" sz="900" dirty="0"/>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4"/>
          <p:cNvSpPr/>
          <p:nvPr/>
        </p:nvSpPr>
        <p:spPr>
          <a:xfrm>
            <a:off x="4297680" y="574766"/>
            <a:ext cx="4637314" cy="3353310"/>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00000"/>
              </a:lnSpc>
              <a:tabLst>
                <a:tab pos="0" algn="l"/>
              </a:tabLst>
            </a:pPr>
            <a:r>
              <a:rPr lang="en-US" sz="2000" b="0" strike="noStrike" spc="-1" dirty="0">
                <a:solidFill>
                  <a:srgbClr val="000000"/>
                </a:solidFill>
                <a:latin typeface="Arial"/>
                <a:ea typeface="Arial"/>
              </a:rPr>
              <a:t>Daily recommended</a:t>
            </a:r>
            <a:br>
              <a:rPr lang="en-US" sz="2000" b="0" strike="noStrike" spc="-1" dirty="0">
                <a:solidFill>
                  <a:srgbClr val="000000"/>
                </a:solidFill>
                <a:latin typeface="Arial"/>
                <a:ea typeface="Arial"/>
              </a:rPr>
            </a:br>
            <a:r>
              <a:rPr lang="en-US" sz="2000" b="0" strike="noStrike" spc="-1" dirty="0">
                <a:solidFill>
                  <a:srgbClr val="000000"/>
                </a:solidFill>
                <a:latin typeface="Arial"/>
                <a:ea typeface="Arial"/>
              </a:rPr>
              <a:t>potassium </a:t>
            </a:r>
            <a:r>
              <a:rPr lang="en-US" sz="2000" spc="-1" dirty="0">
                <a:solidFill>
                  <a:srgbClr val="000000"/>
                </a:solidFill>
                <a:latin typeface="Arial"/>
                <a:ea typeface="Arial"/>
              </a:rPr>
              <a:t>consumption </a:t>
            </a:r>
            <a:r>
              <a:rPr lang="ru-RU" sz="2000" b="0" strike="noStrike" spc="-1" dirty="0">
                <a:solidFill>
                  <a:srgbClr val="000000"/>
                </a:solidFill>
                <a:latin typeface="Arial"/>
                <a:ea typeface="Arial"/>
              </a:rPr>
              <a:t>– </a:t>
            </a:r>
            <a:endParaRPr lang="ru-RU" sz="2000" b="0" strike="noStrike" spc="-1" dirty="0">
              <a:latin typeface="Arial"/>
            </a:endParaRPr>
          </a:p>
          <a:p>
            <a:pPr>
              <a:lnSpc>
                <a:spcPct val="100000"/>
              </a:lnSpc>
              <a:tabLst>
                <a:tab pos="0" algn="l"/>
              </a:tabLst>
            </a:pPr>
            <a:r>
              <a:rPr lang="ru-RU" sz="3200" b="1" strike="noStrike" spc="-1" dirty="0">
                <a:solidFill>
                  <a:srgbClr val="016FBB"/>
                </a:solidFill>
                <a:latin typeface="Arial"/>
                <a:ea typeface="Arial"/>
              </a:rPr>
              <a:t>3</a:t>
            </a:r>
            <a:r>
              <a:rPr lang="en-US" sz="3200" b="1" strike="noStrike" spc="-1" dirty="0">
                <a:solidFill>
                  <a:srgbClr val="016FBB"/>
                </a:solidFill>
                <a:latin typeface="Arial"/>
                <a:ea typeface="Arial"/>
              </a:rPr>
              <a:t>,</a:t>
            </a:r>
            <a:r>
              <a:rPr lang="ru-RU" sz="3200" b="1" strike="noStrike" spc="-1" dirty="0">
                <a:solidFill>
                  <a:srgbClr val="016FBB"/>
                </a:solidFill>
                <a:latin typeface="Arial"/>
                <a:ea typeface="Arial"/>
              </a:rPr>
              <a:t>500</a:t>
            </a:r>
            <a:r>
              <a:rPr lang="en-US" sz="3200" b="1" strike="noStrike" spc="-1" dirty="0">
                <a:solidFill>
                  <a:srgbClr val="016FBB"/>
                </a:solidFill>
                <a:latin typeface="Arial"/>
                <a:ea typeface="Arial"/>
              </a:rPr>
              <a:t>-4,700</a:t>
            </a:r>
            <a:r>
              <a:rPr lang="ru-RU" sz="3200" b="1" strike="noStrike" spc="-1" dirty="0">
                <a:solidFill>
                  <a:srgbClr val="016FBB"/>
                </a:solidFill>
                <a:latin typeface="Arial"/>
                <a:ea typeface="Arial"/>
              </a:rPr>
              <a:t> </a:t>
            </a:r>
            <a:r>
              <a:rPr lang="en-US" sz="3200" b="1" strike="noStrike" spc="-1" dirty="0">
                <a:solidFill>
                  <a:srgbClr val="016FBB"/>
                </a:solidFill>
                <a:latin typeface="Arial"/>
                <a:ea typeface="Arial"/>
              </a:rPr>
              <a:t>mg/day</a:t>
            </a:r>
            <a:r>
              <a:rPr lang="en-US" sz="3200" dirty="0">
                <a:solidFill>
                  <a:schemeClr val="accent1"/>
                </a:solidFill>
              </a:rPr>
              <a:t>†</a:t>
            </a:r>
            <a:endParaRPr lang="ru-RU" sz="3200" b="0" strike="noStrike" spc="-1" dirty="0">
              <a:solidFill>
                <a:schemeClr val="accent1"/>
              </a:solidFill>
              <a:latin typeface="Arial"/>
            </a:endParaRPr>
          </a:p>
          <a:p>
            <a:pPr>
              <a:lnSpc>
                <a:spcPct val="100000"/>
              </a:lnSpc>
              <a:tabLst>
                <a:tab pos="0" algn="l"/>
              </a:tabLst>
            </a:pPr>
            <a:r>
              <a:rPr lang="en-US" sz="2000" spc="-1" dirty="0">
                <a:solidFill>
                  <a:srgbClr val="000000"/>
                </a:solidFill>
                <a:latin typeface="Arial"/>
                <a:ea typeface="Arial"/>
              </a:rPr>
              <a:t>Excellent sources of potassium include: </a:t>
            </a:r>
          </a:p>
          <a:p>
            <a:pPr>
              <a:lnSpc>
                <a:spcPct val="100000"/>
              </a:lnSpc>
              <a:tabLst>
                <a:tab pos="0" algn="l"/>
              </a:tabLst>
            </a:pPr>
            <a:r>
              <a:rPr lang="en-US" sz="2000" b="1" strike="noStrike" spc="-1" dirty="0">
                <a:solidFill>
                  <a:srgbClr val="FF8B3D"/>
                </a:solidFill>
                <a:latin typeface="Arial"/>
                <a:ea typeface="Arial"/>
              </a:rPr>
              <a:t>beans, lentils, potatoes, sweet potatoes, spinach, avocado, </a:t>
            </a:r>
            <a:r>
              <a:rPr lang="en-US" sz="2000" b="1" spc="-1" dirty="0">
                <a:solidFill>
                  <a:srgbClr val="FF8B3D"/>
                </a:solidFill>
                <a:latin typeface="Arial"/>
                <a:ea typeface="Arial"/>
              </a:rPr>
              <a:t>yogurt, dried apricots, and prunes. </a:t>
            </a:r>
          </a:p>
          <a:p>
            <a:pPr>
              <a:lnSpc>
                <a:spcPct val="100000"/>
              </a:lnSpc>
              <a:tabLst>
                <a:tab pos="0" algn="l"/>
              </a:tabLst>
            </a:pPr>
            <a:r>
              <a:rPr lang="en-US" sz="2000" strike="noStrike" spc="-1" dirty="0">
                <a:latin typeface="Arial"/>
              </a:rPr>
              <a:t>Good sour</a:t>
            </a:r>
            <a:r>
              <a:rPr lang="en-US" sz="2000" spc="-1" dirty="0">
                <a:latin typeface="Arial"/>
              </a:rPr>
              <a:t>ces of potassium include:  </a:t>
            </a:r>
            <a:r>
              <a:rPr lang="en-US" sz="2000" b="1" spc="-1" dirty="0">
                <a:solidFill>
                  <a:srgbClr val="FF8B3D"/>
                </a:solidFill>
                <a:latin typeface="Arial"/>
              </a:rPr>
              <a:t>bananas, tomatoes, oranges, nuts, and leafy greens.</a:t>
            </a:r>
            <a:endParaRPr lang="ru-RU" sz="2000" b="0" strike="noStrike" spc="-1" dirty="0">
              <a:latin typeface="Arial"/>
            </a:endParaRPr>
          </a:p>
        </p:txBody>
      </p:sp>
      <p:pic>
        <p:nvPicPr>
          <p:cNvPr id="215" name="Рисунок 2" descr="Рисунок 2"/>
          <p:cNvPicPr/>
          <p:nvPr/>
        </p:nvPicPr>
        <p:blipFill>
          <a:blip r:embed="rId3"/>
          <a:srcRect l="16324" r="19130"/>
          <a:stretch/>
        </p:blipFill>
        <p:spPr>
          <a:xfrm>
            <a:off x="-14760" y="0"/>
            <a:ext cx="4100760" cy="5142960"/>
          </a:xfrm>
          <a:prstGeom prst="rect">
            <a:avLst/>
          </a:prstGeom>
          <a:ln w="12700">
            <a:noFill/>
          </a:ln>
        </p:spPr>
      </p:pic>
      <p:pic>
        <p:nvPicPr>
          <p:cNvPr id="216" name="pasted-image.pdf" descr="pasted-image.pdf"/>
          <p:cNvPicPr/>
          <p:nvPr/>
        </p:nvPicPr>
        <p:blipFill>
          <a:blip r:embed="rId4"/>
          <a:stretch/>
        </p:blipFill>
        <p:spPr>
          <a:xfrm>
            <a:off x="420120" y="4791960"/>
            <a:ext cx="779760" cy="136800"/>
          </a:xfrm>
          <a:prstGeom prst="rect">
            <a:avLst/>
          </a:prstGeom>
          <a:ln w="12700">
            <a:noFill/>
          </a:ln>
        </p:spPr>
      </p:pic>
      <p:sp>
        <p:nvSpPr>
          <p:cNvPr id="4" name="TextBox 3">
            <a:extLst>
              <a:ext uri="{FF2B5EF4-FFF2-40B4-BE49-F238E27FC236}">
                <a16:creationId xmlns:a16="http://schemas.microsoft.com/office/drawing/2014/main" id="{EA79265D-8BEF-8B07-A06E-023E651D6487}"/>
              </a:ext>
            </a:extLst>
          </p:cNvPr>
          <p:cNvSpPr txBox="1"/>
          <p:nvPr/>
        </p:nvSpPr>
        <p:spPr>
          <a:xfrm>
            <a:off x="4520880" y="4232366"/>
            <a:ext cx="4160160" cy="415498"/>
          </a:xfrm>
          <a:prstGeom prst="rect">
            <a:avLst/>
          </a:prstGeom>
          <a:noFill/>
          <a:ln>
            <a:solidFill>
              <a:schemeClr val="tx1"/>
            </a:solidFill>
          </a:ln>
        </p:spPr>
        <p:txBody>
          <a:bodyPr wrap="square" rtlCol="0">
            <a:spAutoFit/>
          </a:bodyPr>
          <a:lstStyle/>
          <a:p>
            <a:r>
              <a:rPr lang="en-US" sz="1050" dirty="0"/>
              <a:t>† Based on WHO (2012, reaffirmed 2023) and U.S. FDA (21 CFR § 101.9) guidelines for adults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exels-cottonbro-3737612.jpg" descr="pexels-cottonbro-3737612.jpg"/>
          <p:cNvPicPr/>
          <p:nvPr/>
        </p:nvPicPr>
        <p:blipFill>
          <a:blip r:embed="rId3"/>
          <a:srcRect t="11542" b="2979"/>
          <a:stretch/>
        </p:blipFill>
        <p:spPr>
          <a:xfrm>
            <a:off x="-11880" y="-50760"/>
            <a:ext cx="4090320" cy="5244480"/>
          </a:xfrm>
          <a:prstGeom prst="rect">
            <a:avLst/>
          </a:prstGeom>
          <a:ln w="12700">
            <a:noFill/>
          </a:ln>
        </p:spPr>
      </p:pic>
      <p:sp>
        <p:nvSpPr>
          <p:cNvPr id="218" name="TextBox 3"/>
          <p:cNvSpPr/>
          <p:nvPr/>
        </p:nvSpPr>
        <p:spPr>
          <a:xfrm>
            <a:off x="4564440" y="1224000"/>
            <a:ext cx="4170960" cy="1937538"/>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535353"/>
                </a:solidFill>
                <a:latin typeface="Arial"/>
                <a:ea typeface="Arial"/>
              </a:rPr>
              <a:t>Unfortunately</a:t>
            </a:r>
            <a:r>
              <a:rPr lang="ru-RU" sz="3000" b="1" strike="noStrike" spc="-1" dirty="0">
                <a:solidFill>
                  <a:srgbClr val="535353"/>
                </a:solidFill>
                <a:latin typeface="Arial"/>
                <a:ea typeface="Arial"/>
              </a:rPr>
              <a:t>, </a:t>
            </a:r>
            <a:r>
              <a:rPr lang="en-US" sz="3000" b="1" strike="noStrike" spc="-1" dirty="0">
                <a:solidFill>
                  <a:srgbClr val="535353"/>
                </a:solidFill>
                <a:latin typeface="Arial"/>
                <a:ea typeface="Arial"/>
              </a:rPr>
              <a:t>most of us </a:t>
            </a:r>
            <a:r>
              <a:rPr lang="en-US" sz="3000" b="1" strike="noStrike" spc="-1" dirty="0">
                <a:solidFill>
                  <a:srgbClr val="FF8B3D"/>
                </a:solidFill>
                <a:latin typeface="Arial"/>
                <a:ea typeface="Arial"/>
              </a:rPr>
              <a:t>do not consume enough potassium in our diets</a:t>
            </a:r>
            <a:r>
              <a:rPr lang="ru-RU" sz="3000" b="1" strike="noStrike" spc="-1" dirty="0">
                <a:solidFill>
                  <a:srgbClr val="FF8B3D"/>
                </a:solidFill>
                <a:latin typeface="Arial"/>
                <a:ea typeface="Arial"/>
              </a:rPr>
              <a:t>.</a:t>
            </a:r>
            <a:endParaRPr lang="ru-RU" sz="3000" b="0" strike="noStrike" spc="-1" dirty="0">
              <a:latin typeface="Arial"/>
            </a:endParaRPr>
          </a:p>
        </p:txBody>
      </p:sp>
      <p:pic>
        <p:nvPicPr>
          <p:cNvPr id="219" name="pasted-image.pdf" descr="pasted-image.pdf"/>
          <p:cNvPicPr/>
          <p:nvPr/>
        </p:nvPicPr>
        <p:blipFill>
          <a:blip r:embed="rId4"/>
          <a:stretch/>
        </p:blipFill>
        <p:spPr>
          <a:xfrm>
            <a:off x="420120" y="4791960"/>
            <a:ext cx="779760" cy="13680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shutterstock_1826108633.jpg" descr="shutterstock_1826108633.jpg"/>
          <p:cNvPicPr/>
          <p:nvPr/>
        </p:nvPicPr>
        <p:blipFill>
          <a:blip r:embed="rId3"/>
          <a:srcRect l="42232" t="13451" r="15312" b="732"/>
          <a:stretch/>
        </p:blipFill>
        <p:spPr>
          <a:xfrm>
            <a:off x="-50400" y="-33120"/>
            <a:ext cx="4136400" cy="5208840"/>
          </a:xfrm>
          <a:prstGeom prst="rect">
            <a:avLst/>
          </a:prstGeom>
          <a:ln w="12700">
            <a:noFill/>
          </a:ln>
        </p:spPr>
      </p:pic>
      <p:sp>
        <p:nvSpPr>
          <p:cNvPr id="221" name="TextBox 4"/>
          <p:cNvSpPr/>
          <p:nvPr/>
        </p:nvSpPr>
        <p:spPr>
          <a:xfrm>
            <a:off x="4587840" y="1227600"/>
            <a:ext cx="3875760" cy="2860868"/>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535353"/>
                </a:solidFill>
                <a:latin typeface="Arial"/>
                <a:ea typeface="Arial"/>
              </a:rPr>
              <a:t>If you </a:t>
            </a:r>
            <a:r>
              <a:rPr lang="en-US" sz="3000" b="1" strike="noStrike" spc="-1" dirty="0">
                <a:solidFill>
                  <a:srgbClr val="FF8B3D"/>
                </a:solidFill>
                <a:latin typeface="Arial"/>
                <a:ea typeface="Arial"/>
              </a:rPr>
              <a:t>play sports, exercise, or</a:t>
            </a:r>
            <a:r>
              <a:rPr lang="ru-RU" sz="3000" b="1" strike="noStrike" spc="-1" dirty="0">
                <a:solidFill>
                  <a:srgbClr val="FF8B3D"/>
                </a:solidFill>
                <a:latin typeface="Arial"/>
                <a:ea typeface="Arial"/>
              </a:rPr>
              <a:t> </a:t>
            </a:r>
            <a:r>
              <a:rPr lang="en-US" sz="3000" b="1" strike="noStrike" spc="-1" dirty="0">
                <a:solidFill>
                  <a:srgbClr val="FF8B3D"/>
                </a:solidFill>
                <a:latin typeface="Arial"/>
                <a:ea typeface="Arial"/>
              </a:rPr>
              <a:t>have a physically demanding job</a:t>
            </a:r>
            <a:r>
              <a:rPr lang="ru-RU" sz="3000" b="1" strike="noStrike" spc="-1" dirty="0">
                <a:solidFill>
                  <a:srgbClr val="FF8B3D"/>
                </a:solidFill>
                <a:latin typeface="Arial"/>
                <a:ea typeface="Arial"/>
              </a:rPr>
              <a:t>,</a:t>
            </a:r>
            <a:r>
              <a:rPr lang="ru-RU" sz="3000" b="1" strike="noStrike" spc="-1" dirty="0">
                <a:solidFill>
                  <a:srgbClr val="000000"/>
                </a:solidFill>
                <a:latin typeface="Arial"/>
                <a:ea typeface="Arial"/>
              </a:rPr>
              <a:t> </a:t>
            </a:r>
            <a:br>
              <a:rPr dirty="0"/>
            </a:br>
            <a:r>
              <a:rPr lang="en-US" sz="3000" b="1" strike="noStrike" spc="-1" dirty="0">
                <a:solidFill>
                  <a:srgbClr val="535353"/>
                </a:solidFill>
                <a:latin typeface="Arial"/>
                <a:ea typeface="Arial"/>
              </a:rPr>
              <a:t>you need more potassium</a:t>
            </a:r>
            <a:r>
              <a:rPr lang="ru-RU" sz="3000" b="1" strike="noStrike" spc="-1" dirty="0">
                <a:solidFill>
                  <a:srgbClr val="535353"/>
                </a:solidFill>
                <a:latin typeface="Arial"/>
                <a:ea typeface="Arial"/>
              </a:rPr>
              <a:t>.</a:t>
            </a:r>
            <a:endParaRPr lang="ru-RU" sz="3000" b="0" strike="noStrike" spc="-1" dirty="0">
              <a:latin typeface="Arial"/>
            </a:endParaRPr>
          </a:p>
        </p:txBody>
      </p:sp>
      <p:pic>
        <p:nvPicPr>
          <p:cNvPr id="222" name="Изображение" descr="Изображение"/>
          <p:cNvPicPr/>
          <p:nvPr/>
        </p:nvPicPr>
        <p:blipFill>
          <a:blip r:embed="rId4"/>
          <a:stretch/>
        </p:blipFill>
        <p:spPr>
          <a:xfrm>
            <a:off x="435960" y="4794480"/>
            <a:ext cx="756000" cy="1317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entokan_1920x1080.png" descr="pentokan_1920x1080.png"/>
          <p:cNvPicPr/>
          <p:nvPr/>
        </p:nvPicPr>
        <p:blipFill>
          <a:blip r:embed="rId3"/>
          <a:stretch/>
        </p:blipFill>
        <p:spPr>
          <a:xfrm>
            <a:off x="0" y="0"/>
            <a:ext cx="9143280" cy="5142960"/>
          </a:xfrm>
          <a:prstGeom prst="rect">
            <a:avLst/>
          </a:prstGeom>
          <a:ln w="12700">
            <a:noFill/>
          </a:ln>
        </p:spPr>
      </p:pic>
      <p:sp>
        <p:nvSpPr>
          <p:cNvPr id="224" name="Прямоугольник"/>
          <p:cNvSpPr/>
          <p:nvPr/>
        </p:nvSpPr>
        <p:spPr>
          <a:xfrm>
            <a:off x="-30600" y="-73080"/>
            <a:ext cx="6456240" cy="5288760"/>
          </a:xfrm>
          <a:prstGeom prst="rect">
            <a:avLst/>
          </a:prstGeom>
          <a:gradFill rotWithShape="0">
            <a:gsLst>
              <a:gs pos="0">
                <a:srgbClr val="FF7322">
                  <a:alpha val="76078"/>
                </a:srgbClr>
              </a:gs>
              <a:gs pos="100000">
                <a:srgbClr val="EF883D">
                  <a:alpha val="0"/>
                </a:srgbClr>
              </a:gs>
            </a:gsLst>
            <a:lin ang="0"/>
          </a:gra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25" name="TextBox 6"/>
          <p:cNvSpPr/>
          <p:nvPr/>
        </p:nvSpPr>
        <p:spPr>
          <a:xfrm>
            <a:off x="363240" y="270720"/>
            <a:ext cx="8114760" cy="8215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ru-RU" sz="4800" b="1" strike="noStrike" spc="-1">
                <a:solidFill>
                  <a:srgbClr val="FFFFFF"/>
                </a:solidFill>
                <a:latin typeface="Arial"/>
                <a:ea typeface="Arial"/>
              </a:rPr>
              <a:t>PENTOKAN</a:t>
            </a:r>
            <a:endParaRPr lang="ru-RU" sz="4800" b="0" strike="noStrike" spc="-1">
              <a:latin typeface="Arial"/>
            </a:endParaRPr>
          </a:p>
        </p:txBody>
      </p:sp>
      <p:sp>
        <p:nvSpPr>
          <p:cNvPr id="226" name="TextBox 7"/>
          <p:cNvSpPr/>
          <p:nvPr/>
        </p:nvSpPr>
        <p:spPr>
          <a:xfrm>
            <a:off x="1284840" y="1540080"/>
            <a:ext cx="408276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FFFFFF"/>
                </a:solidFill>
                <a:latin typeface="Arial"/>
                <a:ea typeface="Arial"/>
              </a:rPr>
              <a:t>AN ACTIVE FORMULA</a:t>
            </a:r>
            <a:endParaRPr lang="ru-RU" sz="1600" b="0" strike="noStrike" spc="-1" dirty="0">
              <a:latin typeface="Arial"/>
            </a:endParaRPr>
          </a:p>
          <a:p>
            <a:pPr>
              <a:lnSpc>
                <a:spcPct val="100000"/>
              </a:lnSpc>
              <a:tabLst>
                <a:tab pos="0" algn="l"/>
              </a:tabLst>
            </a:pPr>
            <a:r>
              <a:rPr lang="ru-RU" sz="1600" b="1" strike="noStrike" spc="-1" dirty="0">
                <a:solidFill>
                  <a:srgbClr val="FFFFFF"/>
                </a:solidFill>
                <a:latin typeface="Arial"/>
                <a:ea typeface="Arial"/>
              </a:rPr>
              <a:t>(</a:t>
            </a:r>
            <a:r>
              <a:rPr lang="en-US" sz="1600" b="1" strike="noStrike" spc="-1" dirty="0">
                <a:solidFill>
                  <a:srgbClr val="FFFFFF"/>
                </a:solidFill>
                <a:latin typeface="Arial"/>
                <a:ea typeface="Arial"/>
              </a:rPr>
              <a:t>POTASSIUM</a:t>
            </a:r>
            <a:r>
              <a:rPr lang="ru-RU" sz="1600" b="1" strike="noStrike" spc="-1" dirty="0">
                <a:solidFill>
                  <a:srgbClr val="FFFFFF"/>
                </a:solidFill>
                <a:latin typeface="Arial"/>
                <a:ea typeface="Arial"/>
              </a:rPr>
              <a:t> + </a:t>
            </a:r>
            <a:r>
              <a:rPr lang="en-US" sz="1600" b="1" strike="noStrike" spc="-1" dirty="0">
                <a:solidFill>
                  <a:srgbClr val="FFFFFF"/>
                </a:solidFill>
                <a:latin typeface="Arial"/>
                <a:ea typeface="Arial"/>
              </a:rPr>
              <a:t>VITAMIN</a:t>
            </a:r>
            <a:r>
              <a:rPr lang="ru-RU" sz="1600" b="1" strike="noStrike" spc="-1" dirty="0">
                <a:solidFill>
                  <a:srgbClr val="FFFFFF"/>
                </a:solidFill>
                <a:latin typeface="Arial"/>
                <a:ea typeface="Arial"/>
              </a:rPr>
              <a:t> С + </a:t>
            </a:r>
            <a:r>
              <a:rPr lang="en-US" sz="1600" b="1" strike="noStrike" spc="-1" dirty="0">
                <a:solidFill>
                  <a:srgbClr val="FFFFFF"/>
                </a:solidFill>
                <a:latin typeface="Arial"/>
                <a:ea typeface="Arial"/>
              </a:rPr>
              <a:t>RIBOSE</a:t>
            </a:r>
            <a:r>
              <a:rPr lang="ru-RU" sz="1600" b="1" strike="noStrike" spc="-1" dirty="0">
                <a:solidFill>
                  <a:srgbClr val="FFFFFF"/>
                </a:solidFill>
                <a:latin typeface="Arial"/>
                <a:ea typeface="Arial"/>
              </a:rPr>
              <a:t>)</a:t>
            </a:r>
            <a:r>
              <a:rPr lang="en-US" sz="1600" b="1" strike="noStrike" spc="-1" dirty="0">
                <a:solidFill>
                  <a:srgbClr val="FFFFFF"/>
                </a:solidFill>
                <a:latin typeface="Arial"/>
                <a:ea typeface="Arial"/>
              </a:rPr>
              <a:t>*</a:t>
            </a:r>
            <a:endParaRPr lang="ru-RU" sz="1600" b="0" strike="noStrike" spc="-1" dirty="0">
              <a:latin typeface="Arial"/>
            </a:endParaRPr>
          </a:p>
        </p:txBody>
      </p:sp>
      <p:sp>
        <p:nvSpPr>
          <p:cNvPr id="227" name="TextBox 8"/>
          <p:cNvSpPr/>
          <p:nvPr/>
        </p:nvSpPr>
        <p:spPr>
          <a:xfrm>
            <a:off x="1381320" y="2755080"/>
            <a:ext cx="3625560" cy="3371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FFFFFF"/>
                </a:solidFill>
                <a:latin typeface="Arial"/>
                <a:ea typeface="Arial"/>
              </a:rPr>
              <a:t>BIOAVAILABLE FORM*</a:t>
            </a:r>
            <a:endParaRPr lang="ru-RU" sz="1600" b="0" strike="noStrike" spc="-1" dirty="0">
              <a:latin typeface="Arial"/>
            </a:endParaRPr>
          </a:p>
        </p:txBody>
      </p:sp>
      <p:sp>
        <p:nvSpPr>
          <p:cNvPr id="228" name="TextBox 12"/>
          <p:cNvSpPr/>
          <p:nvPr/>
        </p:nvSpPr>
        <p:spPr>
          <a:xfrm>
            <a:off x="1381320" y="3766320"/>
            <a:ext cx="428724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pc="-1" dirty="0">
                <a:solidFill>
                  <a:srgbClr val="FFFFFF"/>
                </a:solidFill>
                <a:latin typeface="Arial"/>
                <a:ea typeface="Arial"/>
              </a:rPr>
              <a:t>SUPPORTS HEALTHY </a:t>
            </a:r>
            <a:r>
              <a:rPr lang="en-US" sz="1600" b="1" strike="noStrike" spc="-1" dirty="0">
                <a:solidFill>
                  <a:srgbClr val="FFFFFF"/>
                </a:solidFill>
                <a:latin typeface="Arial"/>
                <a:ea typeface="Arial"/>
              </a:rPr>
              <a:t>INTRACELLULAR METABOLISM*</a:t>
            </a:r>
            <a:endParaRPr lang="ru-RU" sz="1600" b="0" strike="noStrike" spc="-1" dirty="0">
              <a:latin typeface="Arial"/>
            </a:endParaRPr>
          </a:p>
        </p:txBody>
      </p:sp>
      <p:pic>
        <p:nvPicPr>
          <p:cNvPr id="229" name="Изображение" descr="Изображение"/>
          <p:cNvPicPr/>
          <p:nvPr/>
        </p:nvPicPr>
        <p:blipFill>
          <a:blip r:embed="rId4"/>
          <a:stretch/>
        </p:blipFill>
        <p:spPr>
          <a:xfrm>
            <a:off x="435960" y="4794480"/>
            <a:ext cx="756000" cy="131760"/>
          </a:xfrm>
          <a:prstGeom prst="rect">
            <a:avLst/>
          </a:prstGeom>
          <a:ln w="12700">
            <a:noFill/>
          </a:ln>
        </p:spPr>
      </p:pic>
      <p:pic>
        <p:nvPicPr>
          <p:cNvPr id="230" name="Изображение" descr="Изображение"/>
          <p:cNvPicPr/>
          <p:nvPr/>
        </p:nvPicPr>
        <p:blipFill>
          <a:blip r:embed="rId5"/>
          <a:stretch/>
        </p:blipFill>
        <p:spPr>
          <a:xfrm>
            <a:off x="447480" y="1496880"/>
            <a:ext cx="627840" cy="627840"/>
          </a:xfrm>
          <a:prstGeom prst="rect">
            <a:avLst/>
          </a:prstGeom>
          <a:ln w="12700">
            <a:noFill/>
          </a:ln>
        </p:spPr>
      </p:pic>
      <p:pic>
        <p:nvPicPr>
          <p:cNvPr id="231" name="Изображение" descr="Изображение"/>
          <p:cNvPicPr/>
          <p:nvPr/>
        </p:nvPicPr>
        <p:blipFill>
          <a:blip r:embed="rId6"/>
          <a:stretch/>
        </p:blipFill>
        <p:spPr>
          <a:xfrm>
            <a:off x="447480" y="2610000"/>
            <a:ext cx="627840" cy="627840"/>
          </a:xfrm>
          <a:prstGeom prst="rect">
            <a:avLst/>
          </a:prstGeom>
          <a:ln w="12700">
            <a:noFill/>
          </a:ln>
        </p:spPr>
      </p:pic>
      <p:pic>
        <p:nvPicPr>
          <p:cNvPr id="232" name="Изображение" descr="Изображение"/>
          <p:cNvPicPr/>
          <p:nvPr/>
        </p:nvPicPr>
        <p:blipFill>
          <a:blip r:embed="rId7"/>
          <a:stretch/>
        </p:blipFill>
        <p:spPr>
          <a:xfrm>
            <a:off x="447480" y="3722760"/>
            <a:ext cx="627840" cy="627840"/>
          </a:xfrm>
          <a:prstGeom prst="rect">
            <a:avLst/>
          </a:prstGeom>
          <a:ln w="12700">
            <a:noFill/>
          </a:ln>
        </p:spPr>
      </p:pic>
      <p:sp>
        <p:nvSpPr>
          <p:cNvPr id="2" name="TextBox 1">
            <a:extLst>
              <a:ext uri="{FF2B5EF4-FFF2-40B4-BE49-F238E27FC236}">
                <a16:creationId xmlns:a16="http://schemas.microsoft.com/office/drawing/2014/main" id="{FD603C93-C553-77D8-522F-D80CB83103A3}"/>
              </a:ext>
            </a:extLst>
          </p:cNvPr>
          <p:cNvSpPr txBox="1"/>
          <p:nvPr/>
        </p:nvSpPr>
        <p:spPr>
          <a:xfrm>
            <a:off x="2220686" y="4441371"/>
            <a:ext cx="5630091" cy="369332"/>
          </a:xfrm>
          <a:prstGeom prst="rect">
            <a:avLst/>
          </a:prstGeom>
          <a:noFill/>
          <a:ln>
            <a:solidFill>
              <a:schemeClr val="bg1"/>
            </a:solidFill>
          </a:ln>
        </p:spPr>
        <p:txBody>
          <a:bodyPr wrap="square" rtlCol="0">
            <a:spAutoFit/>
          </a:bodyPr>
          <a:lstStyle/>
          <a:p>
            <a:r>
              <a:rPr lang="en-US" sz="900" dirty="0">
                <a:solidFill>
                  <a:schemeClr val="bg1"/>
                </a:solidFill>
              </a:rPr>
              <a:t>*These statements have not been evaluated by the Food and Drug Administration.  This product is not intended to diagnose, treat, cure, or prevent any disease.*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Прямоугольник"/>
          <p:cNvSpPr/>
          <p:nvPr/>
        </p:nvSpPr>
        <p:spPr>
          <a:xfrm>
            <a:off x="-45720" y="0"/>
            <a:ext cx="9234720" cy="5288760"/>
          </a:xfrm>
          <a:prstGeom prst="rect">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34" name="Кружок"/>
          <p:cNvSpPr/>
          <p:nvPr/>
        </p:nvSpPr>
        <p:spPr>
          <a:xfrm>
            <a:off x="-214920" y="1336680"/>
            <a:ext cx="3349800" cy="3349800"/>
          </a:xfrm>
          <a:prstGeom prst="ellipse">
            <a:avLst/>
          </a:prstGeom>
          <a:solidFill>
            <a:srgbClr val="FF9A35"/>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35" name="Кружок"/>
          <p:cNvSpPr/>
          <p:nvPr/>
        </p:nvSpPr>
        <p:spPr>
          <a:xfrm>
            <a:off x="5399640" y="2198520"/>
            <a:ext cx="2184840" cy="2184840"/>
          </a:xfrm>
          <a:prstGeom prst="ellipse">
            <a:avLst/>
          </a:prstGeom>
          <a:solidFill>
            <a:srgbClr val="FFA842"/>
          </a:solidFill>
          <a:ln w="127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36" name="TextBox 3"/>
          <p:cNvSpPr/>
          <p:nvPr/>
        </p:nvSpPr>
        <p:spPr>
          <a:xfrm>
            <a:off x="5532120" y="3148920"/>
            <a:ext cx="1919880" cy="456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2400" b="1" strike="noStrike" spc="-1" dirty="0">
                <a:solidFill>
                  <a:srgbClr val="FFFFFF"/>
                </a:solidFill>
                <a:latin typeface="Arial"/>
                <a:ea typeface="Arial"/>
              </a:rPr>
              <a:t>RIBOSE</a:t>
            </a:r>
            <a:endParaRPr lang="ru-RU" sz="2400" b="0" strike="noStrike" spc="-1" dirty="0">
              <a:latin typeface="Arial"/>
            </a:endParaRPr>
          </a:p>
        </p:txBody>
      </p:sp>
      <p:sp>
        <p:nvSpPr>
          <p:cNvPr id="237" name="TextBox 4"/>
          <p:cNvSpPr/>
          <p:nvPr/>
        </p:nvSpPr>
        <p:spPr>
          <a:xfrm>
            <a:off x="385560" y="316800"/>
            <a:ext cx="837252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FFFF"/>
                </a:solidFill>
                <a:latin typeface="Arial"/>
                <a:ea typeface="Arial"/>
              </a:rPr>
              <a:t>Product Formula</a:t>
            </a:r>
            <a:endParaRPr lang="ru-RU" sz="3000" b="0" strike="noStrike" spc="-1" dirty="0">
              <a:latin typeface="Arial"/>
            </a:endParaRPr>
          </a:p>
        </p:txBody>
      </p:sp>
      <p:sp>
        <p:nvSpPr>
          <p:cNvPr id="238" name="Кружок"/>
          <p:cNvSpPr/>
          <p:nvPr/>
        </p:nvSpPr>
        <p:spPr>
          <a:xfrm>
            <a:off x="6321600" y="645480"/>
            <a:ext cx="2065680" cy="2065680"/>
          </a:xfrm>
          <a:prstGeom prst="ellipse">
            <a:avLst/>
          </a:prstGeom>
          <a:solidFill>
            <a:srgbClr val="FFA842"/>
          </a:solidFill>
          <a:ln w="127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39" name="Кружок"/>
          <p:cNvSpPr/>
          <p:nvPr/>
        </p:nvSpPr>
        <p:spPr>
          <a:xfrm>
            <a:off x="4401360" y="586080"/>
            <a:ext cx="2184840" cy="2184840"/>
          </a:xfrm>
          <a:prstGeom prst="ellipse">
            <a:avLst/>
          </a:prstGeom>
          <a:solidFill>
            <a:srgbClr val="FFA842"/>
          </a:solidFill>
          <a:ln w="127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40" name="TextBox 3"/>
          <p:cNvSpPr/>
          <p:nvPr/>
        </p:nvSpPr>
        <p:spPr>
          <a:xfrm>
            <a:off x="4483080" y="1250640"/>
            <a:ext cx="1919880" cy="913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5400" b="1" strike="noStrike" spc="-1" dirty="0">
                <a:solidFill>
                  <a:srgbClr val="FFFFFF"/>
                </a:solidFill>
                <a:latin typeface="Arial"/>
                <a:ea typeface="Arial"/>
              </a:rPr>
              <a:t>C</a:t>
            </a:r>
            <a:endParaRPr lang="ru-RU" sz="5400" b="0" strike="noStrike" spc="-1" dirty="0">
              <a:latin typeface="Arial"/>
            </a:endParaRPr>
          </a:p>
        </p:txBody>
      </p:sp>
      <p:sp>
        <p:nvSpPr>
          <p:cNvPr id="241" name="TextBox 3"/>
          <p:cNvSpPr/>
          <p:nvPr/>
        </p:nvSpPr>
        <p:spPr>
          <a:xfrm>
            <a:off x="6501240" y="1250640"/>
            <a:ext cx="1919880" cy="913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5400" b="1" strike="noStrike" spc="-1" dirty="0">
                <a:solidFill>
                  <a:srgbClr val="FFFFFF"/>
                </a:solidFill>
                <a:latin typeface="Arial"/>
                <a:ea typeface="Arial"/>
              </a:rPr>
              <a:t>K</a:t>
            </a:r>
            <a:r>
              <a:rPr lang="ru-RU" sz="5400" b="1" strike="noStrike" spc="-1" dirty="0">
                <a:solidFill>
                  <a:srgbClr val="FFFFFF"/>
                </a:solidFill>
                <a:latin typeface="Arial"/>
                <a:ea typeface="Arial"/>
              </a:rPr>
              <a:t>+</a:t>
            </a:r>
            <a:endParaRPr lang="ru-RU" sz="5400" b="0" strike="noStrike" spc="-1" dirty="0">
              <a:latin typeface="Arial"/>
            </a:endParaRPr>
          </a:p>
        </p:txBody>
      </p:sp>
      <p:pic>
        <p:nvPicPr>
          <p:cNvPr id="242" name="Изображение" descr="Изображение"/>
          <p:cNvPicPr/>
          <p:nvPr/>
        </p:nvPicPr>
        <p:blipFill>
          <a:blip r:embed="rId3"/>
          <a:stretch/>
        </p:blipFill>
        <p:spPr>
          <a:xfrm>
            <a:off x="435960" y="4794480"/>
            <a:ext cx="756000" cy="131760"/>
          </a:xfrm>
          <a:prstGeom prst="rect">
            <a:avLst/>
          </a:prstGeom>
          <a:ln w="12700">
            <a:noFill/>
          </a:ln>
        </p:spPr>
      </p:pic>
      <p:sp>
        <p:nvSpPr>
          <p:cNvPr id="243" name="Кружок"/>
          <p:cNvSpPr/>
          <p:nvPr/>
        </p:nvSpPr>
        <p:spPr>
          <a:xfrm>
            <a:off x="5399640" y="2198520"/>
            <a:ext cx="2184840" cy="2184840"/>
          </a:xfrm>
          <a:prstGeom prst="ellipse">
            <a:avLst/>
          </a:prstGeom>
          <a:noFill/>
          <a:ln w="127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244" name="Кружок"/>
          <p:cNvSpPr/>
          <p:nvPr/>
        </p:nvSpPr>
        <p:spPr>
          <a:xfrm>
            <a:off x="6318720" y="642960"/>
            <a:ext cx="2071080" cy="2071080"/>
          </a:xfrm>
          <a:prstGeom prst="ellipse">
            <a:avLst/>
          </a:prstGeom>
          <a:noFill/>
          <a:ln w="12700">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pic>
        <p:nvPicPr>
          <p:cNvPr id="245" name="Изображение" descr="Изображение"/>
          <p:cNvPicPr/>
          <p:nvPr/>
        </p:nvPicPr>
        <p:blipFill>
          <a:blip r:embed="rId4"/>
          <a:stretch/>
        </p:blipFill>
        <p:spPr>
          <a:xfrm>
            <a:off x="645480" y="2295000"/>
            <a:ext cx="1628640" cy="1628640"/>
          </a:xfrm>
          <a:prstGeom prst="rect">
            <a:avLst/>
          </a:prstGeom>
          <a:ln w="12700">
            <a:noFill/>
          </a:ln>
        </p:spPr>
      </p:pic>
      <p:sp>
        <p:nvSpPr>
          <p:cNvPr id="246" name="Линия"/>
          <p:cNvSpPr/>
          <p:nvPr/>
        </p:nvSpPr>
        <p:spPr>
          <a:xfrm flipV="1">
            <a:off x="1476720" y="1059120"/>
            <a:ext cx="3057480" cy="1239120"/>
          </a:xfrm>
          <a:prstGeom prst="line">
            <a:avLst/>
          </a:prstGeom>
          <a:ln w="50800" cap="rnd">
            <a:solidFill>
              <a:srgbClr val="FFFFFF"/>
            </a:solidFill>
            <a:custDash>
              <a:ds d="100000" sp="200000"/>
            </a:custDash>
            <a:round/>
          </a:ln>
        </p:spPr>
        <p:style>
          <a:lnRef idx="0">
            <a:scrgbClr r="0" g="0" b="0"/>
          </a:lnRef>
          <a:fillRef idx="0">
            <a:scrgbClr r="0" g="0" b="0"/>
          </a:fillRef>
          <a:effectRef idx="0">
            <a:scrgbClr r="0" g="0" b="0"/>
          </a:effectRef>
          <a:fontRef idx="minor"/>
        </p:style>
        <p:txBody>
          <a:bodyPr/>
          <a:lstStyle/>
          <a:p>
            <a:endParaRPr lang="en-US"/>
          </a:p>
        </p:txBody>
      </p:sp>
      <p:sp>
        <p:nvSpPr>
          <p:cNvPr id="247" name="Линия"/>
          <p:cNvSpPr/>
          <p:nvPr/>
        </p:nvSpPr>
        <p:spPr>
          <a:xfrm>
            <a:off x="2071800" y="3814560"/>
            <a:ext cx="3649680" cy="365040"/>
          </a:xfrm>
          <a:prstGeom prst="line">
            <a:avLst/>
          </a:prstGeom>
          <a:ln w="50800" cap="rnd">
            <a:solidFill>
              <a:srgbClr val="FFFFFF"/>
            </a:solidFill>
            <a:custDash>
              <a:ds d="100000" sp="200000"/>
            </a:custDash>
            <a:roun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Прямоугольник"/>
          <p:cNvSpPr/>
          <p:nvPr/>
        </p:nvSpPr>
        <p:spPr>
          <a:xfrm>
            <a:off x="-45720" y="1563120"/>
            <a:ext cx="9234720" cy="3725280"/>
          </a:xfrm>
          <a:prstGeom prst="rect">
            <a:avLst/>
          </a:prstGeom>
          <a:solidFill>
            <a:srgbClr val="3881E3"/>
          </a:solidFill>
          <a:ln w="12700">
            <a:noFill/>
          </a:ln>
        </p:spPr>
        <p:style>
          <a:lnRef idx="0">
            <a:scrgbClr r="0" g="0" b="0"/>
          </a:lnRef>
          <a:fillRef idx="0">
            <a:scrgbClr r="0" g="0" b="0"/>
          </a:fillRef>
          <a:effectRef idx="0">
            <a:scrgbClr r="0" g="0" b="0"/>
          </a:effectRef>
          <a:fontRef idx="minor"/>
        </p:style>
        <p:txBody>
          <a:bodyPr/>
          <a:lstStyle/>
          <a:p>
            <a:endParaRPr lang="en-US" dirty="0"/>
          </a:p>
        </p:txBody>
      </p:sp>
      <p:sp>
        <p:nvSpPr>
          <p:cNvPr id="249" name="Прямоугольник"/>
          <p:cNvSpPr/>
          <p:nvPr/>
        </p:nvSpPr>
        <p:spPr>
          <a:xfrm>
            <a:off x="-45720" y="-133920"/>
            <a:ext cx="5998680" cy="1752120"/>
          </a:xfrm>
          <a:prstGeom prst="rect">
            <a:avLst/>
          </a:prstGeom>
          <a:solidFill>
            <a:srgbClr val="4294DA"/>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50" name="TextBox 2"/>
          <p:cNvSpPr/>
          <p:nvPr/>
        </p:nvSpPr>
        <p:spPr>
          <a:xfrm>
            <a:off x="367920" y="314640"/>
            <a:ext cx="484092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FFFF"/>
                </a:solidFill>
                <a:latin typeface="Arial"/>
                <a:ea typeface="Arial"/>
              </a:rPr>
              <a:t>POTASSIUM</a:t>
            </a:r>
            <a:endParaRPr lang="ru-RU" sz="3000" b="0" strike="noStrike" spc="-1" dirty="0">
              <a:latin typeface="Arial"/>
            </a:endParaRPr>
          </a:p>
        </p:txBody>
      </p:sp>
      <p:sp>
        <p:nvSpPr>
          <p:cNvPr id="251" name="TextBox 3"/>
          <p:cNvSpPr/>
          <p:nvPr/>
        </p:nvSpPr>
        <p:spPr>
          <a:xfrm>
            <a:off x="381960" y="3057319"/>
            <a:ext cx="2126109" cy="829543"/>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00000"/>
              </a:lnSpc>
              <a:tabLst>
                <a:tab pos="0" algn="l"/>
              </a:tabLst>
            </a:pPr>
            <a:r>
              <a:rPr lang="en-US" sz="1600" b="1" strike="noStrike" spc="-1" dirty="0">
                <a:solidFill>
                  <a:srgbClr val="FFFFFF"/>
                </a:solidFill>
                <a:latin typeface="Arial"/>
                <a:ea typeface="Arial"/>
              </a:rPr>
              <a:t>Provides higher </a:t>
            </a:r>
            <a:r>
              <a:rPr lang="en-US" sz="1600" b="1" strike="noStrike" spc="-1" dirty="0">
                <a:solidFill>
                  <a:srgbClr val="FFC52F"/>
                </a:solidFill>
                <a:latin typeface="Arial"/>
                <a:ea typeface="Arial"/>
              </a:rPr>
              <a:t>potassium bioavailability*</a:t>
            </a:r>
            <a:endParaRPr lang="ru-RU" sz="1600" b="0" strike="noStrike" spc="-1" dirty="0">
              <a:latin typeface="Arial"/>
            </a:endParaRPr>
          </a:p>
        </p:txBody>
      </p:sp>
      <p:sp>
        <p:nvSpPr>
          <p:cNvPr id="252" name="TextBox 4"/>
          <p:cNvSpPr/>
          <p:nvPr/>
        </p:nvSpPr>
        <p:spPr>
          <a:xfrm>
            <a:off x="381960" y="1812600"/>
            <a:ext cx="4254480" cy="829543"/>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FFC52E"/>
                </a:solidFill>
                <a:latin typeface="Arial"/>
                <a:ea typeface="Arial"/>
              </a:rPr>
              <a:t>PENTOKAN</a:t>
            </a:r>
            <a:r>
              <a:rPr lang="ru-RU" sz="1600" b="1" strike="noStrike" spc="-1" dirty="0">
                <a:solidFill>
                  <a:srgbClr val="FFFFFF"/>
                </a:solidFill>
                <a:latin typeface="Arial"/>
                <a:ea typeface="Arial"/>
              </a:rPr>
              <a:t> – </a:t>
            </a:r>
            <a:r>
              <a:rPr lang="en-US" sz="1600" b="1" strike="noStrike" spc="-1" dirty="0">
                <a:solidFill>
                  <a:srgbClr val="FFFFFF"/>
                </a:solidFill>
                <a:latin typeface="Arial"/>
                <a:ea typeface="Arial"/>
              </a:rPr>
              <a:t>A SOURCE OF POTASSIUM</a:t>
            </a:r>
            <a:endParaRPr lang="ru-RU" sz="1600" b="0" strike="noStrike" spc="-1" dirty="0">
              <a:latin typeface="Arial"/>
            </a:endParaRPr>
          </a:p>
          <a:p>
            <a:pPr>
              <a:lnSpc>
                <a:spcPct val="100000"/>
              </a:lnSpc>
              <a:tabLst>
                <a:tab pos="0" algn="l"/>
              </a:tabLst>
            </a:pPr>
            <a:r>
              <a:rPr lang="en-US" sz="1600" b="0" strike="noStrike" spc="-1" dirty="0">
                <a:solidFill>
                  <a:srgbClr val="FFFFFF"/>
                </a:solidFill>
                <a:latin typeface="Arial"/>
                <a:ea typeface="Arial"/>
              </a:rPr>
              <a:t>Potassium is essential for maintaining normal cellular metabolism*</a:t>
            </a:r>
            <a:endParaRPr lang="ru-RU" sz="1600" b="0" strike="noStrike" spc="-1" dirty="0">
              <a:latin typeface="Arial"/>
            </a:endParaRPr>
          </a:p>
        </p:txBody>
      </p:sp>
      <p:pic>
        <p:nvPicPr>
          <p:cNvPr id="253" name="Изображение" descr="Изображение"/>
          <p:cNvPicPr/>
          <p:nvPr/>
        </p:nvPicPr>
        <p:blipFill>
          <a:blip r:embed="rId3"/>
          <a:stretch/>
        </p:blipFill>
        <p:spPr>
          <a:xfrm>
            <a:off x="435960" y="4794480"/>
            <a:ext cx="756000" cy="131760"/>
          </a:xfrm>
          <a:prstGeom prst="rect">
            <a:avLst/>
          </a:prstGeom>
          <a:ln w="12700">
            <a:noFill/>
          </a:ln>
        </p:spPr>
      </p:pic>
      <p:pic>
        <p:nvPicPr>
          <p:cNvPr id="254" name="3c (1) копия.png" descr="3c (1) копия.png"/>
          <p:cNvPicPr/>
          <p:nvPr/>
        </p:nvPicPr>
        <p:blipFill>
          <a:blip r:embed="rId4"/>
          <a:srcRect t="18960" b="6859"/>
          <a:stretch/>
        </p:blipFill>
        <p:spPr>
          <a:xfrm>
            <a:off x="5203080" y="-138600"/>
            <a:ext cx="3962880" cy="5419800"/>
          </a:xfrm>
          <a:prstGeom prst="rect">
            <a:avLst/>
          </a:prstGeom>
          <a:ln w="12700">
            <a:noFill/>
          </a:ln>
        </p:spPr>
      </p:pic>
      <p:sp>
        <p:nvSpPr>
          <p:cNvPr id="255" name="TextBox 3"/>
          <p:cNvSpPr/>
          <p:nvPr/>
        </p:nvSpPr>
        <p:spPr>
          <a:xfrm>
            <a:off x="2624040" y="2880854"/>
            <a:ext cx="4551840" cy="1198875"/>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600" b="1" strike="noStrike" spc="-1" dirty="0">
                <a:solidFill>
                  <a:srgbClr val="FFFFFF"/>
                </a:solidFill>
                <a:latin typeface="Arial"/>
                <a:ea typeface="Arial"/>
              </a:rPr>
              <a:t>Fast-absorbing effervescent form*</a:t>
            </a:r>
            <a:endParaRPr lang="ru-RU" sz="3600" b="0" strike="noStrike" spc="-1" dirty="0">
              <a:latin typeface="Arial"/>
            </a:endParaRPr>
          </a:p>
        </p:txBody>
      </p:sp>
      <p:sp>
        <p:nvSpPr>
          <p:cNvPr id="2" name="TextBox 1">
            <a:extLst>
              <a:ext uri="{FF2B5EF4-FFF2-40B4-BE49-F238E27FC236}">
                <a16:creationId xmlns:a16="http://schemas.microsoft.com/office/drawing/2014/main" id="{7FCEE54F-4A19-D4BD-8F90-ADA63CECB0A0}"/>
              </a:ext>
            </a:extLst>
          </p:cNvPr>
          <p:cNvSpPr txBox="1"/>
          <p:nvPr/>
        </p:nvSpPr>
        <p:spPr>
          <a:xfrm>
            <a:off x="1758600" y="4621175"/>
            <a:ext cx="5073274" cy="369332"/>
          </a:xfrm>
          <a:prstGeom prst="rect">
            <a:avLst/>
          </a:prstGeom>
          <a:noFill/>
          <a:ln>
            <a:solidFill>
              <a:schemeClr val="bg1"/>
            </a:solidFill>
          </a:ln>
        </p:spPr>
        <p:txBody>
          <a:bodyPr wrap="square" rtlCol="0">
            <a:spAutoFit/>
          </a:bodyPr>
          <a:lstStyle/>
          <a:p>
            <a:r>
              <a:rPr lang="en-US" sz="900" dirty="0">
                <a:solidFill>
                  <a:schemeClr val="bg1"/>
                </a:solidFill>
              </a:rPr>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Прямоугольник"/>
          <p:cNvSpPr/>
          <p:nvPr/>
        </p:nvSpPr>
        <p:spPr>
          <a:xfrm>
            <a:off x="-45720" y="0"/>
            <a:ext cx="9234720" cy="52887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57" name="TextBox 1"/>
          <p:cNvSpPr/>
          <p:nvPr/>
        </p:nvSpPr>
        <p:spPr>
          <a:xfrm>
            <a:off x="4606920" y="657360"/>
            <a:ext cx="4076640" cy="3384088"/>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D8A3E"/>
                </a:solidFill>
                <a:latin typeface="Arial"/>
                <a:ea typeface="Arial"/>
              </a:rPr>
              <a:t>Ribose</a:t>
            </a:r>
            <a:r>
              <a:rPr lang="ru-RU" sz="3000" b="1" strike="noStrike" spc="-1" dirty="0">
                <a:solidFill>
                  <a:srgbClr val="FD8A3E"/>
                </a:solidFill>
                <a:latin typeface="Arial"/>
                <a:ea typeface="Arial"/>
              </a:rPr>
              <a:t> –</a:t>
            </a:r>
            <a:r>
              <a:rPr lang="ru-RU" sz="2000" b="1" strike="noStrike" spc="-1" dirty="0">
                <a:solidFill>
                  <a:srgbClr val="FD8A3E"/>
                </a:solidFill>
                <a:latin typeface="Arial"/>
                <a:ea typeface="Arial"/>
              </a:rPr>
              <a:t> </a:t>
            </a:r>
            <a:endParaRPr lang="ru-RU" sz="2000" b="0" strike="noStrike" spc="-1" dirty="0">
              <a:latin typeface="Arial"/>
            </a:endParaRPr>
          </a:p>
          <a:p>
            <a:pPr>
              <a:lnSpc>
                <a:spcPct val="100000"/>
              </a:lnSpc>
              <a:tabLst>
                <a:tab pos="0" algn="l"/>
              </a:tabLst>
            </a:pPr>
            <a:r>
              <a:rPr lang="en-US" sz="1600" dirty="0"/>
              <a:t>monosaccharide from the pentose group (a natural carbohydrate)</a:t>
            </a:r>
            <a:endParaRPr lang="ru-RU" sz="1600" b="0" strike="noStrike" spc="-1" dirty="0">
              <a:latin typeface="Arial"/>
            </a:endParaRPr>
          </a:p>
          <a:p>
            <a:pPr algn="ctr">
              <a:lnSpc>
                <a:spcPct val="100000"/>
              </a:lnSpc>
              <a:tabLst>
                <a:tab pos="0" algn="l"/>
              </a:tabLst>
            </a:pPr>
            <a:endParaRPr lang="ru-RU" sz="1600" b="0" strike="noStrike" spc="-1" dirty="0">
              <a:latin typeface="Arial"/>
            </a:endParaRPr>
          </a:p>
          <a:p>
            <a:pPr>
              <a:lnSpc>
                <a:spcPct val="100000"/>
              </a:lnSpc>
              <a:tabLst>
                <a:tab pos="0" algn="l"/>
              </a:tabLst>
            </a:pPr>
            <a:r>
              <a:rPr lang="en-US" sz="1600" dirty="0"/>
              <a:t>Ribose is a key structural component of ATP, supporting the body’s natural energy processes.*</a:t>
            </a:r>
          </a:p>
          <a:p>
            <a:pPr>
              <a:lnSpc>
                <a:spcPct val="100000"/>
              </a:lnSpc>
              <a:tabLst>
                <a:tab pos="0" algn="l"/>
              </a:tabLst>
            </a:pPr>
            <a:endParaRPr lang="ru-RU" sz="4000" b="0" strike="noStrike" spc="-1" dirty="0">
              <a:latin typeface="Arial"/>
            </a:endParaRPr>
          </a:p>
          <a:p>
            <a:pPr>
              <a:lnSpc>
                <a:spcPct val="100000"/>
              </a:lnSpc>
              <a:tabLst>
                <a:tab pos="0" algn="l"/>
              </a:tabLst>
            </a:pPr>
            <a:r>
              <a:rPr lang="en-US" sz="1600" spc="-1" dirty="0">
                <a:solidFill>
                  <a:srgbClr val="363F47"/>
                </a:solidFill>
                <a:latin typeface="Arial"/>
                <a:ea typeface="Arial"/>
              </a:rPr>
              <a:t>Ribose</a:t>
            </a:r>
            <a:r>
              <a:rPr lang="en-US" sz="1600" b="0" strike="noStrike" spc="-1" dirty="0">
                <a:solidFill>
                  <a:srgbClr val="363F47"/>
                </a:solidFill>
                <a:latin typeface="Arial"/>
                <a:ea typeface="Arial"/>
              </a:rPr>
              <a:t> helps cellular energy recovery after physical exertion and contributes to normal metabolic function.*</a:t>
            </a:r>
            <a:endParaRPr lang="ru-RU" sz="4000" b="0" strike="noStrike" spc="-1" dirty="0">
              <a:latin typeface="Arial"/>
            </a:endParaRPr>
          </a:p>
        </p:txBody>
      </p:sp>
      <p:sp>
        <p:nvSpPr>
          <p:cNvPr id="258" name="Кружок"/>
          <p:cNvSpPr/>
          <p:nvPr/>
        </p:nvSpPr>
        <p:spPr>
          <a:xfrm>
            <a:off x="-249480" y="585000"/>
            <a:ext cx="3972960" cy="3972960"/>
          </a:xfrm>
          <a:prstGeom prst="ellipse">
            <a:avLst/>
          </a:prstGeom>
          <a:solidFill>
            <a:srgbClr val="FF9A35"/>
          </a:solid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259" name="Изображение" descr="Изображение"/>
          <p:cNvPicPr/>
          <p:nvPr/>
        </p:nvPicPr>
        <p:blipFill>
          <a:blip r:embed="rId3"/>
          <a:stretch/>
        </p:blipFill>
        <p:spPr>
          <a:xfrm>
            <a:off x="534600" y="1629360"/>
            <a:ext cx="2607840" cy="2044080"/>
          </a:xfrm>
          <a:prstGeom prst="rect">
            <a:avLst/>
          </a:prstGeom>
          <a:ln w="12700">
            <a:noFill/>
          </a:ln>
        </p:spPr>
      </p:pic>
      <p:pic>
        <p:nvPicPr>
          <p:cNvPr id="260" name="pasted-image.pdf" descr="pasted-image.pdf"/>
          <p:cNvPicPr/>
          <p:nvPr/>
        </p:nvPicPr>
        <p:blipFill>
          <a:blip r:embed="rId4"/>
          <a:stretch/>
        </p:blipFill>
        <p:spPr>
          <a:xfrm>
            <a:off x="420120" y="4791960"/>
            <a:ext cx="779760" cy="136800"/>
          </a:xfrm>
          <a:prstGeom prst="rect">
            <a:avLst/>
          </a:prstGeom>
          <a:ln w="12700">
            <a:noFill/>
          </a:ln>
        </p:spPr>
      </p:pic>
      <p:sp>
        <p:nvSpPr>
          <p:cNvPr id="261" name="Кружок"/>
          <p:cNvSpPr/>
          <p:nvPr/>
        </p:nvSpPr>
        <p:spPr>
          <a:xfrm>
            <a:off x="2700720" y="-690120"/>
            <a:ext cx="1525680" cy="1525680"/>
          </a:xfrm>
          <a:prstGeom prst="ellipse">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 name="TextBox 1">
            <a:extLst>
              <a:ext uri="{FF2B5EF4-FFF2-40B4-BE49-F238E27FC236}">
                <a16:creationId xmlns:a16="http://schemas.microsoft.com/office/drawing/2014/main" id="{ACCCBE97-8BD4-2F31-6F92-43336D0BF232}"/>
              </a:ext>
            </a:extLst>
          </p:cNvPr>
          <p:cNvSpPr txBox="1"/>
          <p:nvPr/>
        </p:nvSpPr>
        <p:spPr>
          <a:xfrm>
            <a:off x="2700720" y="4557960"/>
            <a:ext cx="6116709" cy="369332"/>
          </a:xfrm>
          <a:prstGeom prst="rect">
            <a:avLst/>
          </a:prstGeom>
          <a:noFill/>
          <a:ln>
            <a:solidFill>
              <a:schemeClr val="tx1"/>
            </a:solidFill>
          </a:ln>
        </p:spPr>
        <p:txBody>
          <a:bodyPr wrap="square" rtlCol="0">
            <a:spAutoFit/>
          </a:bodyPr>
          <a:lstStyle/>
          <a:p>
            <a:r>
              <a:rPr lang="en-US" sz="900" dirty="0"/>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Прямоугольник"/>
          <p:cNvSpPr/>
          <p:nvPr/>
        </p:nvSpPr>
        <p:spPr>
          <a:xfrm>
            <a:off x="-90720" y="-199209"/>
            <a:ext cx="9234720" cy="52887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63" name="Кружок"/>
          <p:cNvSpPr/>
          <p:nvPr/>
        </p:nvSpPr>
        <p:spPr>
          <a:xfrm>
            <a:off x="-226800" y="336240"/>
            <a:ext cx="4312440" cy="4312440"/>
          </a:xfrm>
          <a:prstGeom prst="ellipse">
            <a:avLst/>
          </a:prstGeom>
          <a:solidFill>
            <a:srgbClr val="FFF5E7"/>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64" name="Кружок"/>
          <p:cNvSpPr/>
          <p:nvPr/>
        </p:nvSpPr>
        <p:spPr>
          <a:xfrm>
            <a:off x="498600" y="910800"/>
            <a:ext cx="1294560" cy="1294560"/>
          </a:xfrm>
          <a:prstGeom prst="ellipse">
            <a:avLst/>
          </a:prstGeom>
          <a:solidFill>
            <a:srgbClr val="FFD7AE"/>
          </a:solid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265" name="pasted-image.pdf" descr="pasted-image.pdf"/>
          <p:cNvPicPr/>
          <p:nvPr/>
        </p:nvPicPr>
        <p:blipFill>
          <a:blip r:embed="rId3"/>
          <a:stretch/>
        </p:blipFill>
        <p:spPr>
          <a:xfrm>
            <a:off x="420120" y="4791960"/>
            <a:ext cx="779760" cy="136800"/>
          </a:xfrm>
          <a:prstGeom prst="rect">
            <a:avLst/>
          </a:prstGeom>
          <a:ln w="12700">
            <a:noFill/>
          </a:ln>
        </p:spPr>
      </p:pic>
      <p:pic>
        <p:nvPicPr>
          <p:cNvPr id="266" name="Изображение 22" descr="Изображение 22"/>
          <p:cNvPicPr/>
          <p:nvPr/>
        </p:nvPicPr>
        <p:blipFill>
          <a:blip r:embed="rId4"/>
          <a:stretch/>
        </p:blipFill>
        <p:spPr>
          <a:xfrm>
            <a:off x="8143920" y="352440"/>
            <a:ext cx="465840" cy="307800"/>
          </a:xfrm>
          <a:prstGeom prst="rect">
            <a:avLst/>
          </a:prstGeom>
          <a:ln w="12700">
            <a:noFill/>
          </a:ln>
        </p:spPr>
      </p:pic>
      <p:sp>
        <p:nvSpPr>
          <p:cNvPr id="267" name="TextBox 1"/>
          <p:cNvSpPr/>
          <p:nvPr/>
        </p:nvSpPr>
        <p:spPr>
          <a:xfrm>
            <a:off x="4249461" y="535577"/>
            <a:ext cx="4395940" cy="2553091"/>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00000"/>
              </a:lnSpc>
              <a:tabLst>
                <a:tab pos="0" algn="l"/>
              </a:tabLst>
            </a:pPr>
            <a:r>
              <a:rPr lang="en-US" sz="3000" b="1" strike="noStrike" spc="-1" dirty="0">
                <a:solidFill>
                  <a:srgbClr val="FD893E"/>
                </a:solidFill>
                <a:latin typeface="Arial"/>
                <a:ea typeface="Arial"/>
              </a:rPr>
              <a:t>Vitamin</a:t>
            </a:r>
            <a:r>
              <a:rPr lang="ru-RU" sz="3000" b="1" strike="noStrike" spc="-1" dirty="0">
                <a:solidFill>
                  <a:srgbClr val="FD893E"/>
                </a:solidFill>
                <a:latin typeface="Arial"/>
                <a:ea typeface="Arial"/>
              </a:rPr>
              <a:t> С</a:t>
            </a:r>
            <a:endParaRPr lang="ru-RU" sz="3000" b="0" strike="noStrike" spc="-1" dirty="0">
              <a:latin typeface="Arial"/>
            </a:endParaRPr>
          </a:p>
          <a:p>
            <a:pPr>
              <a:lnSpc>
                <a:spcPct val="100000"/>
              </a:lnSpc>
              <a:tabLst>
                <a:tab pos="0" algn="l"/>
              </a:tabLst>
            </a:pPr>
            <a:endParaRPr lang="ru-RU" sz="3000" b="0" strike="noStrike" spc="-1" dirty="0">
              <a:latin typeface="Arial"/>
            </a:endParaRPr>
          </a:p>
          <a:p>
            <a:pPr>
              <a:lnSpc>
                <a:spcPct val="100000"/>
              </a:lnSpc>
              <a:tabLst>
                <a:tab pos="0" algn="l"/>
              </a:tabLst>
            </a:pPr>
            <a:r>
              <a:rPr lang="en-US" sz="2000" b="0" strike="noStrike" spc="-1" dirty="0">
                <a:solidFill>
                  <a:srgbClr val="000000"/>
                </a:solidFill>
                <a:latin typeface="Arial"/>
                <a:ea typeface="Arial"/>
              </a:rPr>
              <a:t>Plays an </a:t>
            </a:r>
            <a:r>
              <a:rPr lang="en-US" sz="2000" spc="-1" dirty="0">
                <a:solidFill>
                  <a:srgbClr val="000000"/>
                </a:solidFill>
                <a:latin typeface="Arial"/>
                <a:ea typeface="Arial"/>
              </a:rPr>
              <a:t>important role in the formula, working synergistically with potassium, to support efficient cellular uptake and utilization for normal energy metabolism.*</a:t>
            </a:r>
            <a:endParaRPr lang="ru-RU" sz="2000" b="0" strike="noStrike" spc="-1" dirty="0">
              <a:latin typeface="Arial"/>
            </a:endParaRPr>
          </a:p>
        </p:txBody>
      </p:sp>
      <p:sp>
        <p:nvSpPr>
          <p:cNvPr id="268" name="Кружок"/>
          <p:cNvSpPr/>
          <p:nvPr/>
        </p:nvSpPr>
        <p:spPr>
          <a:xfrm>
            <a:off x="592920" y="1005120"/>
            <a:ext cx="1105560" cy="1105560"/>
          </a:xfrm>
          <a:prstGeom prst="ellipse">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69" name="Кружок"/>
          <p:cNvSpPr/>
          <p:nvPr/>
        </p:nvSpPr>
        <p:spPr>
          <a:xfrm>
            <a:off x="7996680" y="4054320"/>
            <a:ext cx="1362600" cy="1362600"/>
          </a:xfrm>
          <a:prstGeom prst="ellipse">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70" name="Линия"/>
          <p:cNvSpPr/>
          <p:nvPr/>
        </p:nvSpPr>
        <p:spPr>
          <a:xfrm rot="5023800">
            <a:off x="1254960" y="1059120"/>
            <a:ext cx="2091240" cy="2847600"/>
          </a:xfrm>
          <a:custGeom>
            <a:avLst/>
            <a:gdLst/>
            <a:ahLst/>
            <a:cxnLst/>
            <a:rect l="l" t="t" r="r" b="b"/>
            <a:pathLst>
              <a:path w="16516" h="20365">
                <a:moveTo>
                  <a:pt x="1026" y="14219"/>
                </a:moveTo>
                <a:cubicBezTo>
                  <a:pt x="-1011" y="12502"/>
                  <a:pt x="170" y="9397"/>
                  <a:pt x="2943" y="9178"/>
                </a:cubicBezTo>
                <a:cubicBezTo>
                  <a:pt x="8835" y="8713"/>
                  <a:pt x="6256" y="16650"/>
                  <a:pt x="9395" y="19357"/>
                </a:cubicBezTo>
                <a:cubicBezTo>
                  <a:pt x="11192" y="20906"/>
                  <a:pt x="14102" y="20630"/>
                  <a:pt x="15511" y="18803"/>
                </a:cubicBezTo>
                <a:cubicBezTo>
                  <a:pt x="20589" y="12217"/>
                  <a:pt x="4593" y="8420"/>
                  <a:pt x="7938" y="2168"/>
                </a:cubicBezTo>
                <a:cubicBezTo>
                  <a:pt x="9121" y="-43"/>
                  <a:pt x="12260" y="-694"/>
                  <a:pt x="14388" y="830"/>
                </a:cubicBezTo>
              </a:path>
            </a:pathLst>
          </a:custGeom>
          <a:noFill/>
          <a:ln w="25400" cap="rnd">
            <a:solidFill>
              <a:srgbClr val="FF8B3E"/>
            </a:solidFill>
            <a:custDash>
              <a:ds d="100000" sp="200000"/>
            </a:custDash>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271" name="Группа"/>
          <p:cNvGrpSpPr/>
          <p:nvPr/>
        </p:nvGrpSpPr>
        <p:grpSpPr>
          <a:xfrm>
            <a:off x="1012320" y="897840"/>
            <a:ext cx="696960" cy="696960"/>
            <a:chOff x="1012320" y="897840"/>
            <a:chExt cx="696960" cy="696960"/>
          </a:xfrm>
        </p:grpSpPr>
        <p:sp>
          <p:nvSpPr>
            <p:cNvPr id="272" name="Кружок"/>
            <p:cNvSpPr/>
            <p:nvPr/>
          </p:nvSpPr>
          <p:spPr>
            <a:xfrm>
              <a:off x="1012320" y="897840"/>
              <a:ext cx="696960" cy="69696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73" name="Кружок"/>
            <p:cNvSpPr/>
            <p:nvPr/>
          </p:nvSpPr>
          <p:spPr>
            <a:xfrm>
              <a:off x="1055520" y="941040"/>
              <a:ext cx="610200" cy="610200"/>
            </a:xfrm>
            <a:prstGeom prst="ellipse">
              <a:avLst/>
            </a:prstGeom>
            <a:solidFill>
              <a:srgbClr val="3881E3"/>
            </a:solidFill>
            <a:ln w="12700">
              <a:noFill/>
            </a:ln>
          </p:spPr>
          <p:style>
            <a:lnRef idx="0">
              <a:scrgbClr r="0" g="0" b="0"/>
            </a:lnRef>
            <a:fillRef idx="0">
              <a:scrgbClr r="0" g="0" b="0"/>
            </a:fillRef>
            <a:effectRef idx="0">
              <a:scrgbClr r="0" g="0" b="0"/>
            </a:effectRef>
            <a:fontRef idx="minor"/>
          </p:style>
          <p:txBody>
            <a:bodyPr/>
            <a:lstStyle/>
            <a:p>
              <a:endParaRPr lang="en-US"/>
            </a:p>
          </p:txBody>
        </p:sp>
      </p:grpSp>
      <p:sp>
        <p:nvSpPr>
          <p:cNvPr id="274" name="K"/>
          <p:cNvSpPr/>
          <p:nvPr/>
        </p:nvSpPr>
        <p:spPr>
          <a:xfrm>
            <a:off x="1181880" y="985680"/>
            <a:ext cx="50148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ru-RU" sz="3000" b="1" strike="noStrike" spc="-1">
                <a:solidFill>
                  <a:srgbClr val="FFFFFF"/>
                </a:solidFill>
                <a:latin typeface="Arial"/>
                <a:ea typeface="Arial"/>
              </a:rPr>
              <a:t>K</a:t>
            </a:r>
            <a:endParaRPr lang="ru-RU" sz="3000" b="0" strike="noStrike" spc="-1">
              <a:latin typeface="Arial"/>
            </a:endParaRPr>
          </a:p>
        </p:txBody>
      </p:sp>
      <p:sp>
        <p:nvSpPr>
          <p:cNvPr id="275" name="С"/>
          <p:cNvSpPr/>
          <p:nvPr/>
        </p:nvSpPr>
        <p:spPr>
          <a:xfrm>
            <a:off x="795240" y="1487520"/>
            <a:ext cx="50148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ru-RU" sz="3000" b="1" strike="noStrike" spc="-1">
                <a:solidFill>
                  <a:srgbClr val="FFFFFF"/>
                </a:solidFill>
                <a:latin typeface="Arial"/>
                <a:ea typeface="Arial"/>
              </a:rPr>
              <a:t>С</a:t>
            </a:r>
            <a:endParaRPr lang="ru-RU" sz="3000" b="0" strike="noStrike" spc="-1">
              <a:latin typeface="Arial"/>
            </a:endParaRPr>
          </a:p>
        </p:txBody>
      </p:sp>
      <p:pic>
        <p:nvPicPr>
          <p:cNvPr id="276" name="Изображение" descr="Изображение"/>
          <p:cNvPicPr/>
          <p:nvPr/>
        </p:nvPicPr>
        <p:blipFill>
          <a:blip r:embed="rId5"/>
          <a:stretch/>
        </p:blipFill>
        <p:spPr>
          <a:xfrm>
            <a:off x="2633400" y="3019320"/>
            <a:ext cx="1294560" cy="1440360"/>
          </a:xfrm>
          <a:prstGeom prst="rect">
            <a:avLst/>
          </a:prstGeom>
          <a:ln w="12700">
            <a:noFill/>
          </a:ln>
        </p:spPr>
      </p:pic>
      <p:sp>
        <p:nvSpPr>
          <p:cNvPr id="2" name="TextBox 1">
            <a:extLst>
              <a:ext uri="{FF2B5EF4-FFF2-40B4-BE49-F238E27FC236}">
                <a16:creationId xmlns:a16="http://schemas.microsoft.com/office/drawing/2014/main" id="{C4AD3DA3-DB52-2E9A-D2EC-93F964A14568}"/>
              </a:ext>
            </a:extLst>
          </p:cNvPr>
          <p:cNvSpPr txBox="1"/>
          <p:nvPr/>
        </p:nvSpPr>
        <p:spPr>
          <a:xfrm>
            <a:off x="3443060" y="4459680"/>
            <a:ext cx="4395940" cy="553998"/>
          </a:xfrm>
          <a:prstGeom prst="rect">
            <a:avLst/>
          </a:prstGeom>
          <a:noFill/>
          <a:ln>
            <a:solidFill>
              <a:schemeClr val="tx1"/>
            </a:solidFill>
          </a:ln>
        </p:spPr>
        <p:txBody>
          <a:bodyPr wrap="square" rtlCol="0">
            <a:spAutoFit/>
          </a:bodyPr>
          <a:lstStyle/>
          <a:p>
            <a:r>
              <a:rPr lang="en-US" sz="1000" dirty="0"/>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Прямоугольник"/>
          <p:cNvSpPr/>
          <p:nvPr/>
        </p:nvSpPr>
        <p:spPr>
          <a:xfrm>
            <a:off x="-45720" y="0"/>
            <a:ext cx="9234720" cy="5288760"/>
          </a:xfrm>
          <a:prstGeom prst="rect">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25" name="Кружок"/>
          <p:cNvSpPr/>
          <p:nvPr/>
        </p:nvSpPr>
        <p:spPr>
          <a:xfrm>
            <a:off x="2527920" y="2552760"/>
            <a:ext cx="927720" cy="927720"/>
          </a:xfrm>
          <a:prstGeom prst="ellipse">
            <a:avLst/>
          </a:prstGeom>
          <a:solidFill>
            <a:srgbClr val="FFAE57"/>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26" name="Кружок"/>
          <p:cNvSpPr/>
          <p:nvPr/>
        </p:nvSpPr>
        <p:spPr>
          <a:xfrm>
            <a:off x="7669080" y="4181040"/>
            <a:ext cx="1113120" cy="1113120"/>
          </a:xfrm>
          <a:prstGeom prst="ellipse">
            <a:avLst/>
          </a:prstGeom>
          <a:solidFill>
            <a:srgbClr val="FFAE57"/>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27" name="TextBox 4"/>
          <p:cNvSpPr/>
          <p:nvPr/>
        </p:nvSpPr>
        <p:spPr>
          <a:xfrm>
            <a:off x="385560" y="318960"/>
            <a:ext cx="8372520" cy="1864185"/>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10000"/>
              </a:lnSpc>
              <a:tabLst>
                <a:tab pos="0" algn="l"/>
              </a:tabLst>
            </a:pPr>
            <a:r>
              <a:rPr lang="en-US" sz="3000" b="1" strike="noStrike" spc="-1" dirty="0">
                <a:solidFill>
                  <a:srgbClr val="FFFFFF"/>
                </a:solidFill>
                <a:latin typeface="Arial"/>
                <a:ea typeface="Arial"/>
              </a:rPr>
              <a:t>Stress is an integral part</a:t>
            </a:r>
            <a:br>
              <a:rPr lang="en-US" sz="3000" b="1" strike="noStrike" spc="-1" dirty="0">
                <a:solidFill>
                  <a:srgbClr val="FFFFFF"/>
                </a:solidFill>
                <a:latin typeface="Arial"/>
                <a:ea typeface="Arial"/>
              </a:rPr>
            </a:br>
            <a:r>
              <a:rPr lang="en-US" sz="3000" b="1" strike="noStrike" spc="-1" dirty="0">
                <a:solidFill>
                  <a:srgbClr val="FFFFFF"/>
                </a:solidFill>
                <a:latin typeface="Arial"/>
                <a:ea typeface="Arial"/>
              </a:rPr>
              <a:t>of modern life</a:t>
            </a:r>
            <a:endParaRPr lang="ru-RU" sz="3000" b="0" strike="noStrike" spc="-1" dirty="0">
              <a:latin typeface="Arial"/>
            </a:endParaRPr>
          </a:p>
          <a:p>
            <a:pPr>
              <a:lnSpc>
                <a:spcPct val="110000"/>
              </a:lnSpc>
              <a:tabLst>
                <a:tab pos="0" algn="l"/>
              </a:tabLst>
            </a:pPr>
            <a:endParaRPr lang="ru-RU" sz="3000" b="0" strike="noStrike" spc="-1" dirty="0">
              <a:latin typeface="Arial"/>
            </a:endParaRPr>
          </a:p>
          <a:p>
            <a:pPr>
              <a:lnSpc>
                <a:spcPct val="110000"/>
              </a:lnSpc>
              <a:tabLst>
                <a:tab pos="0" algn="l"/>
              </a:tabLst>
            </a:pPr>
            <a:r>
              <a:rPr lang="en-US" sz="1600" b="0" strike="noStrike" spc="-1" dirty="0">
                <a:solidFill>
                  <a:srgbClr val="FFFFFF"/>
                </a:solidFill>
                <a:latin typeface="Arial"/>
                <a:ea typeface="Arial"/>
              </a:rPr>
              <a:t>It can result from any strong emotions; negative or positive.</a:t>
            </a:r>
            <a:endParaRPr lang="ru-RU" sz="1600" b="0" strike="noStrike" spc="-1" dirty="0">
              <a:latin typeface="Arial"/>
            </a:endParaRPr>
          </a:p>
        </p:txBody>
      </p:sp>
      <p:sp>
        <p:nvSpPr>
          <p:cNvPr id="128" name="bruno-aguirre--RrsXC5aErw-unsplash.jpg"/>
          <p:cNvSpPr/>
          <p:nvPr/>
        </p:nvSpPr>
        <p:spPr>
          <a:xfrm>
            <a:off x="6922080" y="1359720"/>
            <a:ext cx="2040840" cy="2032920"/>
          </a:xfrm>
          <a:prstGeom prst="ellipse">
            <a:avLst/>
          </a:prstGeom>
          <a:blipFill rotWithShape="0">
            <a:blip r:embed="rId3"/>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129" name="jimmy-conover-SEQ2VI0KI6A-unsplash.jpg"/>
          <p:cNvSpPr/>
          <p:nvPr/>
        </p:nvSpPr>
        <p:spPr>
          <a:xfrm>
            <a:off x="5145120" y="2604960"/>
            <a:ext cx="2523600" cy="2523600"/>
          </a:xfrm>
          <a:prstGeom prst="ellipse">
            <a:avLst/>
          </a:prstGeom>
          <a:blipFill rotWithShape="0">
            <a:blip r:embed="rId4"/>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130" name="zhivko-minkov-tHs82PkN5rg-unsplash.jpg"/>
          <p:cNvSpPr/>
          <p:nvPr/>
        </p:nvSpPr>
        <p:spPr>
          <a:xfrm>
            <a:off x="3252240" y="2604960"/>
            <a:ext cx="1664280" cy="1664280"/>
          </a:xfrm>
          <a:prstGeom prst="ellipse">
            <a:avLst/>
          </a:prstGeom>
          <a:blipFill rotWithShape="0">
            <a:blip r:embed="rId5"/>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131" name="pexels-andrea-piacquadio-3839098.jpg"/>
          <p:cNvSpPr/>
          <p:nvPr/>
        </p:nvSpPr>
        <p:spPr>
          <a:xfrm>
            <a:off x="5817600" y="-69480"/>
            <a:ext cx="1756440" cy="1635840"/>
          </a:xfrm>
          <a:prstGeom prst="ellipse">
            <a:avLst/>
          </a:prstGeom>
          <a:blipFill rotWithShape="0">
            <a:blip r:embed="rId6"/>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132" name="vince-fleming-aZVpxRydiJk-unsplash.jpg"/>
          <p:cNvSpPr/>
          <p:nvPr/>
        </p:nvSpPr>
        <p:spPr>
          <a:xfrm>
            <a:off x="1608480" y="3210120"/>
            <a:ext cx="1589040" cy="1589040"/>
          </a:xfrm>
          <a:prstGeom prst="ellipse">
            <a:avLst/>
          </a:prstGeom>
          <a:blipFill rotWithShape="0">
            <a:blip r:embed="rId7"/>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133" name="Изображение" descr="Изображение"/>
          <p:cNvPicPr/>
          <p:nvPr/>
        </p:nvPicPr>
        <p:blipFill>
          <a:blip r:embed="rId8"/>
          <a:stretch/>
        </p:blipFill>
        <p:spPr>
          <a:xfrm>
            <a:off x="435960" y="4794480"/>
            <a:ext cx="756000" cy="1317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Прямоугольник"/>
          <p:cNvSpPr/>
          <p:nvPr/>
        </p:nvSpPr>
        <p:spPr>
          <a:xfrm>
            <a:off x="-45720" y="0"/>
            <a:ext cx="9234720" cy="52887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278" name="pasted-image.pdf" descr="pasted-image.pdf"/>
          <p:cNvPicPr/>
          <p:nvPr/>
        </p:nvPicPr>
        <p:blipFill>
          <a:blip r:embed="rId3"/>
          <a:stretch/>
        </p:blipFill>
        <p:spPr>
          <a:xfrm>
            <a:off x="420120" y="4791960"/>
            <a:ext cx="779760" cy="136800"/>
          </a:xfrm>
          <a:prstGeom prst="rect">
            <a:avLst/>
          </a:prstGeom>
          <a:ln w="12700">
            <a:noFill/>
          </a:ln>
        </p:spPr>
      </p:pic>
      <p:sp>
        <p:nvSpPr>
          <p:cNvPr id="279" name="1 минута – и готово!"/>
          <p:cNvSpPr/>
          <p:nvPr/>
        </p:nvSpPr>
        <p:spPr>
          <a:xfrm>
            <a:off x="391320" y="300960"/>
            <a:ext cx="905184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nSpc>
                <a:spcPct val="100000"/>
              </a:lnSpc>
              <a:tabLst>
                <a:tab pos="0" algn="l"/>
              </a:tabLst>
            </a:pPr>
            <a:r>
              <a:rPr lang="en-US" sz="3000" b="1" strike="noStrike" spc="-1" dirty="0">
                <a:solidFill>
                  <a:srgbClr val="016FBC"/>
                </a:solidFill>
                <a:latin typeface="Arial"/>
                <a:ea typeface="Arial"/>
              </a:rPr>
              <a:t>Ready in </a:t>
            </a:r>
            <a:r>
              <a:rPr lang="en-US" sz="3000" b="1" spc="-1" dirty="0">
                <a:solidFill>
                  <a:srgbClr val="016FBC"/>
                </a:solidFill>
                <a:latin typeface="Arial"/>
                <a:ea typeface="Arial"/>
              </a:rPr>
              <a:t>just</a:t>
            </a:r>
            <a:r>
              <a:rPr lang="ru-RU" sz="3000" b="1" strike="noStrike" spc="-1" dirty="0">
                <a:solidFill>
                  <a:srgbClr val="016FBC"/>
                </a:solidFill>
                <a:latin typeface="Arial"/>
                <a:ea typeface="Arial"/>
              </a:rPr>
              <a:t> </a:t>
            </a:r>
            <a:r>
              <a:rPr lang="en-US" sz="3000" b="1" strike="noStrike" spc="-1" dirty="0">
                <a:solidFill>
                  <a:srgbClr val="FF8A3E"/>
                </a:solidFill>
                <a:latin typeface="Arial"/>
                <a:ea typeface="Arial"/>
              </a:rPr>
              <a:t>1 minute</a:t>
            </a:r>
            <a:r>
              <a:rPr lang="ru-RU" sz="3000" b="1" strike="noStrike" spc="-1" dirty="0">
                <a:solidFill>
                  <a:srgbClr val="FF8A3E"/>
                </a:solidFill>
                <a:latin typeface="Arial"/>
                <a:ea typeface="Arial"/>
              </a:rPr>
              <a:t>!</a:t>
            </a:r>
            <a:endParaRPr lang="ru-RU" sz="3000" b="0" strike="noStrike" spc="-1" dirty="0">
              <a:latin typeface="Arial"/>
            </a:endParaRPr>
          </a:p>
        </p:txBody>
      </p:sp>
      <p:sp>
        <p:nvSpPr>
          <p:cNvPr id="280" name="TextBox 3"/>
          <p:cNvSpPr/>
          <p:nvPr/>
        </p:nvSpPr>
        <p:spPr>
          <a:xfrm>
            <a:off x="413279" y="1653840"/>
            <a:ext cx="4339591" cy="1629762"/>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00000"/>
              </a:lnSpc>
              <a:tabLst>
                <a:tab pos="0" algn="l"/>
              </a:tabLst>
            </a:pPr>
            <a:r>
              <a:rPr lang="en-US" sz="2000" spc="-1" dirty="0">
                <a:solidFill>
                  <a:srgbClr val="000000"/>
                </a:solidFill>
                <a:latin typeface="Arial"/>
                <a:ea typeface="Arial"/>
              </a:rPr>
              <a:t>Simply dissolve </a:t>
            </a:r>
            <a:r>
              <a:rPr lang="ru-RU" sz="2000" b="1" strike="noStrike" spc="-1" dirty="0">
                <a:solidFill>
                  <a:srgbClr val="FE8A3F"/>
                </a:solidFill>
                <a:latin typeface="Arial"/>
                <a:ea typeface="Arial"/>
              </a:rPr>
              <a:t>1 </a:t>
            </a:r>
            <a:r>
              <a:rPr lang="en-US" sz="2000" b="1" strike="noStrike" spc="-1" dirty="0">
                <a:solidFill>
                  <a:srgbClr val="FE8A3F"/>
                </a:solidFill>
                <a:latin typeface="Arial"/>
                <a:ea typeface="Arial"/>
              </a:rPr>
              <a:t>effervescent tablet in 150 ml </a:t>
            </a:r>
            <a:r>
              <a:rPr lang="en-US" sz="2000" b="0" strike="noStrike" spc="-1" dirty="0">
                <a:solidFill>
                  <a:srgbClr val="000000"/>
                </a:solidFill>
                <a:latin typeface="Arial"/>
                <a:ea typeface="Arial"/>
              </a:rPr>
              <a:t>of water or fruit juice</a:t>
            </a:r>
            <a:r>
              <a:rPr lang="ru-RU" sz="2000" b="0" strike="noStrike" spc="-1" dirty="0">
                <a:solidFill>
                  <a:srgbClr val="000000"/>
                </a:solidFill>
                <a:latin typeface="Arial"/>
                <a:ea typeface="Arial"/>
              </a:rPr>
              <a:t>.</a:t>
            </a:r>
            <a:endParaRPr lang="ru-RU" sz="2000" b="0" strike="noStrike" spc="-1" dirty="0">
              <a:latin typeface="Arial"/>
            </a:endParaRPr>
          </a:p>
          <a:p>
            <a:pPr>
              <a:lnSpc>
                <a:spcPct val="100000"/>
              </a:lnSpc>
              <a:tabLst>
                <a:tab pos="0" algn="l"/>
              </a:tabLst>
            </a:pPr>
            <a:endParaRPr lang="ru-RU" sz="2000" b="0" strike="noStrike" spc="-1" dirty="0">
              <a:latin typeface="Arial"/>
            </a:endParaRPr>
          </a:p>
          <a:p>
            <a:pPr>
              <a:lnSpc>
                <a:spcPct val="100000"/>
              </a:lnSpc>
              <a:tabLst>
                <a:tab pos="0" algn="l"/>
              </a:tabLst>
            </a:pPr>
            <a:r>
              <a:rPr lang="en-US" sz="2000" spc="-1" dirty="0">
                <a:solidFill>
                  <a:srgbClr val="000000"/>
                </a:solidFill>
                <a:latin typeface="Arial"/>
              </a:rPr>
              <a:t>Take 1 tablet 1-2 times a day before or during meals.</a:t>
            </a:r>
            <a:endParaRPr lang="ru-RU" sz="2000" b="0" strike="noStrike" spc="-1" dirty="0">
              <a:latin typeface="Arial"/>
            </a:endParaRPr>
          </a:p>
        </p:txBody>
      </p:sp>
      <p:sp>
        <p:nvSpPr>
          <p:cNvPr id="281" name="shutterstock_1588372426.jpg"/>
          <p:cNvSpPr/>
          <p:nvPr/>
        </p:nvSpPr>
        <p:spPr>
          <a:xfrm>
            <a:off x="5368680" y="585000"/>
            <a:ext cx="3972960" cy="3972960"/>
          </a:xfrm>
          <a:prstGeom prst="ellipse">
            <a:avLst/>
          </a:prstGeom>
          <a:blipFill rotWithShape="0">
            <a:blip r:embed="rId4"/>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282" name="Кружок"/>
          <p:cNvSpPr/>
          <p:nvPr/>
        </p:nvSpPr>
        <p:spPr>
          <a:xfrm>
            <a:off x="4929120" y="4307400"/>
            <a:ext cx="1105560" cy="1105560"/>
          </a:xfrm>
          <a:prstGeom prst="ellipse">
            <a:avLst/>
          </a:prstGeom>
          <a:solidFill>
            <a:srgbClr val="FF8A3E"/>
          </a:solid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283" name="pentokan_new копия.png" descr="pentokan_new копия.png"/>
          <p:cNvPicPr/>
          <p:nvPr/>
        </p:nvPicPr>
        <p:blipFill>
          <a:blip r:embed="rId5"/>
          <a:stretch/>
        </p:blipFill>
        <p:spPr>
          <a:xfrm rot="20515200">
            <a:off x="5565600" y="949320"/>
            <a:ext cx="739440" cy="345924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1833"/>
          <p:cNvSpPr/>
          <p:nvPr/>
        </p:nvSpPr>
        <p:spPr>
          <a:xfrm>
            <a:off x="0" y="0"/>
            <a:ext cx="9143280" cy="5142960"/>
          </a:xfrm>
          <a:prstGeom prst="rect">
            <a:avLst/>
          </a:prstGeom>
          <a:solidFill>
            <a:srgbClr val="FFFFFF">
              <a:alpha val="69000"/>
            </a:srgbClr>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285" name="object 3"/>
          <p:cNvSpPr/>
          <p:nvPr/>
        </p:nvSpPr>
        <p:spPr>
          <a:xfrm>
            <a:off x="3328200" y="4461120"/>
            <a:ext cx="2486520" cy="2916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299"/>
              </a:lnSpc>
              <a:tabLst>
                <a:tab pos="0" algn="l"/>
              </a:tabLst>
            </a:pPr>
            <a:r>
              <a:rPr lang="ru-RU" sz="1100" b="0" strike="noStrike" spc="49">
                <a:solidFill>
                  <a:srgbClr val="FFFFFF"/>
                </a:solidFill>
                <a:latin typeface="Calibri"/>
                <a:ea typeface="Calibri"/>
              </a:rPr>
              <a:t>CORAL-CLUB.COM</a:t>
            </a:r>
            <a:endParaRPr lang="ru-RU" sz="1100" b="0" strike="noStrike" spc="-1">
              <a:latin typeface="Arial"/>
            </a:endParaRPr>
          </a:p>
        </p:txBody>
      </p:sp>
      <p:pic>
        <p:nvPicPr>
          <p:cNvPr id="286" name="Изображение 17" descr="Изображение 17"/>
          <p:cNvPicPr/>
          <p:nvPr/>
        </p:nvPicPr>
        <p:blipFill>
          <a:blip r:embed="rId3"/>
          <a:stretch/>
        </p:blipFill>
        <p:spPr>
          <a:xfrm>
            <a:off x="8086320" y="344160"/>
            <a:ext cx="689040" cy="455400"/>
          </a:xfrm>
          <a:prstGeom prst="rect">
            <a:avLst/>
          </a:prstGeom>
          <a:ln w="12700">
            <a:noFill/>
          </a:ln>
        </p:spPr>
      </p:pic>
      <p:pic>
        <p:nvPicPr>
          <p:cNvPr id="287" name="Рисунок 1" descr="Рисунок 1"/>
          <p:cNvPicPr/>
          <p:nvPr/>
        </p:nvPicPr>
        <p:blipFill>
          <a:blip r:embed="rId4"/>
          <a:stretch/>
        </p:blipFill>
        <p:spPr>
          <a:xfrm>
            <a:off x="0" y="0"/>
            <a:ext cx="9143280" cy="5142960"/>
          </a:xfrm>
          <a:prstGeom prst="rect">
            <a:avLst/>
          </a:prstGeom>
          <a:ln w="12700">
            <a:noFill/>
          </a:ln>
        </p:spPr>
      </p:pic>
      <p:pic>
        <p:nvPicPr>
          <p:cNvPr id="288" name="Рисунок 2" descr="Рисунок 2"/>
          <p:cNvPicPr/>
          <p:nvPr/>
        </p:nvPicPr>
        <p:blipFill>
          <a:blip r:embed="rId5"/>
          <a:stretch/>
        </p:blipFill>
        <p:spPr>
          <a:xfrm>
            <a:off x="0" y="0"/>
            <a:ext cx="9143280" cy="51429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B4A0-189C-C172-BCE0-A03B852DB3A5}"/>
            </a:ext>
          </a:extLst>
        </p:cNvPr>
        <p:cNvGrpSpPr/>
        <p:nvPr/>
      </p:nvGrpSpPr>
      <p:grpSpPr>
        <a:xfrm>
          <a:off x="0" y="0"/>
          <a:ext cx="0" cy="0"/>
          <a:chOff x="0" y="0"/>
          <a:chExt cx="0" cy="0"/>
        </a:xfrm>
      </p:grpSpPr>
      <p:pic>
        <p:nvPicPr>
          <p:cNvPr id="289" name="Изображение 17" descr="Изображение 17">
            <a:extLst>
              <a:ext uri="{FF2B5EF4-FFF2-40B4-BE49-F238E27FC236}">
                <a16:creationId xmlns:a16="http://schemas.microsoft.com/office/drawing/2014/main" id="{0B4AF86C-29DB-525A-060A-9AD4B83AED89}"/>
              </a:ext>
            </a:extLst>
          </p:cNvPr>
          <p:cNvPicPr/>
          <p:nvPr/>
        </p:nvPicPr>
        <p:blipFill>
          <a:blip r:embed="rId3"/>
          <a:stretch/>
        </p:blipFill>
        <p:spPr>
          <a:xfrm>
            <a:off x="8072280" y="145080"/>
            <a:ext cx="514440" cy="339840"/>
          </a:xfrm>
          <a:prstGeom prst="rect">
            <a:avLst/>
          </a:prstGeom>
          <a:ln w="12700">
            <a:noFill/>
          </a:ln>
        </p:spPr>
      </p:pic>
      <p:sp>
        <p:nvSpPr>
          <p:cNvPr id="290" name="TextBox 6">
            <a:extLst>
              <a:ext uri="{FF2B5EF4-FFF2-40B4-BE49-F238E27FC236}">
                <a16:creationId xmlns:a16="http://schemas.microsoft.com/office/drawing/2014/main" id="{8D1CDEEE-2074-2516-AA1D-A9068DC8AA2A}"/>
              </a:ext>
            </a:extLst>
          </p:cNvPr>
          <p:cNvSpPr/>
          <p:nvPr/>
        </p:nvSpPr>
        <p:spPr>
          <a:xfrm>
            <a:off x="392040" y="319320"/>
            <a:ext cx="608004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016FBC"/>
                </a:solidFill>
                <a:latin typeface="Arial"/>
                <a:ea typeface="Arial"/>
              </a:rPr>
              <a:t>Recommended for:</a:t>
            </a:r>
            <a:endParaRPr lang="ru-RU" sz="3000" b="0" strike="noStrike" spc="-1" dirty="0">
              <a:latin typeface="Arial"/>
            </a:endParaRPr>
          </a:p>
        </p:txBody>
      </p:sp>
      <p:sp>
        <p:nvSpPr>
          <p:cNvPr id="291" name="TextBox 7">
            <a:extLst>
              <a:ext uri="{FF2B5EF4-FFF2-40B4-BE49-F238E27FC236}">
                <a16:creationId xmlns:a16="http://schemas.microsoft.com/office/drawing/2014/main" id="{39997662-32C0-45FF-5697-076A39E56EAE}"/>
              </a:ext>
            </a:extLst>
          </p:cNvPr>
          <p:cNvSpPr/>
          <p:nvPr/>
        </p:nvSpPr>
        <p:spPr>
          <a:xfrm>
            <a:off x="1290960" y="1080000"/>
            <a:ext cx="391824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363F47"/>
                </a:solidFill>
                <a:latin typeface="Arial"/>
                <a:ea typeface="Arial"/>
              </a:rPr>
              <a:t>Everyone who actively engages in physical exercise.</a:t>
            </a:r>
            <a:endParaRPr lang="ru-RU" sz="1600" b="0" strike="noStrike" spc="-1" dirty="0">
              <a:latin typeface="Arial"/>
            </a:endParaRPr>
          </a:p>
        </p:txBody>
      </p:sp>
      <p:sp>
        <p:nvSpPr>
          <p:cNvPr id="292" name="TextBox 8">
            <a:extLst>
              <a:ext uri="{FF2B5EF4-FFF2-40B4-BE49-F238E27FC236}">
                <a16:creationId xmlns:a16="http://schemas.microsoft.com/office/drawing/2014/main" id="{464576FA-F635-533C-5D54-289E5C8491B2}"/>
              </a:ext>
            </a:extLst>
          </p:cNvPr>
          <p:cNvSpPr/>
          <p:nvPr/>
        </p:nvSpPr>
        <p:spPr>
          <a:xfrm>
            <a:off x="1290960" y="1829160"/>
            <a:ext cx="419112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363F47"/>
                </a:solidFill>
                <a:latin typeface="Arial"/>
              </a:rPr>
              <a:t>Those who regularl</a:t>
            </a:r>
            <a:r>
              <a:rPr lang="en-US" sz="1600" b="1" spc="-1" dirty="0">
                <a:solidFill>
                  <a:srgbClr val="363F47"/>
                </a:solidFill>
                <a:latin typeface="Arial"/>
              </a:rPr>
              <a:t>y consume coffee, chocolate, or alcohol.</a:t>
            </a:r>
            <a:endParaRPr lang="ru-RU" sz="1600" b="0" strike="noStrike" spc="-1" dirty="0">
              <a:latin typeface="Arial"/>
            </a:endParaRPr>
          </a:p>
        </p:txBody>
      </p:sp>
      <p:sp>
        <p:nvSpPr>
          <p:cNvPr id="293" name="TextBox 13">
            <a:extLst>
              <a:ext uri="{FF2B5EF4-FFF2-40B4-BE49-F238E27FC236}">
                <a16:creationId xmlns:a16="http://schemas.microsoft.com/office/drawing/2014/main" id="{DB2F60A0-FB45-2C02-999D-7FD5AB3D466F}"/>
              </a:ext>
            </a:extLst>
          </p:cNvPr>
          <p:cNvSpPr/>
          <p:nvPr/>
        </p:nvSpPr>
        <p:spPr>
          <a:xfrm>
            <a:off x="1290960" y="2577960"/>
            <a:ext cx="399852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363F47"/>
                </a:solidFill>
                <a:latin typeface="Arial"/>
                <a:ea typeface="Arial"/>
              </a:rPr>
              <a:t>People who frequently experience nervous tension or stress.</a:t>
            </a:r>
            <a:endParaRPr lang="ru-RU" sz="1600" b="0" strike="noStrike" spc="-1" dirty="0">
              <a:latin typeface="Arial"/>
            </a:endParaRPr>
          </a:p>
        </p:txBody>
      </p:sp>
      <p:sp>
        <p:nvSpPr>
          <p:cNvPr id="294" name="TextBox 14">
            <a:extLst>
              <a:ext uri="{FF2B5EF4-FFF2-40B4-BE49-F238E27FC236}">
                <a16:creationId xmlns:a16="http://schemas.microsoft.com/office/drawing/2014/main" id="{35B11E70-1390-A083-37CA-59D4CB57F81C}"/>
              </a:ext>
            </a:extLst>
          </p:cNvPr>
          <p:cNvSpPr/>
          <p:nvPr/>
        </p:nvSpPr>
        <p:spPr>
          <a:xfrm>
            <a:off x="1290960" y="3327120"/>
            <a:ext cx="477504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363F47"/>
                </a:solidFill>
                <a:latin typeface="Arial"/>
                <a:ea typeface="Arial"/>
              </a:rPr>
              <a:t>People with inadequate nutrition, or who frequently consume salty foods.</a:t>
            </a:r>
            <a:endParaRPr lang="ru-RU" sz="1600" b="0" strike="noStrike" spc="-1" dirty="0">
              <a:latin typeface="Arial"/>
            </a:endParaRPr>
          </a:p>
        </p:txBody>
      </p:sp>
      <p:sp>
        <p:nvSpPr>
          <p:cNvPr id="295" name="TextBox 16">
            <a:extLst>
              <a:ext uri="{FF2B5EF4-FFF2-40B4-BE49-F238E27FC236}">
                <a16:creationId xmlns:a16="http://schemas.microsoft.com/office/drawing/2014/main" id="{72F9DAD9-0B84-8718-1ACD-30DC65B21119}"/>
              </a:ext>
            </a:extLst>
          </p:cNvPr>
          <p:cNvSpPr/>
          <p:nvPr/>
        </p:nvSpPr>
        <p:spPr>
          <a:xfrm>
            <a:off x="1286280" y="4076280"/>
            <a:ext cx="4200120" cy="829543"/>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1" strike="noStrike" spc="-1" dirty="0">
                <a:solidFill>
                  <a:srgbClr val="363F47"/>
                </a:solidFill>
                <a:latin typeface="Arial"/>
                <a:ea typeface="Arial"/>
              </a:rPr>
              <a:t>Those who want to support heart and muscle health and maintain normal electrolyte balance.</a:t>
            </a:r>
            <a:r>
              <a:rPr lang="en-US" sz="1600" b="1" spc="-1" dirty="0">
                <a:solidFill>
                  <a:srgbClr val="363F47"/>
                </a:solidFill>
                <a:latin typeface="Arial"/>
                <a:ea typeface="Arial"/>
              </a:rPr>
              <a:t>*</a:t>
            </a:r>
            <a:endParaRPr lang="ru-RU" sz="1600" b="0" strike="noStrike" spc="-1" dirty="0">
              <a:latin typeface="Arial"/>
            </a:endParaRPr>
          </a:p>
        </p:txBody>
      </p:sp>
      <p:sp>
        <p:nvSpPr>
          <p:cNvPr id="296" name="Прямоугольник">
            <a:extLst>
              <a:ext uri="{FF2B5EF4-FFF2-40B4-BE49-F238E27FC236}">
                <a16:creationId xmlns:a16="http://schemas.microsoft.com/office/drawing/2014/main" id="{8D42CFDE-FA78-4E99-0B3C-BB0AAE9C0B9B}"/>
              </a:ext>
            </a:extLst>
          </p:cNvPr>
          <p:cNvSpPr/>
          <p:nvPr/>
        </p:nvSpPr>
        <p:spPr>
          <a:xfrm>
            <a:off x="5578200" y="-52560"/>
            <a:ext cx="3610800" cy="5341320"/>
          </a:xfrm>
          <a:prstGeom prst="rect">
            <a:avLst/>
          </a:prstGeom>
          <a:solidFill>
            <a:srgbClr val="3881E3"/>
          </a:solidFill>
          <a:ln w="12700">
            <a:noFill/>
          </a:ln>
        </p:spPr>
        <p:style>
          <a:lnRef idx="0">
            <a:scrgbClr r="0" g="0" b="0"/>
          </a:lnRef>
          <a:fillRef idx="0">
            <a:scrgbClr r="0" g="0" b="0"/>
          </a:fillRef>
          <a:effectRef idx="0">
            <a:scrgbClr r="0" g="0" b="0"/>
          </a:effectRef>
          <a:fontRef idx="minor"/>
        </p:style>
        <p:txBody>
          <a:bodyPr/>
          <a:lstStyle/>
          <a:p>
            <a:endParaRPr lang="en-US" dirty="0"/>
          </a:p>
        </p:txBody>
      </p:sp>
      <p:pic>
        <p:nvPicPr>
          <p:cNvPr id="297" name="pentokan_new копия.png" descr="pentokan_new копия.png">
            <a:extLst>
              <a:ext uri="{FF2B5EF4-FFF2-40B4-BE49-F238E27FC236}">
                <a16:creationId xmlns:a16="http://schemas.microsoft.com/office/drawing/2014/main" id="{2FFD3DBF-5BA7-F885-752F-B1A51B11D729}"/>
              </a:ext>
            </a:extLst>
          </p:cNvPr>
          <p:cNvPicPr/>
          <p:nvPr/>
        </p:nvPicPr>
        <p:blipFill>
          <a:blip r:embed="rId4"/>
          <a:stretch/>
        </p:blipFill>
        <p:spPr>
          <a:xfrm>
            <a:off x="7044120" y="402994"/>
            <a:ext cx="739440" cy="3459240"/>
          </a:xfrm>
          <a:prstGeom prst="rect">
            <a:avLst/>
          </a:prstGeom>
          <a:ln w="12700">
            <a:noFill/>
          </a:ln>
        </p:spPr>
      </p:pic>
      <p:grpSp>
        <p:nvGrpSpPr>
          <p:cNvPr id="298" name="Группа">
            <a:extLst>
              <a:ext uri="{FF2B5EF4-FFF2-40B4-BE49-F238E27FC236}">
                <a16:creationId xmlns:a16="http://schemas.microsoft.com/office/drawing/2014/main" id="{8F4D1A3C-CE61-B0DE-CC97-32A35F0B79E8}"/>
              </a:ext>
            </a:extLst>
          </p:cNvPr>
          <p:cNvGrpSpPr/>
          <p:nvPr/>
        </p:nvGrpSpPr>
        <p:grpSpPr>
          <a:xfrm>
            <a:off x="495360" y="1042920"/>
            <a:ext cx="615240" cy="615240"/>
            <a:chOff x="495360" y="1042920"/>
            <a:chExt cx="615240" cy="615240"/>
          </a:xfrm>
        </p:grpSpPr>
        <p:pic>
          <p:nvPicPr>
            <p:cNvPr id="299" name="Изображение" descr="Изображение">
              <a:extLst>
                <a:ext uri="{FF2B5EF4-FFF2-40B4-BE49-F238E27FC236}">
                  <a16:creationId xmlns:a16="http://schemas.microsoft.com/office/drawing/2014/main" id="{86BEC0A5-79C2-DC3D-739C-5416ED9F9651}"/>
                </a:ext>
              </a:extLst>
            </p:cNvPr>
            <p:cNvPicPr/>
            <p:nvPr/>
          </p:nvPicPr>
          <p:blipFill>
            <a:blip r:embed="rId5"/>
            <a:stretch/>
          </p:blipFill>
          <p:spPr>
            <a:xfrm>
              <a:off x="559440" y="1215000"/>
              <a:ext cx="475200" cy="280080"/>
            </a:xfrm>
            <a:prstGeom prst="rect">
              <a:avLst/>
            </a:prstGeom>
            <a:ln w="12700">
              <a:noFill/>
            </a:ln>
          </p:spPr>
        </p:pic>
        <p:sp>
          <p:nvSpPr>
            <p:cNvPr id="300" name="Кружок">
              <a:extLst>
                <a:ext uri="{FF2B5EF4-FFF2-40B4-BE49-F238E27FC236}">
                  <a16:creationId xmlns:a16="http://schemas.microsoft.com/office/drawing/2014/main" id="{33E19501-481C-EDBC-C39E-E5D527D7021A}"/>
                </a:ext>
              </a:extLst>
            </p:cNvPr>
            <p:cNvSpPr/>
            <p:nvPr/>
          </p:nvSpPr>
          <p:spPr>
            <a:xfrm>
              <a:off x="495360" y="1042920"/>
              <a:ext cx="615240" cy="615240"/>
            </a:xfrm>
            <a:prstGeom prst="ellipse">
              <a:avLst/>
            </a:prstGeom>
            <a:noFill/>
            <a:ln w="127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301" name="Группа">
            <a:extLst>
              <a:ext uri="{FF2B5EF4-FFF2-40B4-BE49-F238E27FC236}">
                <a16:creationId xmlns:a16="http://schemas.microsoft.com/office/drawing/2014/main" id="{867E3A7B-D3E4-7315-1B5C-1872BEFBC02A}"/>
              </a:ext>
            </a:extLst>
          </p:cNvPr>
          <p:cNvGrpSpPr/>
          <p:nvPr/>
        </p:nvGrpSpPr>
        <p:grpSpPr>
          <a:xfrm>
            <a:off x="495360" y="1792080"/>
            <a:ext cx="615240" cy="615240"/>
            <a:chOff x="495360" y="1792080"/>
            <a:chExt cx="615240" cy="615240"/>
          </a:xfrm>
        </p:grpSpPr>
        <p:pic>
          <p:nvPicPr>
            <p:cNvPr id="302" name="Изображение" descr="Изображение">
              <a:extLst>
                <a:ext uri="{FF2B5EF4-FFF2-40B4-BE49-F238E27FC236}">
                  <a16:creationId xmlns:a16="http://schemas.microsoft.com/office/drawing/2014/main" id="{733E4E68-958B-50C9-FCA9-9DDBAEF4180C}"/>
                </a:ext>
              </a:extLst>
            </p:cNvPr>
            <p:cNvPicPr/>
            <p:nvPr/>
          </p:nvPicPr>
          <p:blipFill>
            <a:blip r:embed="rId6"/>
            <a:stretch/>
          </p:blipFill>
          <p:spPr>
            <a:xfrm>
              <a:off x="601560" y="1902960"/>
              <a:ext cx="428400" cy="422640"/>
            </a:xfrm>
            <a:prstGeom prst="rect">
              <a:avLst/>
            </a:prstGeom>
            <a:ln w="12700">
              <a:noFill/>
            </a:ln>
          </p:spPr>
        </p:pic>
        <p:sp>
          <p:nvSpPr>
            <p:cNvPr id="303" name="Кружок">
              <a:extLst>
                <a:ext uri="{FF2B5EF4-FFF2-40B4-BE49-F238E27FC236}">
                  <a16:creationId xmlns:a16="http://schemas.microsoft.com/office/drawing/2014/main" id="{88D83F9E-7858-20E8-A849-82ED51C00AE1}"/>
                </a:ext>
              </a:extLst>
            </p:cNvPr>
            <p:cNvSpPr/>
            <p:nvPr/>
          </p:nvSpPr>
          <p:spPr>
            <a:xfrm>
              <a:off x="495360" y="1792080"/>
              <a:ext cx="615240" cy="615240"/>
            </a:xfrm>
            <a:prstGeom prst="ellipse">
              <a:avLst/>
            </a:prstGeom>
            <a:noFill/>
            <a:ln w="127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304" name="Группа">
            <a:extLst>
              <a:ext uri="{FF2B5EF4-FFF2-40B4-BE49-F238E27FC236}">
                <a16:creationId xmlns:a16="http://schemas.microsoft.com/office/drawing/2014/main" id="{9D6BDC30-126D-3C12-8C1B-1C9E186A792C}"/>
              </a:ext>
            </a:extLst>
          </p:cNvPr>
          <p:cNvGrpSpPr/>
          <p:nvPr/>
        </p:nvGrpSpPr>
        <p:grpSpPr>
          <a:xfrm>
            <a:off x="495360" y="4039200"/>
            <a:ext cx="615240" cy="615240"/>
            <a:chOff x="495360" y="4039200"/>
            <a:chExt cx="615240" cy="615240"/>
          </a:xfrm>
        </p:grpSpPr>
        <p:pic>
          <p:nvPicPr>
            <p:cNvPr id="305" name="Изображение" descr="Изображение">
              <a:extLst>
                <a:ext uri="{FF2B5EF4-FFF2-40B4-BE49-F238E27FC236}">
                  <a16:creationId xmlns:a16="http://schemas.microsoft.com/office/drawing/2014/main" id="{079D995A-6F3C-690B-23BA-184D7628463B}"/>
                </a:ext>
              </a:extLst>
            </p:cNvPr>
            <p:cNvPicPr/>
            <p:nvPr/>
          </p:nvPicPr>
          <p:blipFill>
            <a:blip r:embed="rId7"/>
            <a:stretch/>
          </p:blipFill>
          <p:spPr>
            <a:xfrm>
              <a:off x="574200" y="4184640"/>
              <a:ext cx="460440" cy="390960"/>
            </a:xfrm>
            <a:prstGeom prst="rect">
              <a:avLst/>
            </a:prstGeom>
            <a:ln w="12700">
              <a:noFill/>
            </a:ln>
          </p:spPr>
        </p:pic>
        <p:sp>
          <p:nvSpPr>
            <p:cNvPr id="306" name="Кружок">
              <a:extLst>
                <a:ext uri="{FF2B5EF4-FFF2-40B4-BE49-F238E27FC236}">
                  <a16:creationId xmlns:a16="http://schemas.microsoft.com/office/drawing/2014/main" id="{41C10B3F-62D9-BDA6-8917-1CDE53DEB9F2}"/>
                </a:ext>
              </a:extLst>
            </p:cNvPr>
            <p:cNvSpPr/>
            <p:nvPr/>
          </p:nvSpPr>
          <p:spPr>
            <a:xfrm>
              <a:off x="495360" y="4039200"/>
              <a:ext cx="615240" cy="615240"/>
            </a:xfrm>
            <a:prstGeom prst="ellipse">
              <a:avLst/>
            </a:prstGeom>
            <a:noFill/>
            <a:ln w="127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grpSp>
      <p:pic>
        <p:nvPicPr>
          <p:cNvPr id="307" name="pasted-image.pdf" descr="pasted-image.pdf">
            <a:extLst>
              <a:ext uri="{FF2B5EF4-FFF2-40B4-BE49-F238E27FC236}">
                <a16:creationId xmlns:a16="http://schemas.microsoft.com/office/drawing/2014/main" id="{D9528190-15D6-91D0-9960-7BB650FD1A16}"/>
              </a:ext>
            </a:extLst>
          </p:cNvPr>
          <p:cNvPicPr/>
          <p:nvPr/>
        </p:nvPicPr>
        <p:blipFill>
          <a:blip r:embed="rId8"/>
          <a:stretch/>
        </p:blipFill>
        <p:spPr>
          <a:xfrm>
            <a:off x="420120" y="4791960"/>
            <a:ext cx="779760" cy="136800"/>
          </a:xfrm>
          <a:prstGeom prst="rect">
            <a:avLst/>
          </a:prstGeom>
          <a:ln w="12700">
            <a:noFill/>
          </a:ln>
        </p:spPr>
      </p:pic>
      <p:grpSp>
        <p:nvGrpSpPr>
          <p:cNvPr id="308" name="Группа">
            <a:extLst>
              <a:ext uri="{FF2B5EF4-FFF2-40B4-BE49-F238E27FC236}">
                <a16:creationId xmlns:a16="http://schemas.microsoft.com/office/drawing/2014/main" id="{A73BD542-C4B2-C5E1-E262-A455FE66F221}"/>
              </a:ext>
            </a:extLst>
          </p:cNvPr>
          <p:cNvGrpSpPr/>
          <p:nvPr/>
        </p:nvGrpSpPr>
        <p:grpSpPr>
          <a:xfrm>
            <a:off x="495360" y="3290400"/>
            <a:ext cx="615240" cy="615240"/>
            <a:chOff x="495360" y="3290400"/>
            <a:chExt cx="615240" cy="615240"/>
          </a:xfrm>
        </p:grpSpPr>
        <p:pic>
          <p:nvPicPr>
            <p:cNvPr id="309" name="Изображение" descr="Изображение">
              <a:extLst>
                <a:ext uri="{FF2B5EF4-FFF2-40B4-BE49-F238E27FC236}">
                  <a16:creationId xmlns:a16="http://schemas.microsoft.com/office/drawing/2014/main" id="{CEE48E31-5B97-B964-F8A6-94D646E64C8A}"/>
                </a:ext>
              </a:extLst>
            </p:cNvPr>
            <p:cNvPicPr/>
            <p:nvPr/>
          </p:nvPicPr>
          <p:blipFill>
            <a:blip r:embed="rId9"/>
            <a:stretch/>
          </p:blipFill>
          <p:spPr>
            <a:xfrm>
              <a:off x="580320" y="3351600"/>
              <a:ext cx="408960" cy="422640"/>
            </a:xfrm>
            <a:prstGeom prst="rect">
              <a:avLst/>
            </a:prstGeom>
            <a:ln w="12700">
              <a:noFill/>
            </a:ln>
          </p:spPr>
        </p:pic>
        <p:sp>
          <p:nvSpPr>
            <p:cNvPr id="310" name="Кружок">
              <a:extLst>
                <a:ext uri="{FF2B5EF4-FFF2-40B4-BE49-F238E27FC236}">
                  <a16:creationId xmlns:a16="http://schemas.microsoft.com/office/drawing/2014/main" id="{99207F30-D951-4E7E-42FD-704E6BC1F8C1}"/>
                </a:ext>
              </a:extLst>
            </p:cNvPr>
            <p:cNvSpPr/>
            <p:nvPr/>
          </p:nvSpPr>
          <p:spPr>
            <a:xfrm>
              <a:off x="495360" y="3290400"/>
              <a:ext cx="615240" cy="615240"/>
            </a:xfrm>
            <a:prstGeom prst="ellipse">
              <a:avLst/>
            </a:prstGeom>
            <a:noFill/>
            <a:ln w="127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grpSp>
      <p:grpSp>
        <p:nvGrpSpPr>
          <p:cNvPr id="311" name="Группа">
            <a:extLst>
              <a:ext uri="{FF2B5EF4-FFF2-40B4-BE49-F238E27FC236}">
                <a16:creationId xmlns:a16="http://schemas.microsoft.com/office/drawing/2014/main" id="{38D30558-9C06-3C09-BAF9-CC55117FFF84}"/>
              </a:ext>
            </a:extLst>
          </p:cNvPr>
          <p:cNvGrpSpPr/>
          <p:nvPr/>
        </p:nvGrpSpPr>
        <p:grpSpPr>
          <a:xfrm>
            <a:off x="495360" y="2541240"/>
            <a:ext cx="615240" cy="615240"/>
            <a:chOff x="495360" y="2541240"/>
            <a:chExt cx="615240" cy="615240"/>
          </a:xfrm>
        </p:grpSpPr>
        <p:pic>
          <p:nvPicPr>
            <p:cNvPr id="312" name="Изображение" descr="Изображение">
              <a:extLst>
                <a:ext uri="{FF2B5EF4-FFF2-40B4-BE49-F238E27FC236}">
                  <a16:creationId xmlns:a16="http://schemas.microsoft.com/office/drawing/2014/main" id="{DCAD4A36-DCB4-A977-CAED-516F2D3EF115}"/>
                </a:ext>
              </a:extLst>
            </p:cNvPr>
            <p:cNvPicPr/>
            <p:nvPr/>
          </p:nvPicPr>
          <p:blipFill>
            <a:blip r:embed="rId10"/>
            <a:stretch/>
          </p:blipFill>
          <p:spPr>
            <a:xfrm>
              <a:off x="592560" y="2637360"/>
              <a:ext cx="421920" cy="422640"/>
            </a:xfrm>
            <a:prstGeom prst="rect">
              <a:avLst/>
            </a:prstGeom>
            <a:ln w="12700">
              <a:noFill/>
            </a:ln>
          </p:spPr>
        </p:pic>
        <p:sp>
          <p:nvSpPr>
            <p:cNvPr id="313" name="Кружок">
              <a:extLst>
                <a:ext uri="{FF2B5EF4-FFF2-40B4-BE49-F238E27FC236}">
                  <a16:creationId xmlns:a16="http://schemas.microsoft.com/office/drawing/2014/main" id="{22D44175-C38A-3637-31AA-B277FFF8E3BC}"/>
                </a:ext>
              </a:extLst>
            </p:cNvPr>
            <p:cNvSpPr/>
            <p:nvPr/>
          </p:nvSpPr>
          <p:spPr>
            <a:xfrm>
              <a:off x="495360" y="2541240"/>
              <a:ext cx="615240" cy="615240"/>
            </a:xfrm>
            <a:prstGeom prst="ellipse">
              <a:avLst/>
            </a:prstGeom>
            <a:noFill/>
            <a:ln w="127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grpSp>
      <p:sp>
        <p:nvSpPr>
          <p:cNvPr id="2" name="TextBox 1">
            <a:extLst>
              <a:ext uri="{FF2B5EF4-FFF2-40B4-BE49-F238E27FC236}">
                <a16:creationId xmlns:a16="http://schemas.microsoft.com/office/drawing/2014/main" id="{DAE7A4ED-2F0D-5990-0AF2-295C8FBFB0C7}"/>
              </a:ext>
            </a:extLst>
          </p:cNvPr>
          <p:cNvSpPr txBox="1"/>
          <p:nvPr/>
        </p:nvSpPr>
        <p:spPr>
          <a:xfrm>
            <a:off x="5855400" y="4317789"/>
            <a:ext cx="3131845" cy="507831"/>
          </a:xfrm>
          <a:prstGeom prst="rect">
            <a:avLst/>
          </a:prstGeom>
          <a:noFill/>
          <a:ln>
            <a:solidFill>
              <a:schemeClr val="bg1"/>
            </a:solidFill>
          </a:ln>
        </p:spPr>
        <p:txBody>
          <a:bodyPr wrap="square" rtlCol="0">
            <a:spAutoFit/>
          </a:bodyPr>
          <a:lstStyle/>
          <a:p>
            <a:r>
              <a:rPr lang="en-US" sz="900" dirty="0">
                <a:solidFill>
                  <a:schemeClr val="bg1"/>
                </a:solidFill>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8123157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6"/>
          <p:cNvSpPr/>
          <p:nvPr/>
        </p:nvSpPr>
        <p:spPr>
          <a:xfrm>
            <a:off x="-10800" y="-1440"/>
            <a:ext cx="9154800" cy="514584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a:lstStyle/>
          <a:p>
            <a:endParaRPr lang="en-US" dirty="0"/>
          </a:p>
        </p:txBody>
      </p:sp>
      <p:sp>
        <p:nvSpPr>
          <p:cNvPr id="315" name="Shape 136"/>
          <p:cNvSpPr/>
          <p:nvPr/>
        </p:nvSpPr>
        <p:spPr>
          <a:xfrm>
            <a:off x="368280" y="688680"/>
            <a:ext cx="8121960" cy="1120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noAutofit/>
          </a:bodyPr>
          <a:lstStyle/>
          <a:p>
            <a:pPr>
              <a:lnSpc>
                <a:spcPct val="100000"/>
              </a:lnSpc>
              <a:tabLst>
                <a:tab pos="0" algn="l"/>
              </a:tabLst>
            </a:pPr>
            <a:r>
              <a:rPr lang="ru-RU" sz="3000" b="1" strike="noStrike" spc="-1">
                <a:solidFill>
                  <a:srgbClr val="F09050"/>
                </a:solidFill>
                <a:latin typeface="Arial"/>
                <a:ea typeface="Arial"/>
              </a:rPr>
              <a:t>Pentokan </a:t>
            </a:r>
            <a:endParaRPr lang="ru-RU" sz="3000" b="0" strike="noStrike" spc="-1">
              <a:latin typeface="Arial"/>
            </a:endParaRPr>
          </a:p>
          <a:p>
            <a:pPr>
              <a:lnSpc>
                <a:spcPct val="100000"/>
              </a:lnSpc>
              <a:tabLst>
                <a:tab pos="0" algn="l"/>
              </a:tabLst>
            </a:pPr>
            <a:r>
              <a:rPr lang="ru-RU" sz="3000" b="1" strike="noStrike" spc="-1">
                <a:solidFill>
                  <a:srgbClr val="2E6DB6"/>
                </a:solidFill>
                <a:latin typeface="Arial"/>
                <a:ea typeface="Arial"/>
              </a:rPr>
              <a:t>Potassium Electrolyte</a:t>
            </a:r>
            <a:endParaRPr lang="ru-RU" sz="3000" b="0" strike="noStrike" spc="-1">
              <a:latin typeface="Arial"/>
            </a:endParaRPr>
          </a:p>
        </p:txBody>
      </p:sp>
      <p:sp>
        <p:nvSpPr>
          <p:cNvPr id="316" name="CustomShape 6"/>
          <p:cNvSpPr/>
          <p:nvPr/>
        </p:nvSpPr>
        <p:spPr>
          <a:xfrm>
            <a:off x="5533200" y="730440"/>
            <a:ext cx="3610800" cy="3606480"/>
          </a:xfrm>
          <a:prstGeom prst="rect">
            <a:avLst/>
          </a:prstGeom>
          <a:solidFill>
            <a:srgbClr val="F09050"/>
          </a:solidFill>
          <a:ln w="12700">
            <a:noFill/>
          </a:ln>
        </p:spPr>
        <p:style>
          <a:lnRef idx="0">
            <a:scrgbClr r="0" g="0" b="0"/>
          </a:lnRef>
          <a:fillRef idx="0">
            <a:scrgbClr r="0" g="0" b="0"/>
          </a:fillRef>
          <a:effectRef idx="0">
            <a:scrgbClr r="0" g="0" b="0"/>
          </a:effectRef>
          <a:fontRef idx="minor"/>
        </p:style>
        <p:txBody>
          <a:bodyPr/>
          <a:lstStyle/>
          <a:p>
            <a:endParaRPr lang="en-US"/>
          </a:p>
        </p:txBody>
      </p:sp>
      <p:pic>
        <p:nvPicPr>
          <p:cNvPr id="317" name="pasted-image.pdf" descr="pasted-image.pdf"/>
          <p:cNvPicPr/>
          <p:nvPr/>
        </p:nvPicPr>
        <p:blipFill>
          <a:blip r:embed="rId2"/>
          <a:stretch/>
        </p:blipFill>
        <p:spPr>
          <a:xfrm>
            <a:off x="570240" y="4798440"/>
            <a:ext cx="665280" cy="116640"/>
          </a:xfrm>
          <a:prstGeom prst="rect">
            <a:avLst/>
          </a:prstGeom>
          <a:ln w="12700">
            <a:noFill/>
          </a:ln>
        </p:spPr>
      </p:pic>
      <p:sp>
        <p:nvSpPr>
          <p:cNvPr id="318" name="Shape 137"/>
          <p:cNvSpPr/>
          <p:nvPr/>
        </p:nvSpPr>
        <p:spPr>
          <a:xfrm>
            <a:off x="393840" y="1713960"/>
            <a:ext cx="3388320" cy="7005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t">
            <a:normAutofit/>
          </a:bodyPr>
          <a:lstStyle/>
          <a:p>
            <a:pPr>
              <a:lnSpc>
                <a:spcPct val="100000"/>
              </a:lnSpc>
              <a:tabLst>
                <a:tab pos="0" algn="l"/>
              </a:tabLst>
            </a:pPr>
            <a:r>
              <a:rPr lang="ru-RU" sz="1400" b="1" strike="noStrike" spc="-35">
                <a:solidFill>
                  <a:srgbClr val="535353"/>
                </a:solidFill>
                <a:latin typeface="Helvetica Neue"/>
                <a:ea typeface="Helvetica Neue"/>
              </a:rPr>
              <a:t>2182</a:t>
            </a:r>
            <a:endParaRPr lang="ru-RU" sz="1400" b="0" strike="noStrike" spc="-1">
              <a:latin typeface="Arial"/>
            </a:endParaRPr>
          </a:p>
        </p:txBody>
      </p:sp>
      <p:sp>
        <p:nvSpPr>
          <p:cNvPr id="319" name="Shape 137"/>
          <p:cNvSpPr/>
          <p:nvPr/>
        </p:nvSpPr>
        <p:spPr>
          <a:xfrm>
            <a:off x="467640" y="3119760"/>
            <a:ext cx="3388320" cy="3924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en-US" sz="1600" b="1" strike="noStrike" spc="-49" dirty="0">
                <a:solidFill>
                  <a:srgbClr val="363F47"/>
                </a:solidFill>
                <a:latin typeface="Arial"/>
                <a:ea typeface="Arial"/>
              </a:rPr>
              <a:t>CLUB PRICE</a:t>
            </a:r>
            <a:endParaRPr lang="ru-RU" sz="1600" b="0" strike="noStrike" spc="-1" dirty="0">
              <a:latin typeface="Arial"/>
            </a:endParaRPr>
          </a:p>
        </p:txBody>
      </p:sp>
      <p:sp>
        <p:nvSpPr>
          <p:cNvPr id="320" name="Shape 137"/>
          <p:cNvSpPr/>
          <p:nvPr/>
        </p:nvSpPr>
        <p:spPr>
          <a:xfrm>
            <a:off x="467640" y="3652560"/>
            <a:ext cx="2612880" cy="3924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en-US" sz="1600" b="1" strike="noStrike" spc="-49" dirty="0">
                <a:solidFill>
                  <a:srgbClr val="363F47"/>
                </a:solidFill>
                <a:latin typeface="Arial"/>
                <a:ea typeface="Arial"/>
              </a:rPr>
              <a:t>RETAIL PRICE</a:t>
            </a:r>
            <a:endParaRPr lang="ru-RU" sz="1600" b="0" strike="noStrike" spc="-1" dirty="0">
              <a:latin typeface="Arial"/>
            </a:endParaRPr>
          </a:p>
        </p:txBody>
      </p:sp>
      <p:sp>
        <p:nvSpPr>
          <p:cNvPr id="321" name="Shape 137"/>
          <p:cNvSpPr/>
          <p:nvPr/>
        </p:nvSpPr>
        <p:spPr>
          <a:xfrm>
            <a:off x="2901240" y="3571200"/>
            <a:ext cx="1171080" cy="4784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fontScale="85000" lnSpcReduction="10000"/>
          </a:bodyPr>
          <a:lstStyle/>
          <a:p>
            <a:pPr>
              <a:lnSpc>
                <a:spcPct val="100000"/>
              </a:lnSpc>
              <a:spcBef>
                <a:spcPts val="5100"/>
              </a:spcBef>
              <a:tabLst>
                <a:tab pos="0" algn="l"/>
              </a:tabLst>
            </a:pPr>
            <a:r>
              <a:rPr lang="ru-RU" sz="2200" b="1" strike="noStrike" spc="-49" dirty="0">
                <a:solidFill>
                  <a:srgbClr val="535353"/>
                </a:solidFill>
                <a:latin typeface="Arial"/>
                <a:ea typeface="Arial"/>
              </a:rPr>
              <a:t>18</a:t>
            </a:r>
            <a:r>
              <a:rPr lang="en-US" sz="2200" b="1" strike="noStrike" spc="-49" dirty="0">
                <a:solidFill>
                  <a:srgbClr val="535353"/>
                </a:solidFill>
                <a:latin typeface="Arial"/>
                <a:ea typeface="Arial"/>
              </a:rPr>
              <a:t>.</a:t>
            </a:r>
            <a:r>
              <a:rPr lang="ru-RU" sz="2200" b="1" strike="noStrike" spc="-49" dirty="0">
                <a:solidFill>
                  <a:srgbClr val="535353"/>
                </a:solidFill>
                <a:latin typeface="Arial"/>
                <a:ea typeface="Arial"/>
              </a:rPr>
              <a:t>75 </a:t>
            </a:r>
            <a:r>
              <a:rPr lang="en-US" sz="2200" b="1" strike="noStrike" spc="-66" dirty="0">
                <a:solidFill>
                  <a:srgbClr val="535353"/>
                </a:solidFill>
                <a:latin typeface="Arial"/>
                <a:ea typeface="Arial"/>
              </a:rPr>
              <a:t>USD</a:t>
            </a:r>
            <a:endParaRPr lang="ru-RU" sz="2200" b="0" strike="noStrike" spc="-1" dirty="0">
              <a:latin typeface="Arial"/>
            </a:endParaRPr>
          </a:p>
        </p:txBody>
      </p:sp>
      <p:sp>
        <p:nvSpPr>
          <p:cNvPr id="322" name="Shape 137"/>
          <p:cNvSpPr/>
          <p:nvPr/>
        </p:nvSpPr>
        <p:spPr>
          <a:xfrm>
            <a:off x="2901239" y="3031560"/>
            <a:ext cx="1248729" cy="566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fontScale="92500"/>
          </a:bodyPr>
          <a:lstStyle/>
          <a:p>
            <a:pPr>
              <a:lnSpc>
                <a:spcPct val="100000"/>
              </a:lnSpc>
              <a:spcBef>
                <a:spcPts val="5100"/>
              </a:spcBef>
              <a:tabLst>
                <a:tab pos="0" algn="l"/>
              </a:tabLst>
            </a:pPr>
            <a:r>
              <a:rPr lang="ru-RU" sz="2200" b="1" strike="noStrike" spc="-49" dirty="0">
                <a:solidFill>
                  <a:srgbClr val="535353"/>
                </a:solidFill>
                <a:latin typeface="Arial"/>
                <a:ea typeface="Arial"/>
              </a:rPr>
              <a:t>15</a:t>
            </a:r>
            <a:r>
              <a:rPr lang="en-US" sz="2200" b="1" strike="noStrike" spc="-49" dirty="0">
                <a:solidFill>
                  <a:srgbClr val="535353"/>
                </a:solidFill>
                <a:latin typeface="Arial"/>
                <a:ea typeface="Arial"/>
              </a:rPr>
              <a:t>.00</a:t>
            </a:r>
            <a:r>
              <a:rPr lang="ru-RU" sz="2200" b="1" strike="noStrike" spc="-49" dirty="0">
                <a:solidFill>
                  <a:srgbClr val="535353"/>
                </a:solidFill>
                <a:latin typeface="Arial"/>
                <a:ea typeface="Arial"/>
              </a:rPr>
              <a:t> </a:t>
            </a:r>
            <a:r>
              <a:rPr lang="en-US" sz="2200" b="1" strike="noStrike" spc="-66" dirty="0">
                <a:solidFill>
                  <a:srgbClr val="535353"/>
                </a:solidFill>
                <a:latin typeface="Arial"/>
                <a:ea typeface="Arial"/>
              </a:rPr>
              <a:t>USD</a:t>
            </a:r>
            <a:endParaRPr lang="ru-RU" sz="2200" b="0" strike="noStrike" spc="-1" dirty="0">
              <a:latin typeface="Arial"/>
            </a:endParaRPr>
          </a:p>
        </p:txBody>
      </p:sp>
      <p:sp>
        <p:nvSpPr>
          <p:cNvPr id="323" name="Shape 137"/>
          <p:cNvSpPr/>
          <p:nvPr/>
        </p:nvSpPr>
        <p:spPr>
          <a:xfrm>
            <a:off x="467640" y="2587320"/>
            <a:ext cx="3388320" cy="3924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en-US" sz="1600" b="1" strike="noStrike" spc="-49" dirty="0">
                <a:solidFill>
                  <a:srgbClr val="363F47"/>
                </a:solidFill>
                <a:latin typeface="Arial"/>
                <a:ea typeface="Arial"/>
              </a:rPr>
              <a:t>BONUS POINTS</a:t>
            </a:r>
            <a:endParaRPr lang="ru-RU" sz="1600" b="0" strike="noStrike" spc="-1" dirty="0">
              <a:latin typeface="Arial"/>
            </a:endParaRPr>
          </a:p>
        </p:txBody>
      </p:sp>
      <p:sp>
        <p:nvSpPr>
          <p:cNvPr id="324" name="Shape 137"/>
          <p:cNvSpPr/>
          <p:nvPr/>
        </p:nvSpPr>
        <p:spPr>
          <a:xfrm>
            <a:off x="2882160" y="2511360"/>
            <a:ext cx="601920" cy="39240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2200" b="1" strike="noStrike" spc="-49" dirty="0">
                <a:solidFill>
                  <a:srgbClr val="535353"/>
                </a:solidFill>
                <a:latin typeface="Arial"/>
                <a:ea typeface="Arial"/>
              </a:rPr>
              <a:t>7</a:t>
            </a:r>
            <a:r>
              <a:rPr lang="en-US" sz="2200" b="1" spc="-49" dirty="0">
                <a:solidFill>
                  <a:srgbClr val="535353"/>
                </a:solidFill>
                <a:latin typeface="Arial"/>
                <a:ea typeface="Arial"/>
              </a:rPr>
              <a:t>.5</a:t>
            </a:r>
            <a:endParaRPr lang="ru-RU" sz="2200" b="0" strike="noStrike" spc="-1" dirty="0">
              <a:latin typeface="Arial"/>
            </a:endParaRPr>
          </a:p>
        </p:txBody>
      </p:sp>
      <p:sp>
        <p:nvSpPr>
          <p:cNvPr id="325" name="CustomShape 5"/>
          <p:cNvSpPr/>
          <p:nvPr/>
        </p:nvSpPr>
        <p:spPr>
          <a:xfrm>
            <a:off x="2791440" y="2384280"/>
            <a:ext cx="553680" cy="553680"/>
          </a:xfrm>
          <a:prstGeom prst="ellipse">
            <a:avLst/>
          </a:prstGeom>
          <a:noFill/>
          <a:ln w="12700">
            <a:solidFill>
              <a:srgbClr val="EF9050"/>
            </a:solidFill>
            <a:round/>
          </a:ln>
        </p:spPr>
        <p:style>
          <a:lnRef idx="0">
            <a:scrgbClr r="0" g="0" b="0"/>
          </a:lnRef>
          <a:fillRef idx="0">
            <a:scrgbClr r="0" g="0" b="0"/>
          </a:fillRef>
          <a:effectRef idx="0">
            <a:scrgbClr r="0" g="0" b="0"/>
          </a:effectRef>
          <a:fontRef idx="minor"/>
        </p:style>
        <p:txBody>
          <a:bodyPr/>
          <a:lstStyle/>
          <a:p>
            <a:endParaRPr lang="en-US"/>
          </a:p>
        </p:txBody>
      </p:sp>
      <p:pic>
        <p:nvPicPr>
          <p:cNvPr id="326" name="pentokan_new копия.png" descr="pentokan_new копия.png"/>
          <p:cNvPicPr/>
          <p:nvPr/>
        </p:nvPicPr>
        <p:blipFill>
          <a:blip r:embed="rId3"/>
          <a:stretch/>
        </p:blipFill>
        <p:spPr>
          <a:xfrm>
            <a:off x="7037640" y="1162800"/>
            <a:ext cx="601920" cy="281700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pentokan_1920x1080.png" descr="pentokan_1920x1080.png"/>
          <p:cNvPicPr/>
          <p:nvPr/>
        </p:nvPicPr>
        <p:blipFill>
          <a:blip r:embed="rId3"/>
          <a:stretch/>
        </p:blipFill>
        <p:spPr>
          <a:xfrm>
            <a:off x="-82851" y="-703620"/>
            <a:ext cx="9689400" cy="5847120"/>
          </a:xfrm>
          <a:prstGeom prst="rect">
            <a:avLst/>
          </a:prstGeom>
          <a:ln w="12700">
            <a:noFill/>
          </a:ln>
        </p:spPr>
      </p:pic>
      <p:sp>
        <p:nvSpPr>
          <p:cNvPr id="328" name="Прямоугольник"/>
          <p:cNvSpPr/>
          <p:nvPr/>
        </p:nvSpPr>
        <p:spPr>
          <a:xfrm>
            <a:off x="-30600" y="-73080"/>
            <a:ext cx="6456240" cy="5288760"/>
          </a:xfrm>
          <a:prstGeom prst="rect">
            <a:avLst/>
          </a:prstGeom>
          <a:gradFill rotWithShape="0">
            <a:gsLst>
              <a:gs pos="0">
                <a:srgbClr val="FF7322">
                  <a:alpha val="76078"/>
                </a:srgbClr>
              </a:gs>
              <a:gs pos="100000">
                <a:srgbClr val="EF883D">
                  <a:alpha val="0"/>
                </a:srgbClr>
              </a:gs>
            </a:gsLst>
            <a:lin ang="0"/>
          </a:gradFill>
          <a:ln w="12700">
            <a:solidFill>
              <a:schemeClr val="bg1"/>
            </a:solidFill>
          </a:ln>
        </p:spPr>
        <p:style>
          <a:lnRef idx="0">
            <a:scrgbClr r="0" g="0" b="0"/>
          </a:lnRef>
          <a:fillRef idx="0">
            <a:scrgbClr r="0" g="0" b="0"/>
          </a:fillRef>
          <a:effectRef idx="0">
            <a:scrgbClr r="0" g="0" b="0"/>
          </a:effectRef>
          <a:fontRef idx="minor"/>
        </p:style>
        <p:txBody>
          <a:bodyPr/>
          <a:lstStyle/>
          <a:p>
            <a:endParaRPr lang="en-US"/>
          </a:p>
        </p:txBody>
      </p:sp>
      <p:sp>
        <p:nvSpPr>
          <p:cNvPr id="329" name="TextBox 6"/>
          <p:cNvSpPr/>
          <p:nvPr/>
        </p:nvSpPr>
        <p:spPr>
          <a:xfrm>
            <a:off x="363240" y="1256400"/>
            <a:ext cx="8114760" cy="8215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ru-RU" sz="4800" b="1" strike="noStrike" spc="-1">
                <a:solidFill>
                  <a:srgbClr val="FFFFFF"/>
                </a:solidFill>
                <a:latin typeface="Arial"/>
                <a:ea typeface="Arial"/>
              </a:rPr>
              <a:t>PENTOKAN</a:t>
            </a:r>
            <a:endParaRPr lang="ru-RU" sz="4800" b="0" strike="noStrike" spc="-1">
              <a:latin typeface="Arial"/>
            </a:endParaRPr>
          </a:p>
        </p:txBody>
      </p:sp>
      <p:sp>
        <p:nvSpPr>
          <p:cNvPr id="330" name="TextBox 7"/>
          <p:cNvSpPr/>
          <p:nvPr/>
        </p:nvSpPr>
        <p:spPr>
          <a:xfrm>
            <a:off x="380520" y="2332440"/>
            <a:ext cx="4082760" cy="101420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FFFF"/>
                </a:solidFill>
                <a:latin typeface="Arial"/>
                <a:ea typeface="Arial"/>
              </a:rPr>
              <a:t>Power for Cellular Health*</a:t>
            </a:r>
            <a:endParaRPr lang="ru-RU" sz="3000" b="0" strike="noStrike" spc="-1" dirty="0">
              <a:latin typeface="Arial"/>
            </a:endParaRPr>
          </a:p>
        </p:txBody>
      </p:sp>
      <p:pic>
        <p:nvPicPr>
          <p:cNvPr id="331" name="Изображение" descr="Изображение"/>
          <p:cNvPicPr/>
          <p:nvPr/>
        </p:nvPicPr>
        <p:blipFill>
          <a:blip r:embed="rId4"/>
          <a:stretch/>
        </p:blipFill>
        <p:spPr>
          <a:xfrm>
            <a:off x="435960" y="4584240"/>
            <a:ext cx="1260360" cy="220320"/>
          </a:xfrm>
          <a:prstGeom prst="rect">
            <a:avLst/>
          </a:prstGeom>
          <a:ln w="12700">
            <a:noFill/>
          </a:ln>
        </p:spPr>
      </p:pic>
      <p:sp>
        <p:nvSpPr>
          <p:cNvPr id="2" name="TextBox 1">
            <a:extLst>
              <a:ext uri="{FF2B5EF4-FFF2-40B4-BE49-F238E27FC236}">
                <a16:creationId xmlns:a16="http://schemas.microsoft.com/office/drawing/2014/main" id="{E1917960-3D0E-AFB7-587A-EF1D582C1F1C}"/>
              </a:ext>
            </a:extLst>
          </p:cNvPr>
          <p:cNvSpPr txBox="1"/>
          <p:nvPr/>
        </p:nvSpPr>
        <p:spPr>
          <a:xfrm>
            <a:off x="3226526" y="4584240"/>
            <a:ext cx="5081451" cy="369332"/>
          </a:xfrm>
          <a:prstGeom prst="rect">
            <a:avLst/>
          </a:prstGeom>
          <a:noFill/>
          <a:ln>
            <a:solidFill>
              <a:schemeClr val="bg1"/>
            </a:solidFill>
          </a:ln>
        </p:spPr>
        <p:txBody>
          <a:bodyPr wrap="square" rtlCol="0">
            <a:spAutoFit/>
          </a:bodyPr>
          <a:lstStyle/>
          <a:p>
            <a:r>
              <a:rPr lang="en-US" sz="900" dirty="0">
                <a:solidFill>
                  <a:schemeClr val="bg1"/>
                </a:solidFill>
              </a:rPr>
              <a:t>*These statements have not been evaluated by the Food and Drug Administration.  This product is not intended to diagnose, treat, cure, or prevent any disease.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4"/>
          <p:cNvSpPr/>
          <p:nvPr/>
        </p:nvSpPr>
        <p:spPr>
          <a:xfrm>
            <a:off x="385560" y="318960"/>
            <a:ext cx="8372520" cy="559277"/>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10000"/>
              </a:lnSpc>
              <a:tabLst>
                <a:tab pos="0" algn="l"/>
              </a:tabLst>
            </a:pPr>
            <a:r>
              <a:rPr lang="en-US" sz="3000" b="1" strike="noStrike" spc="-1" dirty="0">
                <a:solidFill>
                  <a:srgbClr val="006FBC"/>
                </a:solidFill>
                <a:latin typeface="Arial"/>
                <a:ea typeface="Arial"/>
              </a:rPr>
              <a:t>Other</a:t>
            </a:r>
            <a:r>
              <a:rPr lang="ru-RU" sz="3000" b="1" strike="noStrike" spc="-1" dirty="0">
                <a:solidFill>
                  <a:srgbClr val="006FBC"/>
                </a:solidFill>
                <a:latin typeface="Arial"/>
                <a:ea typeface="Arial"/>
              </a:rPr>
              <a:t> </a:t>
            </a:r>
            <a:r>
              <a:rPr lang="en-US" sz="3000" b="1" strike="noStrike" spc="-1" dirty="0">
                <a:solidFill>
                  <a:srgbClr val="FF8A3E"/>
                </a:solidFill>
                <a:latin typeface="Arial"/>
                <a:ea typeface="Arial"/>
              </a:rPr>
              <a:t>stress</a:t>
            </a:r>
            <a:r>
              <a:rPr lang="ru-RU" sz="3000" b="1" strike="noStrike" spc="-1" dirty="0">
                <a:solidFill>
                  <a:srgbClr val="006FBC"/>
                </a:solidFill>
                <a:latin typeface="Arial"/>
                <a:ea typeface="Arial"/>
              </a:rPr>
              <a:t> </a:t>
            </a:r>
            <a:r>
              <a:rPr lang="en-US" sz="3000" b="1" strike="noStrike" spc="-1" dirty="0">
                <a:solidFill>
                  <a:srgbClr val="006FBC"/>
                </a:solidFill>
                <a:latin typeface="Arial"/>
                <a:ea typeface="Arial"/>
              </a:rPr>
              <a:t>factors</a:t>
            </a:r>
            <a:r>
              <a:rPr lang="ru-RU" sz="3000" b="1" strike="noStrike" spc="-1" dirty="0">
                <a:solidFill>
                  <a:srgbClr val="006FBC"/>
                </a:solidFill>
                <a:latin typeface="Arial"/>
                <a:ea typeface="Arial"/>
              </a:rPr>
              <a:t>:</a:t>
            </a:r>
            <a:endParaRPr lang="ru-RU" sz="3000" b="0" strike="noStrike" spc="-1" dirty="0">
              <a:latin typeface="Arial"/>
            </a:endParaRPr>
          </a:p>
        </p:txBody>
      </p:sp>
      <p:pic>
        <p:nvPicPr>
          <p:cNvPr id="135" name="pasted-image.pdf" descr="pasted-image.pdf"/>
          <p:cNvPicPr/>
          <p:nvPr/>
        </p:nvPicPr>
        <p:blipFill>
          <a:blip r:embed="rId3"/>
          <a:stretch/>
        </p:blipFill>
        <p:spPr>
          <a:xfrm>
            <a:off x="420120" y="4791960"/>
            <a:ext cx="779760" cy="136800"/>
          </a:xfrm>
          <a:prstGeom prst="rect">
            <a:avLst/>
          </a:prstGeom>
          <a:ln w="12700">
            <a:noFill/>
          </a:ln>
        </p:spPr>
      </p:pic>
      <p:sp>
        <p:nvSpPr>
          <p:cNvPr id="136" name="Кружок"/>
          <p:cNvSpPr/>
          <p:nvPr/>
        </p:nvSpPr>
        <p:spPr>
          <a:xfrm>
            <a:off x="7527600" y="1480680"/>
            <a:ext cx="1077840" cy="1077840"/>
          </a:xfrm>
          <a:prstGeom prst="ellipse">
            <a:avLst/>
          </a:prstGeom>
          <a:noFill/>
          <a:ln w="25400">
            <a:solidFill>
              <a:srgbClr val="0F6FC6"/>
            </a:solidFill>
            <a:round/>
          </a:ln>
        </p:spPr>
        <p:style>
          <a:lnRef idx="0">
            <a:scrgbClr r="0" g="0" b="0"/>
          </a:lnRef>
          <a:fillRef idx="0">
            <a:scrgbClr r="0" g="0" b="0"/>
          </a:fillRef>
          <a:effectRef idx="0">
            <a:scrgbClr r="0" g="0" b="0"/>
          </a:effectRef>
          <a:fontRef idx="minor"/>
        </p:style>
        <p:txBody>
          <a:bodyPr/>
          <a:lstStyle/>
          <a:p>
            <a:endParaRPr lang="en-US"/>
          </a:p>
        </p:txBody>
      </p:sp>
      <p:sp>
        <p:nvSpPr>
          <p:cNvPr id="137" name="Кружок"/>
          <p:cNvSpPr/>
          <p:nvPr/>
        </p:nvSpPr>
        <p:spPr>
          <a:xfrm>
            <a:off x="5780160" y="148068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38" name="Кружок"/>
          <p:cNvSpPr/>
          <p:nvPr/>
        </p:nvSpPr>
        <p:spPr>
          <a:xfrm>
            <a:off x="4032720" y="148068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39" name="Кружок"/>
          <p:cNvSpPr/>
          <p:nvPr/>
        </p:nvSpPr>
        <p:spPr>
          <a:xfrm>
            <a:off x="2285280" y="148068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0" name="Кружок"/>
          <p:cNvSpPr/>
          <p:nvPr/>
        </p:nvSpPr>
        <p:spPr>
          <a:xfrm>
            <a:off x="537840" y="148068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1" name="Кружок"/>
          <p:cNvSpPr/>
          <p:nvPr/>
        </p:nvSpPr>
        <p:spPr>
          <a:xfrm>
            <a:off x="7527600" y="148068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2" name="Кружок"/>
          <p:cNvSpPr/>
          <p:nvPr/>
        </p:nvSpPr>
        <p:spPr>
          <a:xfrm>
            <a:off x="6704640" y="318636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3" name="Кружок"/>
          <p:cNvSpPr/>
          <p:nvPr/>
        </p:nvSpPr>
        <p:spPr>
          <a:xfrm>
            <a:off x="4967280" y="318636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4" name="Кружок"/>
          <p:cNvSpPr/>
          <p:nvPr/>
        </p:nvSpPr>
        <p:spPr>
          <a:xfrm>
            <a:off x="3229920" y="318636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sp>
        <p:nvSpPr>
          <p:cNvPr id="145" name="Кружок"/>
          <p:cNvSpPr/>
          <p:nvPr/>
        </p:nvSpPr>
        <p:spPr>
          <a:xfrm>
            <a:off x="1492560" y="3186360"/>
            <a:ext cx="1077840" cy="1077840"/>
          </a:xfrm>
          <a:prstGeom prst="ellipse">
            <a:avLst/>
          </a:prstGeom>
          <a:noFill/>
          <a:ln w="25400">
            <a:solidFill>
              <a:srgbClr val="FF8A3E"/>
            </a:solidFill>
            <a:round/>
          </a:ln>
        </p:spPr>
        <p:style>
          <a:lnRef idx="0">
            <a:scrgbClr r="0" g="0" b="0"/>
          </a:lnRef>
          <a:fillRef idx="0">
            <a:scrgbClr r="0" g="0" b="0"/>
          </a:fillRef>
          <a:effectRef idx="0">
            <a:scrgbClr r="0" g="0" b="0"/>
          </a:effectRef>
          <a:fontRef idx="minor"/>
        </p:style>
        <p:txBody>
          <a:bodyPr/>
          <a:lstStyle/>
          <a:p>
            <a:endParaRPr lang="en-US"/>
          </a:p>
        </p:txBody>
      </p:sp>
      <p:pic>
        <p:nvPicPr>
          <p:cNvPr id="146" name="Изображение" descr="Изображение"/>
          <p:cNvPicPr/>
          <p:nvPr/>
        </p:nvPicPr>
        <p:blipFill>
          <a:blip r:embed="rId4"/>
          <a:stretch/>
        </p:blipFill>
        <p:spPr>
          <a:xfrm>
            <a:off x="831600" y="1600200"/>
            <a:ext cx="564120" cy="772560"/>
          </a:xfrm>
          <a:prstGeom prst="rect">
            <a:avLst/>
          </a:prstGeom>
          <a:ln w="12700">
            <a:noFill/>
          </a:ln>
        </p:spPr>
      </p:pic>
      <p:pic>
        <p:nvPicPr>
          <p:cNvPr id="147" name="Изображение" descr="Изображение"/>
          <p:cNvPicPr/>
          <p:nvPr/>
        </p:nvPicPr>
        <p:blipFill>
          <a:blip r:embed="rId5"/>
          <a:stretch/>
        </p:blipFill>
        <p:spPr>
          <a:xfrm>
            <a:off x="2496240" y="1647720"/>
            <a:ext cx="655560" cy="677160"/>
          </a:xfrm>
          <a:prstGeom prst="rect">
            <a:avLst/>
          </a:prstGeom>
          <a:ln w="12700">
            <a:noFill/>
          </a:ln>
        </p:spPr>
      </p:pic>
      <p:pic>
        <p:nvPicPr>
          <p:cNvPr id="148" name="Изображение" descr="Изображение"/>
          <p:cNvPicPr/>
          <p:nvPr/>
        </p:nvPicPr>
        <p:blipFill>
          <a:blip r:embed="rId6"/>
          <a:stretch/>
        </p:blipFill>
        <p:spPr>
          <a:xfrm>
            <a:off x="5977800" y="1689120"/>
            <a:ext cx="686160" cy="685800"/>
          </a:xfrm>
          <a:prstGeom prst="rect">
            <a:avLst/>
          </a:prstGeom>
          <a:ln w="12700">
            <a:noFill/>
          </a:ln>
        </p:spPr>
      </p:pic>
      <p:pic>
        <p:nvPicPr>
          <p:cNvPr id="149" name="Изображение" descr="Изображение"/>
          <p:cNvPicPr/>
          <p:nvPr/>
        </p:nvPicPr>
        <p:blipFill>
          <a:blip r:embed="rId7"/>
          <a:stretch/>
        </p:blipFill>
        <p:spPr>
          <a:xfrm>
            <a:off x="7728120" y="1647720"/>
            <a:ext cx="677160" cy="677160"/>
          </a:xfrm>
          <a:prstGeom prst="rect">
            <a:avLst/>
          </a:prstGeom>
          <a:ln w="12700">
            <a:noFill/>
          </a:ln>
        </p:spPr>
      </p:pic>
      <p:pic>
        <p:nvPicPr>
          <p:cNvPr id="150" name="Изображение" descr="Изображение"/>
          <p:cNvPicPr/>
          <p:nvPr/>
        </p:nvPicPr>
        <p:blipFill>
          <a:blip r:embed="rId8"/>
          <a:stretch/>
        </p:blipFill>
        <p:spPr>
          <a:xfrm>
            <a:off x="1675080" y="3472920"/>
            <a:ext cx="713160" cy="508320"/>
          </a:xfrm>
          <a:prstGeom prst="rect">
            <a:avLst/>
          </a:prstGeom>
          <a:ln w="12700">
            <a:noFill/>
          </a:ln>
        </p:spPr>
      </p:pic>
      <p:pic>
        <p:nvPicPr>
          <p:cNvPr id="151" name="Изображение" descr="Изображение"/>
          <p:cNvPicPr/>
          <p:nvPr/>
        </p:nvPicPr>
        <p:blipFill>
          <a:blip r:embed="rId9"/>
          <a:stretch/>
        </p:blipFill>
        <p:spPr>
          <a:xfrm>
            <a:off x="3432600" y="3416760"/>
            <a:ext cx="647280" cy="634320"/>
          </a:xfrm>
          <a:prstGeom prst="rect">
            <a:avLst/>
          </a:prstGeom>
          <a:ln w="12700">
            <a:noFill/>
          </a:ln>
        </p:spPr>
      </p:pic>
      <p:pic>
        <p:nvPicPr>
          <p:cNvPr id="152" name="Изображение" descr="Изображение"/>
          <p:cNvPicPr/>
          <p:nvPr/>
        </p:nvPicPr>
        <p:blipFill>
          <a:blip r:embed="rId10"/>
          <a:stretch/>
        </p:blipFill>
        <p:spPr>
          <a:xfrm>
            <a:off x="5149800" y="3459960"/>
            <a:ext cx="713160" cy="474120"/>
          </a:xfrm>
          <a:prstGeom prst="rect">
            <a:avLst/>
          </a:prstGeom>
          <a:ln w="12700">
            <a:noFill/>
          </a:ln>
        </p:spPr>
      </p:pic>
      <p:pic>
        <p:nvPicPr>
          <p:cNvPr id="153" name="Изображение" descr="Изображение"/>
          <p:cNvPicPr/>
          <p:nvPr/>
        </p:nvPicPr>
        <p:blipFill>
          <a:blip r:embed="rId11"/>
          <a:stretch/>
        </p:blipFill>
        <p:spPr>
          <a:xfrm>
            <a:off x="7004160" y="3382560"/>
            <a:ext cx="497160" cy="702360"/>
          </a:xfrm>
          <a:prstGeom prst="rect">
            <a:avLst/>
          </a:prstGeom>
          <a:ln w="12700">
            <a:noFill/>
          </a:ln>
        </p:spPr>
      </p:pic>
      <p:pic>
        <p:nvPicPr>
          <p:cNvPr id="154" name="Изображение" descr="Изображение"/>
          <p:cNvPicPr/>
          <p:nvPr/>
        </p:nvPicPr>
        <p:blipFill>
          <a:blip r:embed="rId12"/>
          <a:stretch/>
        </p:blipFill>
        <p:spPr>
          <a:xfrm>
            <a:off x="4289040" y="1680840"/>
            <a:ext cx="590040" cy="6771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Кружок"/>
          <p:cNvSpPr/>
          <p:nvPr/>
        </p:nvSpPr>
        <p:spPr>
          <a:xfrm>
            <a:off x="4836240" y="189000"/>
            <a:ext cx="4748040" cy="4748040"/>
          </a:xfrm>
          <a:prstGeom prst="ellipse">
            <a:avLst/>
          </a:prstGeom>
          <a:solidFill>
            <a:srgbClr val="DDDDDD"/>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56" name="TextBox 4"/>
          <p:cNvSpPr/>
          <p:nvPr/>
        </p:nvSpPr>
        <p:spPr>
          <a:xfrm>
            <a:off x="385560" y="1193040"/>
            <a:ext cx="8372520" cy="15749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10000"/>
              </a:lnSpc>
              <a:tabLst>
                <a:tab pos="0" algn="l"/>
              </a:tabLst>
            </a:pPr>
            <a:r>
              <a:rPr lang="en-US" sz="3000" b="1" strike="noStrike" spc="-1" dirty="0">
                <a:solidFill>
                  <a:srgbClr val="006FBC"/>
                </a:solidFill>
                <a:latin typeface="Arial"/>
                <a:ea typeface="Arial"/>
              </a:rPr>
              <a:t>The result</a:t>
            </a:r>
            <a:r>
              <a:rPr lang="ru-RU" sz="3000" b="1" strike="noStrike" spc="-1" dirty="0">
                <a:solidFill>
                  <a:srgbClr val="006FBC"/>
                </a:solidFill>
                <a:latin typeface="Arial"/>
                <a:ea typeface="Arial"/>
              </a:rPr>
              <a:t> — </a:t>
            </a:r>
            <a:endParaRPr lang="ru-RU" sz="3000" b="0" strike="noStrike" spc="-1" dirty="0">
              <a:latin typeface="Arial"/>
            </a:endParaRPr>
          </a:p>
          <a:p>
            <a:pPr>
              <a:lnSpc>
                <a:spcPct val="110000"/>
              </a:lnSpc>
              <a:tabLst>
                <a:tab pos="0" algn="l"/>
              </a:tabLst>
            </a:pPr>
            <a:r>
              <a:rPr lang="en-US" sz="3000" b="1" strike="noStrike" spc="-1" dirty="0">
                <a:solidFill>
                  <a:srgbClr val="006FBC"/>
                </a:solidFill>
                <a:latin typeface="Arial"/>
                <a:ea typeface="Arial"/>
              </a:rPr>
              <a:t>Strain on</a:t>
            </a:r>
          </a:p>
          <a:p>
            <a:pPr>
              <a:lnSpc>
                <a:spcPct val="110000"/>
              </a:lnSpc>
              <a:tabLst>
                <a:tab pos="0" algn="l"/>
              </a:tabLst>
            </a:pPr>
            <a:r>
              <a:rPr lang="en-US" sz="3000" b="1" strike="noStrike" spc="-1" dirty="0">
                <a:solidFill>
                  <a:srgbClr val="006FBC"/>
                </a:solidFill>
                <a:latin typeface="Arial"/>
                <a:ea typeface="Arial"/>
              </a:rPr>
              <a:t>the body’s cells</a:t>
            </a:r>
            <a:endParaRPr lang="ru-RU" sz="3000" b="0" strike="noStrike" spc="-1" dirty="0">
              <a:latin typeface="Arial"/>
            </a:endParaRPr>
          </a:p>
        </p:txBody>
      </p:sp>
      <p:pic>
        <p:nvPicPr>
          <p:cNvPr id="157" name="pasted-image.pdf" descr="pasted-image.pdf"/>
          <p:cNvPicPr/>
          <p:nvPr/>
        </p:nvPicPr>
        <p:blipFill>
          <a:blip r:embed="rId3"/>
          <a:stretch/>
        </p:blipFill>
        <p:spPr>
          <a:xfrm>
            <a:off x="420120" y="4791960"/>
            <a:ext cx="779760" cy="136800"/>
          </a:xfrm>
          <a:prstGeom prst="rect">
            <a:avLst/>
          </a:prstGeom>
          <a:ln w="12700">
            <a:noFill/>
          </a:ln>
        </p:spPr>
      </p:pic>
      <p:sp>
        <p:nvSpPr>
          <p:cNvPr id="158" name="TextBox 4"/>
          <p:cNvSpPr/>
          <p:nvPr/>
        </p:nvSpPr>
        <p:spPr>
          <a:xfrm>
            <a:off x="385560" y="3530993"/>
            <a:ext cx="4813457" cy="611534"/>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110000"/>
              </a:lnSpc>
              <a:tabLst>
                <a:tab pos="0" algn="l"/>
              </a:tabLst>
            </a:pPr>
            <a:r>
              <a:rPr lang="en-US" sz="1600" b="0" strike="noStrike" spc="-1" dirty="0">
                <a:latin typeface="Arial"/>
              </a:rPr>
              <a:t>Stress strains the body’s cells, contributing to oxidative stress</a:t>
            </a:r>
            <a:endParaRPr lang="ru-RU" sz="1600" b="0" strike="noStrike" spc="-1" dirty="0">
              <a:latin typeface="Arial"/>
            </a:endParaRPr>
          </a:p>
        </p:txBody>
      </p:sp>
      <p:sp>
        <p:nvSpPr>
          <p:cNvPr id="159" name="shutterstock_618548414.jpg"/>
          <p:cNvSpPr/>
          <p:nvPr/>
        </p:nvSpPr>
        <p:spPr>
          <a:xfrm>
            <a:off x="4734720" y="254880"/>
            <a:ext cx="4632840" cy="4633200"/>
          </a:xfrm>
          <a:prstGeom prst="ellipse">
            <a:avLst/>
          </a:prstGeom>
          <a:blipFill rotWithShape="0">
            <a:blip r:embed="rId4"/>
            <a:srcRect/>
            <a:stretch/>
          </a:blipFill>
          <a:ln w="12700">
            <a:noFill/>
          </a:ln>
        </p:spPr>
        <p:style>
          <a:lnRef idx="0">
            <a:scrgbClr r="0" g="0" b="0"/>
          </a:lnRef>
          <a:fillRef idx="0">
            <a:scrgbClr r="0" g="0" b="0"/>
          </a:fillRef>
          <a:effectRef idx="0">
            <a:scrgbClr r="0" g="0" b="0"/>
          </a:effectRef>
          <a:fontRef idx="minor"/>
        </p:style>
        <p:txBody>
          <a:bodyPr/>
          <a:lstStyle/>
          <a:p>
            <a:endParaRPr lang="en-US"/>
          </a:p>
        </p:txBody>
      </p:sp>
      <p:sp>
        <p:nvSpPr>
          <p:cNvPr id="160" name="Кружок"/>
          <p:cNvSpPr/>
          <p:nvPr/>
        </p:nvSpPr>
        <p:spPr>
          <a:xfrm>
            <a:off x="11558160" y="3218760"/>
            <a:ext cx="563400" cy="563400"/>
          </a:xfrm>
          <a:prstGeom prst="ellipse">
            <a:avLst/>
          </a:prstGeom>
          <a:solidFill>
            <a:srgbClr val="FF9A35"/>
          </a:solidFill>
          <a:ln w="1270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Рисунок 3" descr="Рисунок 3"/>
          <p:cNvPicPr/>
          <p:nvPr/>
        </p:nvPicPr>
        <p:blipFill>
          <a:blip r:embed="rId3"/>
          <a:stretch/>
        </p:blipFill>
        <p:spPr>
          <a:xfrm>
            <a:off x="-15480" y="-30600"/>
            <a:ext cx="10740960" cy="5203800"/>
          </a:xfrm>
          <a:prstGeom prst="rect">
            <a:avLst/>
          </a:prstGeom>
          <a:ln w="12700">
            <a:noFill/>
          </a:ln>
        </p:spPr>
      </p:pic>
      <p:sp>
        <p:nvSpPr>
          <p:cNvPr id="162" name="TextBox 6"/>
          <p:cNvSpPr/>
          <p:nvPr/>
        </p:nvSpPr>
        <p:spPr>
          <a:xfrm>
            <a:off x="383760" y="3365280"/>
            <a:ext cx="9152640" cy="101420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FFFF"/>
                </a:solidFill>
                <a:latin typeface="Arial"/>
                <a:ea typeface="Arial"/>
              </a:rPr>
              <a:t>It all comes down </a:t>
            </a:r>
            <a:br>
              <a:rPr lang="en-US" sz="3000" b="1" strike="noStrike" spc="-1" dirty="0">
                <a:solidFill>
                  <a:srgbClr val="FFFFFF"/>
                </a:solidFill>
                <a:latin typeface="Arial"/>
                <a:ea typeface="Arial"/>
              </a:rPr>
            </a:br>
            <a:r>
              <a:rPr lang="en-US" sz="3000" b="1" strike="noStrike" spc="-1" dirty="0">
                <a:solidFill>
                  <a:srgbClr val="FFFFFF"/>
                </a:solidFill>
                <a:latin typeface="Arial"/>
                <a:ea typeface="Arial"/>
              </a:rPr>
              <a:t>to your cells</a:t>
            </a:r>
            <a:endParaRPr lang="ru-RU" sz="3000" b="0" strike="noStrike" spc="-1" dirty="0">
              <a:latin typeface="Arial"/>
            </a:endParaRPr>
          </a:p>
        </p:txBody>
      </p:sp>
      <p:pic>
        <p:nvPicPr>
          <p:cNvPr id="163" name="Изображение" descr="Изображение"/>
          <p:cNvPicPr/>
          <p:nvPr/>
        </p:nvPicPr>
        <p:blipFill>
          <a:blip r:embed="rId4"/>
          <a:stretch/>
        </p:blipFill>
        <p:spPr>
          <a:xfrm>
            <a:off x="435960" y="4794480"/>
            <a:ext cx="756000" cy="1317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759"/>
          <p:cNvSpPr/>
          <p:nvPr/>
        </p:nvSpPr>
        <p:spPr>
          <a:xfrm>
            <a:off x="8945280" y="4622760"/>
            <a:ext cx="198000" cy="2800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US"/>
          </a:p>
        </p:txBody>
      </p:sp>
      <p:pic>
        <p:nvPicPr>
          <p:cNvPr id="165" name="Изображение 17" descr="Изображение 17"/>
          <p:cNvPicPr/>
          <p:nvPr/>
        </p:nvPicPr>
        <p:blipFill>
          <a:blip r:embed="rId3"/>
          <a:stretch/>
        </p:blipFill>
        <p:spPr>
          <a:xfrm>
            <a:off x="8072280" y="145080"/>
            <a:ext cx="514440" cy="339840"/>
          </a:xfrm>
          <a:prstGeom prst="rect">
            <a:avLst/>
          </a:prstGeom>
          <a:ln w="12700">
            <a:noFill/>
          </a:ln>
        </p:spPr>
      </p:pic>
      <p:sp>
        <p:nvSpPr>
          <p:cNvPr id="166" name="TextBox 5"/>
          <p:cNvSpPr/>
          <p:nvPr/>
        </p:nvSpPr>
        <p:spPr>
          <a:xfrm>
            <a:off x="5179680" y="485640"/>
            <a:ext cx="3743280" cy="913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br/>
            <a:endParaRPr lang="ru-RU" sz="1800" b="0" strike="noStrike" spc="-1">
              <a:latin typeface="Arial"/>
            </a:endParaRPr>
          </a:p>
          <a:p>
            <a:pPr>
              <a:lnSpc>
                <a:spcPct val="100000"/>
              </a:lnSpc>
              <a:tabLst>
                <a:tab pos="0" algn="l"/>
              </a:tabLst>
            </a:pPr>
            <a:endParaRPr lang="ru-RU" sz="1800" b="0" strike="noStrike" spc="-1">
              <a:latin typeface="Arial"/>
            </a:endParaRPr>
          </a:p>
        </p:txBody>
      </p:sp>
      <p:pic>
        <p:nvPicPr>
          <p:cNvPr id="167" name="Рисунок 3" descr="Рисунок 3"/>
          <p:cNvPicPr/>
          <p:nvPr/>
        </p:nvPicPr>
        <p:blipFill>
          <a:blip r:embed="rId4"/>
          <a:stretch/>
        </p:blipFill>
        <p:spPr>
          <a:xfrm>
            <a:off x="0" y="0"/>
            <a:ext cx="9140400" cy="5142960"/>
          </a:xfrm>
          <a:prstGeom prst="rect">
            <a:avLst/>
          </a:prstGeom>
          <a:ln w="12700">
            <a:noFill/>
          </a:ln>
        </p:spPr>
      </p:pic>
      <p:sp>
        <p:nvSpPr>
          <p:cNvPr id="168" name="TextBox 4"/>
          <p:cNvSpPr/>
          <p:nvPr/>
        </p:nvSpPr>
        <p:spPr>
          <a:xfrm>
            <a:off x="397800" y="306720"/>
            <a:ext cx="871344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016FBC"/>
                </a:solidFill>
                <a:latin typeface="Arial"/>
                <a:ea typeface="Arial"/>
              </a:rPr>
              <a:t>Oxidative stress</a:t>
            </a:r>
            <a:endParaRPr lang="ru-RU" sz="3000" b="0" strike="noStrike" spc="-1" dirty="0">
              <a:latin typeface="Arial"/>
            </a:endParaRPr>
          </a:p>
        </p:txBody>
      </p:sp>
      <p:sp>
        <p:nvSpPr>
          <p:cNvPr id="169" name="TextBox 6"/>
          <p:cNvSpPr/>
          <p:nvPr/>
        </p:nvSpPr>
        <p:spPr>
          <a:xfrm>
            <a:off x="1031040" y="4005720"/>
            <a:ext cx="1193660" cy="3371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ct val="100000"/>
              </a:lnSpc>
              <a:tabLst>
                <a:tab pos="0" algn="l"/>
              </a:tabLst>
            </a:pPr>
            <a:r>
              <a:rPr lang="en-US" sz="1600" b="0" strike="noStrike" spc="-1" dirty="0">
                <a:solidFill>
                  <a:srgbClr val="000000"/>
                </a:solidFill>
                <a:latin typeface="Arial"/>
                <a:ea typeface="Arial"/>
              </a:rPr>
              <a:t>Healthy Cell</a:t>
            </a:r>
            <a:endParaRPr lang="ru-RU" sz="1600" b="0" strike="noStrike" spc="-1" dirty="0">
              <a:latin typeface="Arial"/>
            </a:endParaRPr>
          </a:p>
        </p:txBody>
      </p:sp>
      <p:sp>
        <p:nvSpPr>
          <p:cNvPr id="170" name="TextBox 8"/>
          <p:cNvSpPr/>
          <p:nvPr/>
        </p:nvSpPr>
        <p:spPr>
          <a:xfrm>
            <a:off x="3580560" y="3891600"/>
            <a:ext cx="2009520" cy="3371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“Free radicals” attack</a:t>
            </a:r>
            <a:endParaRPr lang="ru-RU" sz="1600" b="0" strike="noStrike" spc="-1" dirty="0">
              <a:latin typeface="Arial"/>
            </a:endParaRPr>
          </a:p>
        </p:txBody>
      </p:sp>
      <p:sp>
        <p:nvSpPr>
          <p:cNvPr id="171" name="TextBox 10"/>
          <p:cNvSpPr/>
          <p:nvPr/>
        </p:nvSpPr>
        <p:spPr>
          <a:xfrm>
            <a:off x="6524640" y="3891600"/>
            <a:ext cx="1575720" cy="3371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Damaged ce</a:t>
            </a:r>
            <a:r>
              <a:rPr lang="en-US" sz="1600" spc="-1" dirty="0">
                <a:solidFill>
                  <a:srgbClr val="000000"/>
                </a:solidFill>
                <a:latin typeface="Arial"/>
                <a:ea typeface="Arial"/>
              </a:rPr>
              <a:t>ll</a:t>
            </a:r>
            <a:endParaRPr lang="ru-RU" sz="1600" b="0" strike="noStrike" spc="-1" dirty="0">
              <a:latin typeface="Arial"/>
            </a:endParaRPr>
          </a:p>
        </p:txBody>
      </p:sp>
      <p:pic>
        <p:nvPicPr>
          <p:cNvPr id="172" name="pasted-image.pdf" descr="pasted-image.pdf"/>
          <p:cNvPicPr/>
          <p:nvPr/>
        </p:nvPicPr>
        <p:blipFill>
          <a:blip r:embed="rId5"/>
          <a:stretch/>
        </p:blipFill>
        <p:spPr>
          <a:xfrm>
            <a:off x="420120" y="4791960"/>
            <a:ext cx="779760" cy="13680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759"/>
          <p:cNvSpPr/>
          <p:nvPr/>
        </p:nvSpPr>
        <p:spPr>
          <a:xfrm>
            <a:off x="8945280" y="4622760"/>
            <a:ext cx="198000" cy="2800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US"/>
          </a:p>
        </p:txBody>
      </p:sp>
      <p:pic>
        <p:nvPicPr>
          <p:cNvPr id="174" name="Рисунок 2" descr="Рисунок 2"/>
          <p:cNvPicPr/>
          <p:nvPr/>
        </p:nvPicPr>
        <p:blipFill>
          <a:blip r:embed="rId3"/>
          <a:srcRect l="27505" r="12271"/>
          <a:stretch/>
        </p:blipFill>
        <p:spPr>
          <a:xfrm>
            <a:off x="5027400" y="-15120"/>
            <a:ext cx="4096800" cy="5173200"/>
          </a:xfrm>
          <a:prstGeom prst="rect">
            <a:avLst/>
          </a:prstGeom>
          <a:ln w="12700">
            <a:noFill/>
          </a:ln>
        </p:spPr>
      </p:pic>
      <p:sp>
        <p:nvSpPr>
          <p:cNvPr id="175" name="TextBox 4"/>
          <p:cNvSpPr/>
          <p:nvPr/>
        </p:nvSpPr>
        <p:spPr>
          <a:xfrm>
            <a:off x="385560" y="316800"/>
            <a:ext cx="8372520" cy="1475873"/>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3000" b="1" strike="noStrike" spc="-1" dirty="0">
                <a:solidFill>
                  <a:srgbClr val="FF8A3E"/>
                </a:solidFill>
                <a:latin typeface="Arial"/>
                <a:ea typeface="Arial"/>
              </a:rPr>
              <a:t>Free radicals</a:t>
            </a:r>
            <a:r>
              <a:rPr lang="ru-RU" sz="3000" b="1" strike="noStrike" spc="-1" dirty="0">
                <a:solidFill>
                  <a:srgbClr val="FF8A3E"/>
                </a:solidFill>
                <a:latin typeface="Arial"/>
                <a:ea typeface="Arial"/>
              </a:rPr>
              <a:t>:</a:t>
            </a:r>
            <a:r>
              <a:rPr lang="en-US" sz="3000" b="1" strike="noStrike" spc="-1" dirty="0">
                <a:solidFill>
                  <a:srgbClr val="FF8A3E"/>
                </a:solidFill>
                <a:latin typeface="Arial"/>
                <a:ea typeface="Arial"/>
              </a:rPr>
              <a:t> </a:t>
            </a:r>
          </a:p>
          <a:p>
            <a:pPr>
              <a:lnSpc>
                <a:spcPct val="100000"/>
              </a:lnSpc>
              <a:tabLst>
                <a:tab pos="0" algn="l"/>
              </a:tabLst>
            </a:pPr>
            <a:r>
              <a:rPr lang="en-US" sz="3000" b="1" strike="noStrike" spc="-1" dirty="0">
                <a:solidFill>
                  <a:srgbClr val="FF8A3E"/>
                </a:solidFill>
                <a:latin typeface="Arial"/>
                <a:ea typeface="Arial"/>
              </a:rPr>
              <a:t>Unstable</a:t>
            </a:r>
            <a:r>
              <a:rPr lang="ru-RU" sz="3000" b="1" strike="noStrike" spc="-1" dirty="0">
                <a:solidFill>
                  <a:srgbClr val="FF8A3E"/>
                </a:solidFill>
                <a:latin typeface="Arial"/>
                <a:ea typeface="Arial"/>
              </a:rPr>
              <a:t> </a:t>
            </a:r>
            <a:r>
              <a:rPr lang="en-US" sz="3000" b="1" strike="noStrike" spc="-1" dirty="0">
                <a:solidFill>
                  <a:srgbClr val="FF8A3E"/>
                </a:solidFill>
                <a:latin typeface="Arial"/>
                <a:ea typeface="Arial"/>
              </a:rPr>
              <a:t>Molecules</a:t>
            </a:r>
            <a:endParaRPr lang="ru-RU" sz="3000" b="0" strike="noStrike" spc="-1" dirty="0">
              <a:latin typeface="Arial"/>
            </a:endParaRPr>
          </a:p>
          <a:p>
            <a:pPr>
              <a:lnSpc>
                <a:spcPct val="100000"/>
              </a:lnSpc>
              <a:tabLst>
                <a:tab pos="0" algn="l"/>
              </a:tabLst>
            </a:pPr>
            <a:endParaRPr lang="ru-RU" sz="3000" b="0" strike="noStrike" spc="-1" dirty="0">
              <a:latin typeface="Arial"/>
            </a:endParaRPr>
          </a:p>
        </p:txBody>
      </p:sp>
      <p:sp>
        <p:nvSpPr>
          <p:cNvPr id="176" name="TextBox 6"/>
          <p:cNvSpPr/>
          <p:nvPr/>
        </p:nvSpPr>
        <p:spPr>
          <a:xfrm>
            <a:off x="401400" y="2359080"/>
            <a:ext cx="3257280" cy="58332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en-US" sz="1600" b="0" strike="noStrike" spc="-1" dirty="0">
                <a:solidFill>
                  <a:srgbClr val="535353"/>
                </a:solidFill>
                <a:latin typeface="Arial"/>
                <a:ea typeface="Arial"/>
              </a:rPr>
              <a:t>Nearly 1 trillion free radicals are formed in one cell each day.</a:t>
            </a:r>
            <a:endParaRPr lang="ru-RU" sz="1600" b="0" strike="noStrike" spc="-1" dirty="0">
              <a:latin typeface="Arial"/>
            </a:endParaRPr>
          </a:p>
        </p:txBody>
      </p:sp>
      <p:grpSp>
        <p:nvGrpSpPr>
          <p:cNvPr id="177" name="Группа"/>
          <p:cNvGrpSpPr/>
          <p:nvPr/>
        </p:nvGrpSpPr>
        <p:grpSpPr>
          <a:xfrm>
            <a:off x="4754160" y="2307960"/>
            <a:ext cx="3630960" cy="3138480"/>
            <a:chOff x="4754160" y="2307960"/>
            <a:chExt cx="3630960" cy="3138480"/>
          </a:xfrm>
        </p:grpSpPr>
        <p:sp>
          <p:nvSpPr>
            <p:cNvPr id="178" name="TextBox 4"/>
            <p:cNvSpPr/>
            <p:nvPr/>
          </p:nvSpPr>
          <p:spPr>
            <a:xfrm>
              <a:off x="4754160" y="2307960"/>
              <a:ext cx="3390840" cy="3138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ru-RU" sz="20000" b="1" strike="noStrike" spc="-1">
                  <a:solidFill>
                    <a:srgbClr val="FFFFFF"/>
                  </a:solidFill>
                  <a:latin typeface="Arial"/>
                  <a:ea typeface="Arial"/>
                </a:rPr>
                <a:t>10</a:t>
              </a:r>
              <a:endParaRPr lang="ru-RU" sz="20000" b="0" strike="noStrike" spc="-1">
                <a:latin typeface="Arial"/>
              </a:endParaRPr>
            </a:p>
          </p:txBody>
        </p:sp>
        <p:sp>
          <p:nvSpPr>
            <p:cNvPr id="179" name="TextBox 4"/>
            <p:cNvSpPr/>
            <p:nvPr/>
          </p:nvSpPr>
          <p:spPr>
            <a:xfrm>
              <a:off x="7263720" y="2374560"/>
              <a:ext cx="1121400" cy="6998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ru-RU" sz="4000" b="1" strike="noStrike" spc="-1">
                  <a:solidFill>
                    <a:srgbClr val="FFFFFF"/>
                  </a:solidFill>
                  <a:latin typeface="Arial"/>
                  <a:ea typeface="Arial"/>
                </a:rPr>
                <a:t>12</a:t>
              </a:r>
              <a:endParaRPr lang="ru-RU" sz="4000" b="0" strike="noStrike" spc="-1">
                <a:latin typeface="Arial"/>
              </a:endParaRPr>
            </a:p>
          </p:txBody>
        </p:sp>
      </p:grpSp>
      <p:pic>
        <p:nvPicPr>
          <p:cNvPr id="180" name="pasted-image.pdf" descr="pasted-image.pdf"/>
          <p:cNvPicPr/>
          <p:nvPr/>
        </p:nvPicPr>
        <p:blipFill>
          <a:blip r:embed="rId4"/>
          <a:stretch/>
        </p:blipFill>
        <p:spPr>
          <a:xfrm>
            <a:off x="420120" y="4791960"/>
            <a:ext cx="779760" cy="13680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758"/>
          <p:cNvSpPr/>
          <p:nvPr/>
        </p:nvSpPr>
        <p:spPr>
          <a:xfrm>
            <a:off x="-4680" y="2520"/>
            <a:ext cx="9152640" cy="5142960"/>
          </a:xfrm>
          <a:prstGeom prst="rect">
            <a:avLst/>
          </a:prstGeom>
          <a:solidFill>
            <a:srgbClr val="A6AAA9"/>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82" name="Shape 759"/>
          <p:cNvSpPr/>
          <p:nvPr/>
        </p:nvSpPr>
        <p:spPr>
          <a:xfrm>
            <a:off x="8945280" y="4622760"/>
            <a:ext cx="198000" cy="2800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US"/>
          </a:p>
        </p:txBody>
      </p:sp>
      <p:pic>
        <p:nvPicPr>
          <p:cNvPr id="183" name="Изображение 17" descr="Изображение 17"/>
          <p:cNvPicPr/>
          <p:nvPr/>
        </p:nvPicPr>
        <p:blipFill>
          <a:blip r:embed="rId3"/>
          <a:stretch/>
        </p:blipFill>
        <p:spPr>
          <a:xfrm>
            <a:off x="8072280" y="145080"/>
            <a:ext cx="514440" cy="339840"/>
          </a:xfrm>
          <a:prstGeom prst="rect">
            <a:avLst/>
          </a:prstGeom>
          <a:ln w="12700">
            <a:noFill/>
          </a:ln>
        </p:spPr>
      </p:pic>
      <p:pic>
        <p:nvPicPr>
          <p:cNvPr id="184" name="Рисунок 5" descr="Рисунок 5"/>
          <p:cNvPicPr/>
          <p:nvPr/>
        </p:nvPicPr>
        <p:blipFill>
          <a:blip r:embed="rId4"/>
          <a:stretch/>
        </p:blipFill>
        <p:spPr>
          <a:xfrm>
            <a:off x="4680" y="2520"/>
            <a:ext cx="9143280" cy="4241880"/>
          </a:xfrm>
          <a:prstGeom prst="rect">
            <a:avLst/>
          </a:prstGeom>
          <a:ln w="12700">
            <a:noFill/>
          </a:ln>
        </p:spPr>
      </p:pic>
      <p:sp>
        <p:nvSpPr>
          <p:cNvPr id="185" name="Прямоугольник 1"/>
          <p:cNvSpPr/>
          <p:nvPr/>
        </p:nvSpPr>
        <p:spPr>
          <a:xfrm>
            <a:off x="4680" y="4245120"/>
            <a:ext cx="9138600" cy="900360"/>
          </a:xfrm>
          <a:prstGeom prst="rect">
            <a:avLst/>
          </a:prstGeom>
          <a:solidFill>
            <a:srgbClr val="448AD7"/>
          </a:solidFill>
          <a:ln w="0">
            <a:solidFill>
              <a:srgbClr val="0A6DC6"/>
            </a:solidFill>
          </a:ln>
          <a:effectLst>
            <a:outerShdw blurRad="381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dirty="0"/>
          </a:p>
        </p:txBody>
      </p:sp>
      <p:sp>
        <p:nvSpPr>
          <p:cNvPr id="186" name="TextBox 3"/>
          <p:cNvSpPr/>
          <p:nvPr/>
        </p:nvSpPr>
        <p:spPr>
          <a:xfrm>
            <a:off x="198000" y="4394880"/>
            <a:ext cx="872064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3000" b="1" strike="noStrike" spc="-1" dirty="0">
                <a:solidFill>
                  <a:srgbClr val="FFFFFF"/>
                </a:solidFill>
                <a:latin typeface="Arial"/>
                <a:ea typeface="Arial"/>
              </a:rPr>
              <a:t>Sodium-Potassium Pump</a:t>
            </a:r>
            <a:endParaRPr lang="ru-RU" sz="3000" b="0" strike="noStrike" spc="-1" dirty="0">
              <a:latin typeface="Arial"/>
            </a:endParaRPr>
          </a:p>
        </p:txBody>
      </p:sp>
      <p:pic>
        <p:nvPicPr>
          <p:cNvPr id="187" name="Изображение" descr="Изображение"/>
          <p:cNvPicPr/>
          <p:nvPr/>
        </p:nvPicPr>
        <p:blipFill>
          <a:blip r:embed="rId5"/>
          <a:stretch/>
        </p:blipFill>
        <p:spPr>
          <a:xfrm>
            <a:off x="435960" y="4794480"/>
            <a:ext cx="756000" cy="131760"/>
          </a:xfrm>
          <a:prstGeom prst="rect">
            <a:avLst/>
          </a:prstGeom>
          <a:ln w="12700">
            <a:noFill/>
          </a:ln>
        </p:spPr>
      </p:pic>
      <p:sp>
        <p:nvSpPr>
          <p:cNvPr id="2" name="TextBox 1">
            <a:extLst>
              <a:ext uri="{FF2B5EF4-FFF2-40B4-BE49-F238E27FC236}">
                <a16:creationId xmlns:a16="http://schemas.microsoft.com/office/drawing/2014/main" id="{83564200-3597-9487-C071-CEF75D521ECA}"/>
              </a:ext>
            </a:extLst>
          </p:cNvPr>
          <p:cNvSpPr txBox="1"/>
          <p:nvPr/>
        </p:nvSpPr>
        <p:spPr>
          <a:xfrm>
            <a:off x="310799" y="217260"/>
            <a:ext cx="2268570" cy="369332"/>
          </a:xfrm>
          <a:prstGeom prst="rect">
            <a:avLst/>
          </a:prstGeom>
          <a:noFill/>
        </p:spPr>
        <p:txBody>
          <a:bodyPr wrap="none" rtlCol="0">
            <a:spAutoFit/>
          </a:bodyPr>
          <a:lstStyle/>
          <a:p>
            <a:r>
              <a:rPr lang="en-US" dirty="0"/>
              <a:t>Potassium Ions (K+)</a:t>
            </a:r>
          </a:p>
        </p:txBody>
      </p:sp>
      <p:sp>
        <p:nvSpPr>
          <p:cNvPr id="3" name="TextBox 2">
            <a:extLst>
              <a:ext uri="{FF2B5EF4-FFF2-40B4-BE49-F238E27FC236}">
                <a16:creationId xmlns:a16="http://schemas.microsoft.com/office/drawing/2014/main" id="{225E191E-749D-8D90-DDF9-7FD403F3561C}"/>
              </a:ext>
            </a:extLst>
          </p:cNvPr>
          <p:cNvSpPr txBox="1"/>
          <p:nvPr/>
        </p:nvSpPr>
        <p:spPr>
          <a:xfrm>
            <a:off x="5719751" y="-8828"/>
            <a:ext cx="1941557" cy="369332"/>
          </a:xfrm>
          <a:prstGeom prst="rect">
            <a:avLst/>
          </a:prstGeom>
          <a:noFill/>
        </p:spPr>
        <p:txBody>
          <a:bodyPr wrap="none" rtlCol="0">
            <a:spAutoFit/>
          </a:bodyPr>
          <a:lstStyle/>
          <a:p>
            <a:r>
              <a:rPr lang="en-US" dirty="0"/>
              <a:t>Extracellular fluid</a:t>
            </a:r>
          </a:p>
        </p:txBody>
      </p:sp>
      <p:sp>
        <p:nvSpPr>
          <p:cNvPr id="4" name="TextBox 3">
            <a:extLst>
              <a:ext uri="{FF2B5EF4-FFF2-40B4-BE49-F238E27FC236}">
                <a16:creationId xmlns:a16="http://schemas.microsoft.com/office/drawing/2014/main" id="{F371ACEB-5B6F-DA04-FF4E-2F831B49C072}"/>
              </a:ext>
            </a:extLst>
          </p:cNvPr>
          <p:cNvSpPr txBox="1"/>
          <p:nvPr/>
        </p:nvSpPr>
        <p:spPr>
          <a:xfrm>
            <a:off x="41613" y="3950668"/>
            <a:ext cx="2114681" cy="369332"/>
          </a:xfrm>
          <a:prstGeom prst="rect">
            <a:avLst/>
          </a:prstGeom>
          <a:noFill/>
        </p:spPr>
        <p:txBody>
          <a:bodyPr wrap="none" rtlCol="0">
            <a:spAutoFit/>
          </a:bodyPr>
          <a:lstStyle/>
          <a:p>
            <a:r>
              <a:rPr lang="en-US" dirty="0"/>
              <a:t>Sodium Ions (Na+)</a:t>
            </a:r>
          </a:p>
        </p:txBody>
      </p:sp>
      <p:sp>
        <p:nvSpPr>
          <p:cNvPr id="5" name="TextBox 4">
            <a:extLst>
              <a:ext uri="{FF2B5EF4-FFF2-40B4-BE49-F238E27FC236}">
                <a16:creationId xmlns:a16="http://schemas.microsoft.com/office/drawing/2014/main" id="{E4B6C5B6-14A7-9499-68AB-B06B2FECD11C}"/>
              </a:ext>
            </a:extLst>
          </p:cNvPr>
          <p:cNvSpPr txBox="1"/>
          <p:nvPr/>
        </p:nvSpPr>
        <p:spPr>
          <a:xfrm>
            <a:off x="7233558" y="4172774"/>
            <a:ext cx="1274708" cy="369332"/>
          </a:xfrm>
          <a:prstGeom prst="rect">
            <a:avLst/>
          </a:prstGeom>
          <a:noFill/>
        </p:spPr>
        <p:txBody>
          <a:bodyPr wrap="none" rtlCol="0">
            <a:spAutoFit/>
          </a:bodyPr>
          <a:lstStyle/>
          <a:p>
            <a:r>
              <a:rPr lang="en-US" dirty="0"/>
              <a:t>Cytoplasm</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758"/>
          <p:cNvSpPr/>
          <p:nvPr/>
        </p:nvSpPr>
        <p:spPr>
          <a:xfrm>
            <a:off x="-4680" y="2520"/>
            <a:ext cx="9152640" cy="5142960"/>
          </a:xfrm>
          <a:prstGeom prst="rect">
            <a:avLst/>
          </a:prstGeom>
          <a:solidFill>
            <a:srgbClr val="A6AAA9"/>
          </a:solidFill>
          <a:ln w="12700">
            <a:noFill/>
          </a:ln>
        </p:spPr>
        <p:style>
          <a:lnRef idx="0">
            <a:scrgbClr r="0" g="0" b="0"/>
          </a:lnRef>
          <a:fillRef idx="0">
            <a:scrgbClr r="0" g="0" b="0"/>
          </a:fillRef>
          <a:effectRef idx="0">
            <a:scrgbClr r="0" g="0" b="0"/>
          </a:effectRef>
          <a:fontRef idx="minor"/>
        </p:style>
        <p:txBody>
          <a:bodyPr/>
          <a:lstStyle/>
          <a:p>
            <a:endParaRPr lang="en-US"/>
          </a:p>
        </p:txBody>
      </p:sp>
      <p:sp>
        <p:nvSpPr>
          <p:cNvPr id="189" name="Shape 759"/>
          <p:cNvSpPr/>
          <p:nvPr/>
        </p:nvSpPr>
        <p:spPr>
          <a:xfrm>
            <a:off x="8945280" y="4622760"/>
            <a:ext cx="198000" cy="2800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US"/>
          </a:p>
        </p:txBody>
      </p:sp>
      <p:pic>
        <p:nvPicPr>
          <p:cNvPr id="190" name="Изображение 17" descr="Изображение 17"/>
          <p:cNvPicPr/>
          <p:nvPr/>
        </p:nvPicPr>
        <p:blipFill>
          <a:blip r:embed="rId3"/>
          <a:stretch/>
        </p:blipFill>
        <p:spPr>
          <a:xfrm>
            <a:off x="8072280" y="145080"/>
            <a:ext cx="514440" cy="339840"/>
          </a:xfrm>
          <a:prstGeom prst="rect">
            <a:avLst/>
          </a:prstGeom>
          <a:ln w="12700">
            <a:noFill/>
          </a:ln>
        </p:spPr>
      </p:pic>
      <p:pic>
        <p:nvPicPr>
          <p:cNvPr id="191" name="Рисунок 3" descr="Рисунок 3"/>
          <p:cNvPicPr/>
          <p:nvPr/>
        </p:nvPicPr>
        <p:blipFill>
          <a:blip r:embed="rId4"/>
          <a:stretch/>
        </p:blipFill>
        <p:spPr>
          <a:xfrm>
            <a:off x="0" y="0"/>
            <a:ext cx="9143280" cy="5142960"/>
          </a:xfrm>
          <a:prstGeom prst="rect">
            <a:avLst/>
          </a:prstGeom>
          <a:ln w="12700">
            <a:noFill/>
          </a:ln>
        </p:spPr>
      </p:pic>
      <p:pic>
        <p:nvPicPr>
          <p:cNvPr id="192" name="Рисунок 6" descr="Рисунок 6"/>
          <p:cNvPicPr/>
          <p:nvPr/>
        </p:nvPicPr>
        <p:blipFill>
          <a:blip r:embed="rId5"/>
          <a:stretch/>
        </p:blipFill>
        <p:spPr>
          <a:xfrm>
            <a:off x="1440" y="0"/>
            <a:ext cx="9140400" cy="5142960"/>
          </a:xfrm>
          <a:prstGeom prst="rect">
            <a:avLst/>
          </a:prstGeom>
          <a:ln w="12700">
            <a:noFill/>
          </a:ln>
        </p:spPr>
      </p:pic>
      <p:sp>
        <p:nvSpPr>
          <p:cNvPr id="193" name="TextBox 1"/>
          <p:cNvSpPr/>
          <p:nvPr/>
        </p:nvSpPr>
        <p:spPr>
          <a:xfrm>
            <a:off x="226080" y="306720"/>
            <a:ext cx="8534520" cy="460211"/>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2400" b="1" strike="noStrike" spc="-1" dirty="0">
                <a:solidFill>
                  <a:srgbClr val="000000"/>
                </a:solidFill>
                <a:latin typeface="Arial"/>
                <a:ea typeface="Arial"/>
              </a:rPr>
              <a:t>Evolutionary Mismatch: From Balance to Imbalance</a:t>
            </a:r>
            <a:endParaRPr lang="ru-RU" sz="2400" b="0" strike="noStrike" spc="-1" dirty="0">
              <a:latin typeface="Arial"/>
            </a:endParaRPr>
          </a:p>
        </p:txBody>
      </p:sp>
      <p:sp>
        <p:nvSpPr>
          <p:cNvPr id="194" name="TextBox 2"/>
          <p:cNvSpPr/>
          <p:nvPr/>
        </p:nvSpPr>
        <p:spPr>
          <a:xfrm>
            <a:off x="683280" y="1131120"/>
            <a:ext cx="3481200" cy="3952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2000" b="1" strike="noStrike" spc="-1" dirty="0">
                <a:solidFill>
                  <a:srgbClr val="000000"/>
                </a:solidFill>
                <a:latin typeface="Arial"/>
                <a:ea typeface="Arial"/>
              </a:rPr>
              <a:t>Our Ancestors’ Diet</a:t>
            </a:r>
            <a:endParaRPr lang="ru-RU" sz="2000" b="0" strike="noStrike" spc="-1" dirty="0">
              <a:latin typeface="Arial"/>
            </a:endParaRPr>
          </a:p>
        </p:txBody>
      </p:sp>
      <p:sp>
        <p:nvSpPr>
          <p:cNvPr id="195" name="TextBox 4"/>
          <p:cNvSpPr/>
          <p:nvPr/>
        </p:nvSpPr>
        <p:spPr>
          <a:xfrm>
            <a:off x="790161" y="4499640"/>
            <a:ext cx="1058517" cy="337100"/>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Potassium</a:t>
            </a:r>
            <a:endParaRPr lang="ru-RU" sz="1600" b="0" strike="noStrike" spc="-1" dirty="0">
              <a:latin typeface="Arial"/>
            </a:endParaRPr>
          </a:p>
        </p:txBody>
      </p:sp>
      <p:sp>
        <p:nvSpPr>
          <p:cNvPr id="196" name="TextBox 7"/>
          <p:cNvSpPr/>
          <p:nvPr/>
        </p:nvSpPr>
        <p:spPr>
          <a:xfrm>
            <a:off x="2824200" y="4510080"/>
            <a:ext cx="1255320" cy="3371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Sodium</a:t>
            </a:r>
            <a:endParaRPr lang="ru-RU" sz="1600" b="0" strike="noStrike" spc="-1" dirty="0">
              <a:latin typeface="Arial"/>
            </a:endParaRPr>
          </a:p>
        </p:txBody>
      </p:sp>
      <p:sp>
        <p:nvSpPr>
          <p:cNvPr id="197" name="TextBox 8"/>
          <p:cNvSpPr/>
          <p:nvPr/>
        </p:nvSpPr>
        <p:spPr>
          <a:xfrm>
            <a:off x="5135040" y="1131120"/>
            <a:ext cx="3148200" cy="3952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2000" b="1" strike="noStrike" spc="-1" dirty="0">
                <a:solidFill>
                  <a:srgbClr val="000000"/>
                </a:solidFill>
                <a:latin typeface="Arial"/>
                <a:ea typeface="Arial"/>
              </a:rPr>
              <a:t>Modern Human Diet</a:t>
            </a:r>
            <a:endParaRPr lang="ru-RU" sz="2000" b="0" strike="noStrike" spc="-1" dirty="0">
              <a:latin typeface="Arial"/>
            </a:endParaRPr>
          </a:p>
        </p:txBody>
      </p:sp>
      <p:sp>
        <p:nvSpPr>
          <p:cNvPr id="198" name="TextBox 9"/>
          <p:cNvSpPr/>
          <p:nvPr/>
        </p:nvSpPr>
        <p:spPr>
          <a:xfrm>
            <a:off x="5338440" y="4492440"/>
            <a:ext cx="1058516" cy="337100"/>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Potassium</a:t>
            </a:r>
            <a:endParaRPr lang="ru-RU" sz="1600" b="0" strike="noStrike" spc="-1" dirty="0">
              <a:latin typeface="Arial"/>
            </a:endParaRPr>
          </a:p>
        </p:txBody>
      </p:sp>
      <p:sp>
        <p:nvSpPr>
          <p:cNvPr id="199" name="TextBox 10"/>
          <p:cNvSpPr/>
          <p:nvPr/>
        </p:nvSpPr>
        <p:spPr>
          <a:xfrm>
            <a:off x="7349040" y="4510080"/>
            <a:ext cx="1191960" cy="3371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en-US" sz="1600" b="0" strike="noStrike" spc="-1" dirty="0">
                <a:solidFill>
                  <a:srgbClr val="000000"/>
                </a:solidFill>
                <a:latin typeface="Arial"/>
                <a:ea typeface="Arial"/>
              </a:rPr>
              <a:t>Sodium</a:t>
            </a:r>
            <a:endParaRPr lang="ru-RU"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p15="http://schemas.microsoft.com/office/powerpoint/2012/main" xmlns="">
      <p:transition spd="slow">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TotalTime>
  <Words>2501</Words>
  <Application>Microsoft Office PowerPoint</Application>
  <PresentationFormat>On-screen Show (16:9)</PresentationFormat>
  <Paragraphs>199</Paragraphs>
  <Slides>24</Slides>
  <Notes>23</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Cheryl Reifer</dc:creator>
  <dc:description/>
  <cp:lastModifiedBy>Nick Benedict</cp:lastModifiedBy>
  <cp:revision>6</cp:revision>
  <dcterms:modified xsi:type="dcterms:W3CDTF">2025-10-15T12:12:45Z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21</vt:i4>
  </property>
  <property fmtid="{D5CDD505-2E9C-101B-9397-08002B2CF9AE}" pid="3" name="PresentationFormat">
    <vt:lpwstr>Экран (16:9)</vt:lpwstr>
  </property>
  <property fmtid="{D5CDD505-2E9C-101B-9397-08002B2CF9AE}" pid="4" name="Slides">
    <vt:i4>24</vt:i4>
  </property>
</Properties>
</file>