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7" r:id="rId29"/>
    <p:sldId id="284" r:id="rId30"/>
    <p:sldId id="285" r:id="rId31"/>
    <p:sldId id="286" r:id="rId32"/>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FB8A2E-F3BF-F06E-4EA9-DCAA942806F2}" name="Cheryl Reifer" initials="CR" userId="f32ec4ad6083a2d5" providerId="Windows Live"/>
  <p188:author id="{8B3A6A9B-24AB-FFD3-C215-466992366545}" name="Казбекова Тамара Тамерлановна" initials="КТТ" userId="S::ttkazbekova@edu.hse.ru::cdb03044-0024-4f7a-be9d-dc75ad747357" providerId="AD"/>
  <p188:author id="{BF4DC3A6-5E11-64BF-32DD-1D5140CAB751}" name="Marwan El Bliety" initials="MEB" userId="12c9a91aef4a9d7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6"/>
    <a:srgbClr val="F0F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7"/>
    <p:restoredTop sz="93719" autoAdjust="0"/>
  </p:normalViewPr>
  <p:slideViewPr>
    <p:cSldViewPr snapToGrid="0">
      <p:cViewPr varScale="1">
        <p:scale>
          <a:sx n="204" d="100"/>
          <a:sy n="204" d="100"/>
        </p:scale>
        <p:origin x="32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ru-RU" sz="4400" b="0" strike="noStrike" spc="-1">
                <a:solidFill>
                  <a:srgbClr val="000000"/>
                </a:solidFill>
                <a:latin typeface="Arial"/>
              </a:rPr>
              <a:t>Для перемещения страницы щёлкните мышью</a:t>
            </a:r>
          </a:p>
        </p:txBody>
      </p:sp>
      <p:sp>
        <p:nvSpPr>
          <p:cNvPr id="40"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ru-RU" sz="2000" b="0" strike="noStrike" spc="-1">
                <a:solidFill>
                  <a:srgbClr val="000000"/>
                </a:solidFill>
                <a:latin typeface="Arial"/>
              </a:rPr>
              <a:t>Для правки формата примечаний щёлкните мышью</a:t>
            </a:r>
          </a:p>
        </p:txBody>
      </p:sp>
      <p:sp>
        <p:nvSpPr>
          <p:cNvPr id="41"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ru-RU" sz="1400" b="0" strike="noStrike" spc="-1">
                <a:solidFill>
                  <a:srgbClr val="000000"/>
                </a:solidFill>
                <a:latin typeface="Times New Roman"/>
              </a:rPr>
              <a:t>&lt;верхний колонтитул&gt;</a:t>
            </a:r>
          </a:p>
        </p:txBody>
      </p:sp>
      <p:sp>
        <p:nvSpPr>
          <p:cNvPr id="42" name="PlaceHolder 4"/>
          <p:cNvSpPr>
            <a:spLocks noGrp="1"/>
          </p:cNvSpPr>
          <p:nvPr>
            <p:ph type="dt" idx="2"/>
          </p:nvPr>
        </p:nvSpPr>
        <p:spPr>
          <a:xfrm>
            <a:off x="4278960" y="0"/>
            <a:ext cx="3280680" cy="534240"/>
          </a:xfrm>
          <a:prstGeom prst="rect">
            <a:avLst/>
          </a:prstGeom>
          <a:noFill/>
          <a:ln w="0">
            <a:noFill/>
          </a:ln>
        </p:spPr>
        <p:txBody>
          <a:bodyPr lIns="0" tIns="0" rIns="0" bIns="0" anchor="t">
            <a:noAutofit/>
          </a:bodyPr>
          <a:lstStyle>
            <a:lvl1pPr indent="0" algn="r">
              <a:buNone/>
              <a:defRPr lang="ru-RU" sz="1400" b="0" strike="noStrike" spc="-1">
                <a:solidFill>
                  <a:srgbClr val="000000"/>
                </a:solidFill>
                <a:latin typeface="Times New Roman"/>
              </a:defRPr>
            </a:lvl1pPr>
          </a:lstStyle>
          <a:p>
            <a:pPr indent="0" algn="r">
              <a:buNone/>
            </a:pPr>
            <a:r>
              <a:rPr lang="ru-RU" sz="1400" b="0" strike="noStrike" spc="-1">
                <a:solidFill>
                  <a:srgbClr val="000000"/>
                </a:solidFill>
                <a:latin typeface="Times New Roman"/>
              </a:rPr>
              <a:t>&lt;дата/время&gt;</a:t>
            </a:r>
          </a:p>
        </p:txBody>
      </p:sp>
      <p:sp>
        <p:nvSpPr>
          <p:cNvPr id="43" name="PlaceHolder 5"/>
          <p:cNvSpPr>
            <a:spLocks noGrp="1"/>
          </p:cNvSpPr>
          <p:nvPr>
            <p:ph type="ftr" idx="3"/>
          </p:nvPr>
        </p:nvSpPr>
        <p:spPr>
          <a:xfrm>
            <a:off x="0" y="10157400"/>
            <a:ext cx="3280680" cy="534240"/>
          </a:xfrm>
          <a:prstGeom prst="rect">
            <a:avLst/>
          </a:prstGeom>
          <a:noFill/>
          <a:ln w="0">
            <a:noFill/>
          </a:ln>
        </p:spPr>
        <p:txBody>
          <a:bodyPr lIns="0" tIns="0" rIns="0" bIns="0" anchor="b">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&lt;нижний колонтитул&gt;</a:t>
            </a:r>
          </a:p>
        </p:txBody>
      </p:sp>
      <p:sp>
        <p:nvSpPr>
          <p:cNvPr id="44" name="PlaceHolder 6"/>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ru-RU" sz="1400" b="0" strike="noStrike" spc="-1">
                <a:solidFill>
                  <a:srgbClr val="000000"/>
                </a:solidFill>
                <a:latin typeface="Times New Roman"/>
              </a:defRPr>
            </a:lvl1pPr>
          </a:lstStyle>
          <a:p>
            <a:pPr indent="0" algn="r">
              <a:buNone/>
            </a:pPr>
            <a:fld id="{474C71F5-27A3-48A6-A485-ECF6116FEF18}" type="slidenum">
              <a:rPr lang="ru-RU" sz="1400" b="0" strike="noStrike" spc="-1">
                <a:solidFill>
                  <a:srgbClr val="000000"/>
                </a:solidFill>
                <a:latin typeface="Times New Roman"/>
              </a:rPr>
              <a:t>‹#›</a:t>
            </a:fld>
            <a:endParaRPr lang="ru-RU" sz="1400" b="0" strike="noStrike" spc="-1">
              <a:solidFill>
                <a:srgbClr val="000000"/>
              </a:solidFill>
              <a:latin typeface="Times New Roman"/>
            </a:endParaRPr>
          </a:p>
        </p:txBody>
      </p:sp>
    </p:spTree>
    <p:extLst>
      <p:ext uri="{BB962C8B-B14F-4D97-AF65-F5344CB8AC3E}">
        <p14:creationId xmlns:p14="http://schemas.microsoft.com/office/powerpoint/2010/main" val="859009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PlaceHolder 1"/>
          <p:cNvSpPr>
            <a:spLocks noGrp="1" noRot="1" noChangeAspect="1"/>
          </p:cNvSpPr>
          <p:nvPr>
            <p:ph type="sldImg"/>
          </p:nvPr>
        </p:nvSpPr>
        <p:spPr>
          <a:xfrm>
            <a:off x="381000" y="685800"/>
            <a:ext cx="6094413" cy="3427413"/>
          </a:xfrm>
          <a:prstGeom prst="rect">
            <a:avLst/>
          </a:prstGeom>
          <a:ln w="0">
            <a:noFill/>
          </a:ln>
        </p:spPr>
      </p:sp>
      <p:sp>
        <p:nvSpPr>
          <p:cNvPr id="460" name="PlaceHolder 2"/>
          <p:cNvSpPr>
            <a:spLocks noGrp="1"/>
          </p:cNvSpPr>
          <p:nvPr>
            <p:ph type="body"/>
          </p:nvPr>
        </p:nvSpPr>
        <p:spPr>
          <a:xfrm>
            <a:off x="914400" y="4343400"/>
            <a:ext cx="5028120" cy="4113720"/>
          </a:xfrm>
          <a:prstGeom prst="rect">
            <a:avLst/>
          </a:prstGeom>
          <a:noFill/>
          <a:ln w="0">
            <a:noFill/>
          </a:ln>
        </p:spPr>
        <p:txBody>
          <a:bodyPr lIns="90000" tIns="45000" rIns="90000" bIns="45000" anchor="t">
            <a:noAutofit/>
          </a:bodyPr>
          <a:lstStyle/>
          <a:p>
            <a:pPr marL="216000" indent="0">
              <a:lnSpc>
                <a:spcPct val="100000"/>
              </a:lnSpc>
              <a:buNone/>
              <a:tabLst>
                <a:tab pos="0" algn="l"/>
              </a:tabLst>
            </a:pPr>
            <a:endParaRPr lang="ru-RU" sz="2800" b="0" strike="noStrike" spc="-1" dirty="0">
              <a:solidFill>
                <a:srgbClr val="000000"/>
              </a:solidFill>
              <a:latin typeface="Arial"/>
            </a:endParaRPr>
          </a:p>
        </p:txBody>
      </p:sp>
    </p:spTree>
    <p:extLst>
      <p:ext uri="{BB962C8B-B14F-4D97-AF65-F5344CB8AC3E}">
        <p14:creationId xmlns:p14="http://schemas.microsoft.com/office/powerpoint/2010/main" val="383226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PlaceHolder 1"/>
          <p:cNvSpPr>
            <a:spLocks noGrp="1" noRot="1" noChangeAspect="1"/>
          </p:cNvSpPr>
          <p:nvPr>
            <p:ph type="sldImg"/>
          </p:nvPr>
        </p:nvSpPr>
        <p:spPr>
          <a:xfrm>
            <a:off x="381000" y="685800"/>
            <a:ext cx="6094413" cy="3427413"/>
          </a:xfrm>
          <a:prstGeom prst="rect">
            <a:avLst/>
          </a:prstGeom>
          <a:ln w="0">
            <a:noFill/>
          </a:ln>
        </p:spPr>
      </p:sp>
      <p:sp>
        <p:nvSpPr>
          <p:cNvPr id="462" name="PlaceHolder 2"/>
          <p:cNvSpPr>
            <a:spLocks noGrp="1"/>
          </p:cNvSpPr>
          <p:nvPr>
            <p:ph type="body"/>
          </p:nvPr>
        </p:nvSpPr>
        <p:spPr>
          <a:xfrm>
            <a:off x="914400" y="4343400"/>
            <a:ext cx="5028120" cy="4113720"/>
          </a:xfrm>
          <a:prstGeom prst="rect">
            <a:avLst/>
          </a:prstGeom>
          <a:noFill/>
          <a:ln w="0">
            <a:noFill/>
          </a:ln>
        </p:spPr>
        <p:txBody>
          <a:bodyPr lIns="90000" tIns="45000" rIns="90000" bIns="45000" anchor="t">
            <a:noAutofit/>
          </a:bodyPr>
          <a:lstStyle/>
          <a:p>
            <a:pPr marL="216000" indent="0">
              <a:lnSpc>
                <a:spcPct val="100000"/>
              </a:lnSpc>
              <a:buNone/>
              <a:tabLst>
                <a:tab pos="0" algn="l"/>
              </a:tabLst>
            </a:pPr>
            <a:endParaRPr lang="ru-RU" sz="2800" b="0" strike="noStrike" spc="-1" dirty="0">
              <a:solidFill>
                <a:srgbClr val="000000"/>
              </a:solidFill>
              <a:latin typeface="Arial"/>
            </a:endParaRPr>
          </a:p>
        </p:txBody>
      </p:sp>
    </p:spTree>
    <p:extLst>
      <p:ext uri="{BB962C8B-B14F-4D97-AF65-F5344CB8AC3E}">
        <p14:creationId xmlns:p14="http://schemas.microsoft.com/office/powerpoint/2010/main" val="218716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PlaceHolder 1"/>
          <p:cNvSpPr>
            <a:spLocks noGrp="1" noRot="1" noChangeAspect="1"/>
          </p:cNvSpPr>
          <p:nvPr>
            <p:ph type="sldImg"/>
          </p:nvPr>
        </p:nvSpPr>
        <p:spPr>
          <a:xfrm>
            <a:off x="381000" y="685800"/>
            <a:ext cx="6094413" cy="3427413"/>
          </a:xfrm>
          <a:prstGeom prst="rect">
            <a:avLst/>
          </a:prstGeom>
          <a:ln w="0">
            <a:noFill/>
          </a:ln>
        </p:spPr>
      </p:sp>
      <p:sp>
        <p:nvSpPr>
          <p:cNvPr id="464" name="PlaceHolder 2"/>
          <p:cNvSpPr>
            <a:spLocks noGrp="1"/>
          </p:cNvSpPr>
          <p:nvPr>
            <p:ph type="body"/>
          </p:nvPr>
        </p:nvSpPr>
        <p:spPr>
          <a:xfrm>
            <a:off x="914400" y="4343400"/>
            <a:ext cx="5028120" cy="4113720"/>
          </a:xfrm>
          <a:prstGeom prst="rect">
            <a:avLst/>
          </a:prstGeom>
          <a:noFill/>
          <a:ln w="0">
            <a:noFill/>
          </a:ln>
        </p:spPr>
        <p:txBody>
          <a:bodyPr lIns="90000" tIns="45000" rIns="90000" bIns="45000" anchor="t">
            <a:noAutofit/>
          </a:bodyPr>
          <a:lstStyle/>
          <a:p>
            <a:pPr marL="216000" indent="0">
              <a:lnSpc>
                <a:spcPct val="100000"/>
              </a:lnSpc>
              <a:buNone/>
              <a:tabLst>
                <a:tab pos="0" algn="l"/>
              </a:tabLst>
            </a:pPr>
            <a:endParaRPr lang="ru-RU" sz="2800" b="0" strike="noStrike" spc="-1" dirty="0">
              <a:solidFill>
                <a:srgbClr val="000000"/>
              </a:solidFill>
              <a:latin typeface="Arial"/>
            </a:endParaRPr>
          </a:p>
        </p:txBody>
      </p:sp>
    </p:spTree>
    <p:extLst>
      <p:ext uri="{BB962C8B-B14F-4D97-AF65-F5344CB8AC3E}">
        <p14:creationId xmlns:p14="http://schemas.microsoft.com/office/powerpoint/2010/main" val="3203038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PlaceHolder 1"/>
          <p:cNvSpPr>
            <a:spLocks noGrp="1" noRot="1" noChangeAspect="1"/>
          </p:cNvSpPr>
          <p:nvPr>
            <p:ph type="sldImg"/>
          </p:nvPr>
        </p:nvSpPr>
        <p:spPr>
          <a:xfrm>
            <a:off x="381000" y="685800"/>
            <a:ext cx="6094413" cy="3427413"/>
          </a:xfrm>
          <a:prstGeom prst="rect">
            <a:avLst/>
          </a:prstGeom>
          <a:ln w="0">
            <a:noFill/>
          </a:ln>
        </p:spPr>
      </p:sp>
      <p:sp>
        <p:nvSpPr>
          <p:cNvPr id="466" name="PlaceHolder 2"/>
          <p:cNvSpPr>
            <a:spLocks noGrp="1"/>
          </p:cNvSpPr>
          <p:nvPr>
            <p:ph type="body"/>
          </p:nvPr>
        </p:nvSpPr>
        <p:spPr>
          <a:xfrm>
            <a:off x="914400" y="4343400"/>
            <a:ext cx="5028120" cy="4113720"/>
          </a:xfrm>
          <a:prstGeom prst="rect">
            <a:avLst/>
          </a:prstGeom>
          <a:noFill/>
          <a:ln w="0">
            <a:noFill/>
          </a:ln>
        </p:spPr>
        <p:txBody>
          <a:bodyPr lIns="90000" tIns="45000" rIns="90000" bIns="45000" anchor="t">
            <a:noAutofit/>
          </a:bodyPr>
          <a:lstStyle/>
          <a:p>
            <a:pPr marL="216000" indent="0">
              <a:lnSpc>
                <a:spcPct val="100000"/>
              </a:lnSpc>
              <a:buNone/>
              <a:tabLst>
                <a:tab pos="0" algn="l"/>
              </a:tabLst>
            </a:pPr>
            <a:endParaRPr lang="ru-RU" sz="2800" b="0" strike="noStrike" spc="-1" dirty="0">
              <a:solidFill>
                <a:srgbClr val="000000"/>
              </a:solidFill>
              <a:latin typeface="Arial"/>
            </a:endParaRPr>
          </a:p>
        </p:txBody>
      </p:sp>
    </p:spTree>
    <p:extLst>
      <p:ext uri="{BB962C8B-B14F-4D97-AF65-F5344CB8AC3E}">
        <p14:creationId xmlns:p14="http://schemas.microsoft.com/office/powerpoint/2010/main" val="1515012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PlaceHolder 1"/>
          <p:cNvSpPr>
            <a:spLocks noGrp="1" noRot="1" noChangeAspect="1"/>
          </p:cNvSpPr>
          <p:nvPr>
            <p:ph type="sldImg"/>
          </p:nvPr>
        </p:nvSpPr>
        <p:spPr>
          <a:xfrm>
            <a:off x="381000" y="685800"/>
            <a:ext cx="6094413" cy="3427413"/>
          </a:xfrm>
          <a:prstGeom prst="rect">
            <a:avLst/>
          </a:prstGeom>
          <a:ln w="0">
            <a:noFill/>
          </a:ln>
        </p:spPr>
      </p:sp>
      <p:sp>
        <p:nvSpPr>
          <p:cNvPr id="468" name="PlaceHolder 2"/>
          <p:cNvSpPr>
            <a:spLocks noGrp="1"/>
          </p:cNvSpPr>
          <p:nvPr>
            <p:ph type="body"/>
          </p:nvPr>
        </p:nvSpPr>
        <p:spPr>
          <a:xfrm>
            <a:off x="914400" y="4343400"/>
            <a:ext cx="5028120" cy="4113720"/>
          </a:xfrm>
          <a:prstGeom prst="rect">
            <a:avLst/>
          </a:prstGeom>
          <a:noFill/>
          <a:ln w="0">
            <a:noFill/>
          </a:ln>
        </p:spPr>
        <p:txBody>
          <a:bodyPr lIns="90000" tIns="45000" rIns="90000" bIns="45000" anchor="t">
            <a:noAutofit/>
          </a:bodyPr>
          <a:lstStyle/>
          <a:p>
            <a:pPr indent="0">
              <a:lnSpc>
                <a:spcPct val="100000"/>
              </a:lnSpc>
              <a:buNone/>
              <a:tabLst>
                <a:tab pos="0" algn="l"/>
              </a:tabLst>
            </a:pPr>
            <a:endParaRPr lang="ru-RU" sz="2800" b="0" strike="noStrike" spc="-1" dirty="0">
              <a:solidFill>
                <a:srgbClr val="000000"/>
              </a:solidFill>
              <a:latin typeface="Arial"/>
            </a:endParaRPr>
          </a:p>
        </p:txBody>
      </p:sp>
    </p:spTree>
    <p:extLst>
      <p:ext uri="{BB962C8B-B14F-4D97-AF65-F5344CB8AC3E}">
        <p14:creationId xmlns:p14="http://schemas.microsoft.com/office/powerpoint/2010/main" val="2688984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PlaceHolder 1"/>
          <p:cNvSpPr>
            <a:spLocks noGrp="1" noRot="1" noChangeAspect="1"/>
          </p:cNvSpPr>
          <p:nvPr>
            <p:ph type="sldImg"/>
          </p:nvPr>
        </p:nvSpPr>
        <p:spPr>
          <a:xfrm>
            <a:off x="381000" y="685800"/>
            <a:ext cx="6094413" cy="3427413"/>
          </a:xfrm>
          <a:prstGeom prst="rect">
            <a:avLst/>
          </a:prstGeom>
          <a:ln w="0">
            <a:noFill/>
          </a:ln>
        </p:spPr>
      </p:sp>
      <p:sp>
        <p:nvSpPr>
          <p:cNvPr id="470" name="PlaceHolder 2"/>
          <p:cNvSpPr>
            <a:spLocks noGrp="1"/>
          </p:cNvSpPr>
          <p:nvPr>
            <p:ph type="body"/>
          </p:nvPr>
        </p:nvSpPr>
        <p:spPr>
          <a:xfrm>
            <a:off x="914400" y="4343400"/>
            <a:ext cx="5028120" cy="4113720"/>
          </a:xfrm>
          <a:prstGeom prst="rect">
            <a:avLst/>
          </a:prstGeom>
          <a:noFill/>
          <a:ln w="0">
            <a:noFill/>
          </a:ln>
        </p:spPr>
        <p:txBody>
          <a:bodyPr lIns="90000" tIns="45000" rIns="90000" bIns="45000" anchor="t">
            <a:noAutofit/>
          </a:bodyPr>
          <a:lstStyle/>
          <a:p>
            <a:pPr marL="216000" indent="0">
              <a:lnSpc>
                <a:spcPct val="100000"/>
              </a:lnSpc>
              <a:buNone/>
              <a:tabLst>
                <a:tab pos="0" algn="l"/>
              </a:tabLst>
            </a:pPr>
            <a:endParaRPr lang="ru-RU" sz="2800" b="0" strike="noStrike" spc="-1" dirty="0">
              <a:solidFill>
                <a:srgbClr val="000000"/>
              </a:solidFill>
              <a:latin typeface="Arial"/>
            </a:endParaRPr>
          </a:p>
        </p:txBody>
      </p:sp>
    </p:spTree>
    <p:extLst>
      <p:ext uri="{BB962C8B-B14F-4D97-AF65-F5344CB8AC3E}">
        <p14:creationId xmlns:p14="http://schemas.microsoft.com/office/powerpoint/2010/main" val="376415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PlaceHolder 1"/>
          <p:cNvSpPr>
            <a:spLocks noGrp="1" noRot="1" noChangeAspect="1"/>
          </p:cNvSpPr>
          <p:nvPr>
            <p:ph type="sldImg"/>
          </p:nvPr>
        </p:nvSpPr>
        <p:spPr>
          <a:xfrm>
            <a:off x="381000" y="685800"/>
            <a:ext cx="6094413" cy="3427413"/>
          </a:xfrm>
          <a:prstGeom prst="rect">
            <a:avLst/>
          </a:prstGeom>
          <a:ln w="0">
            <a:noFill/>
          </a:ln>
        </p:spPr>
      </p:sp>
      <p:sp>
        <p:nvSpPr>
          <p:cNvPr id="472" name="PlaceHolder 2"/>
          <p:cNvSpPr>
            <a:spLocks noGrp="1"/>
          </p:cNvSpPr>
          <p:nvPr>
            <p:ph type="body"/>
          </p:nvPr>
        </p:nvSpPr>
        <p:spPr>
          <a:xfrm>
            <a:off x="914400" y="4343400"/>
            <a:ext cx="5028120" cy="4113720"/>
          </a:xfrm>
          <a:prstGeom prst="rect">
            <a:avLst/>
          </a:prstGeom>
          <a:noFill/>
          <a:ln w="0">
            <a:noFill/>
          </a:ln>
        </p:spPr>
        <p:txBody>
          <a:bodyPr lIns="90000" tIns="45000" rIns="90000" bIns="45000" anchor="t">
            <a:noAutofit/>
          </a:bodyPr>
          <a:lstStyle/>
          <a:p>
            <a:pPr marL="216000" indent="0">
              <a:lnSpc>
                <a:spcPct val="100000"/>
              </a:lnSpc>
              <a:buNone/>
              <a:tabLst>
                <a:tab pos="0" algn="l"/>
              </a:tabLst>
            </a:pPr>
            <a:endParaRPr lang="ru-RU" sz="2800" b="0" strike="noStrike" spc="-1" dirty="0">
              <a:solidFill>
                <a:srgbClr val="000000"/>
              </a:solidFill>
              <a:latin typeface="Arial"/>
            </a:endParaRPr>
          </a:p>
        </p:txBody>
      </p:sp>
    </p:spTree>
    <p:extLst>
      <p:ext uri="{BB962C8B-B14F-4D97-AF65-F5344CB8AC3E}">
        <p14:creationId xmlns:p14="http://schemas.microsoft.com/office/powerpoint/2010/main" val="210814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PlaceHolder 1"/>
          <p:cNvSpPr>
            <a:spLocks noGrp="1" noRot="1" noChangeAspect="1"/>
          </p:cNvSpPr>
          <p:nvPr>
            <p:ph type="sldImg"/>
          </p:nvPr>
        </p:nvSpPr>
        <p:spPr>
          <a:xfrm>
            <a:off x="381000" y="685800"/>
            <a:ext cx="6094413" cy="3427413"/>
          </a:xfrm>
          <a:prstGeom prst="rect">
            <a:avLst/>
          </a:prstGeom>
          <a:ln w="0">
            <a:noFill/>
          </a:ln>
        </p:spPr>
      </p:sp>
      <p:sp>
        <p:nvSpPr>
          <p:cNvPr id="474" name="PlaceHolder 2"/>
          <p:cNvSpPr>
            <a:spLocks noGrp="1"/>
          </p:cNvSpPr>
          <p:nvPr>
            <p:ph type="body"/>
          </p:nvPr>
        </p:nvSpPr>
        <p:spPr>
          <a:xfrm>
            <a:off x="914400" y="4343400"/>
            <a:ext cx="5028120" cy="4113720"/>
          </a:xfrm>
          <a:prstGeom prst="rect">
            <a:avLst/>
          </a:prstGeom>
          <a:noFill/>
          <a:ln w="0">
            <a:noFill/>
          </a:ln>
        </p:spPr>
        <p:txBody>
          <a:bodyPr lIns="90000" tIns="45000" rIns="90000" bIns="45000" anchor="t">
            <a:noAutofit/>
          </a:bodyPr>
          <a:lstStyle/>
          <a:p>
            <a:pPr marL="216000" indent="0">
              <a:lnSpc>
                <a:spcPct val="100000"/>
              </a:lnSpc>
              <a:buNone/>
              <a:tabLst>
                <a:tab pos="0" algn="l"/>
              </a:tabLst>
            </a:pPr>
            <a:endParaRPr lang="ru-RU" sz="1400" b="0" strike="noStrike" spc="-1" dirty="0">
              <a:solidFill>
                <a:srgbClr val="000000"/>
              </a:solidFill>
              <a:latin typeface="Arial"/>
            </a:endParaRPr>
          </a:p>
        </p:txBody>
      </p:sp>
    </p:spTree>
    <p:extLst>
      <p:ext uri="{BB962C8B-B14F-4D97-AF65-F5344CB8AC3E}">
        <p14:creationId xmlns:p14="http://schemas.microsoft.com/office/powerpoint/2010/main" val="2161753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DE14E732-9B4C-4FB7-82B3-DBC6732CCDB3}"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11760" y="744480"/>
            <a:ext cx="8519400" cy="205164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25" name="PlaceHolder 2"/>
          <p:cNvSpPr>
            <a:spLocks noGrp="1"/>
          </p:cNvSpPr>
          <p:nvPr>
            <p:ph/>
          </p:nvPr>
        </p:nvSpPr>
        <p:spPr>
          <a:xfrm>
            <a:off x="457200" y="1203480"/>
            <a:ext cx="8228880" cy="14223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26" name="PlaceHolder 3"/>
          <p:cNvSpPr>
            <a:spLocks noGrp="1"/>
          </p:cNvSpPr>
          <p:nvPr>
            <p:ph/>
          </p:nvPr>
        </p:nvSpPr>
        <p:spPr>
          <a:xfrm>
            <a:off x="457200" y="2761200"/>
            <a:ext cx="8228880" cy="14223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5" name="PlaceHolder 4"/>
          <p:cNvSpPr>
            <a:spLocks noGrp="1"/>
          </p:cNvSpPr>
          <p:nvPr>
            <p:ph type="sldNum" idx="1"/>
          </p:nvPr>
        </p:nvSpPr>
        <p:spPr/>
        <p:txBody>
          <a:bodyPr/>
          <a:lstStyle/>
          <a:p>
            <a:fld id="{B4883E73-DBBF-45E2-AFA3-CF533D63BA2D}"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11760" y="744480"/>
            <a:ext cx="8519400" cy="205164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28" name="PlaceHolder 2"/>
          <p:cNvSpPr>
            <a:spLocks noGrp="1"/>
          </p:cNvSpPr>
          <p:nvPr>
            <p:ph/>
          </p:nvPr>
        </p:nvSpPr>
        <p:spPr>
          <a:xfrm>
            <a:off x="457200" y="1203480"/>
            <a:ext cx="4015440" cy="14223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29" name="PlaceHolder 3"/>
          <p:cNvSpPr>
            <a:spLocks noGrp="1"/>
          </p:cNvSpPr>
          <p:nvPr>
            <p:ph/>
          </p:nvPr>
        </p:nvSpPr>
        <p:spPr>
          <a:xfrm>
            <a:off x="4673880" y="1203480"/>
            <a:ext cx="4015440" cy="14223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30" name="PlaceHolder 4"/>
          <p:cNvSpPr>
            <a:spLocks noGrp="1"/>
          </p:cNvSpPr>
          <p:nvPr>
            <p:ph/>
          </p:nvPr>
        </p:nvSpPr>
        <p:spPr>
          <a:xfrm>
            <a:off x="457200" y="2761200"/>
            <a:ext cx="4015440" cy="14223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31" name="PlaceHolder 5"/>
          <p:cNvSpPr>
            <a:spLocks noGrp="1"/>
          </p:cNvSpPr>
          <p:nvPr>
            <p:ph/>
          </p:nvPr>
        </p:nvSpPr>
        <p:spPr>
          <a:xfrm>
            <a:off x="4673880" y="2761200"/>
            <a:ext cx="4015440" cy="14223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7" name="PlaceHolder 6"/>
          <p:cNvSpPr>
            <a:spLocks noGrp="1"/>
          </p:cNvSpPr>
          <p:nvPr>
            <p:ph type="sldNum" idx="1"/>
          </p:nvPr>
        </p:nvSpPr>
        <p:spPr/>
        <p:txBody>
          <a:bodyPr/>
          <a:lstStyle/>
          <a:p>
            <a:fld id="{74FDDC95-4B29-486C-BD4D-B19B1702B29B}"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311760" y="744480"/>
            <a:ext cx="8519400" cy="205164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33" name="PlaceHolder 2"/>
          <p:cNvSpPr>
            <a:spLocks noGrp="1"/>
          </p:cNvSpPr>
          <p:nvPr>
            <p:ph/>
          </p:nvPr>
        </p:nvSpPr>
        <p:spPr>
          <a:xfrm>
            <a:off x="457200" y="1203480"/>
            <a:ext cx="2649600" cy="1422360"/>
          </a:xfrm>
          <a:prstGeom prst="rect">
            <a:avLst/>
          </a:prstGeom>
          <a:noFill/>
          <a:ln w="0">
            <a:noFill/>
          </a:ln>
        </p:spPr>
        <p:txBody>
          <a:bodyPr lIns="0" tIns="0" rIns="0" bIns="0" anchor="t">
            <a:normAutofit fontScale="74000"/>
          </a:bodyPr>
          <a:lstStyle/>
          <a:p>
            <a:pPr indent="0">
              <a:spcBef>
                <a:spcPts val="1417"/>
              </a:spcBef>
              <a:buNone/>
            </a:pPr>
            <a:endParaRPr lang="ru-RU" sz="3200" b="0" strike="noStrike" spc="-1">
              <a:solidFill>
                <a:srgbClr val="000000"/>
              </a:solidFill>
              <a:latin typeface="Arial"/>
            </a:endParaRPr>
          </a:p>
        </p:txBody>
      </p:sp>
      <p:sp>
        <p:nvSpPr>
          <p:cNvPr id="34" name="PlaceHolder 3"/>
          <p:cNvSpPr>
            <a:spLocks noGrp="1"/>
          </p:cNvSpPr>
          <p:nvPr>
            <p:ph/>
          </p:nvPr>
        </p:nvSpPr>
        <p:spPr>
          <a:xfrm>
            <a:off x="3239640" y="1203480"/>
            <a:ext cx="2649600" cy="1422360"/>
          </a:xfrm>
          <a:prstGeom prst="rect">
            <a:avLst/>
          </a:prstGeom>
          <a:noFill/>
          <a:ln w="0">
            <a:noFill/>
          </a:ln>
        </p:spPr>
        <p:txBody>
          <a:bodyPr lIns="0" tIns="0" rIns="0" bIns="0" anchor="t">
            <a:normAutofit fontScale="74000"/>
          </a:bodyPr>
          <a:lstStyle/>
          <a:p>
            <a:pPr indent="0">
              <a:spcBef>
                <a:spcPts val="1417"/>
              </a:spcBef>
              <a:buNone/>
            </a:pPr>
            <a:endParaRPr lang="ru-RU" sz="3200" b="0" strike="noStrike" spc="-1">
              <a:solidFill>
                <a:srgbClr val="000000"/>
              </a:solidFill>
              <a:latin typeface="Arial"/>
            </a:endParaRPr>
          </a:p>
        </p:txBody>
      </p:sp>
      <p:sp>
        <p:nvSpPr>
          <p:cNvPr id="35" name="PlaceHolder 4"/>
          <p:cNvSpPr>
            <a:spLocks noGrp="1"/>
          </p:cNvSpPr>
          <p:nvPr>
            <p:ph/>
          </p:nvPr>
        </p:nvSpPr>
        <p:spPr>
          <a:xfrm>
            <a:off x="6022080" y="1203480"/>
            <a:ext cx="2649600" cy="1422360"/>
          </a:xfrm>
          <a:prstGeom prst="rect">
            <a:avLst/>
          </a:prstGeom>
          <a:noFill/>
          <a:ln w="0">
            <a:noFill/>
          </a:ln>
        </p:spPr>
        <p:txBody>
          <a:bodyPr lIns="0" tIns="0" rIns="0" bIns="0" anchor="t">
            <a:normAutofit fontScale="74000"/>
          </a:bodyPr>
          <a:lstStyle/>
          <a:p>
            <a:pPr indent="0">
              <a:spcBef>
                <a:spcPts val="1417"/>
              </a:spcBef>
              <a:buNone/>
            </a:pPr>
            <a:endParaRPr lang="ru-RU" sz="3200" b="0" strike="noStrike" spc="-1">
              <a:solidFill>
                <a:srgbClr val="000000"/>
              </a:solidFill>
              <a:latin typeface="Arial"/>
            </a:endParaRPr>
          </a:p>
        </p:txBody>
      </p:sp>
      <p:sp>
        <p:nvSpPr>
          <p:cNvPr id="36" name="PlaceHolder 5"/>
          <p:cNvSpPr>
            <a:spLocks noGrp="1"/>
          </p:cNvSpPr>
          <p:nvPr>
            <p:ph/>
          </p:nvPr>
        </p:nvSpPr>
        <p:spPr>
          <a:xfrm>
            <a:off x="457200" y="2761200"/>
            <a:ext cx="2649600" cy="1422360"/>
          </a:xfrm>
          <a:prstGeom prst="rect">
            <a:avLst/>
          </a:prstGeom>
          <a:noFill/>
          <a:ln w="0">
            <a:noFill/>
          </a:ln>
        </p:spPr>
        <p:txBody>
          <a:bodyPr lIns="0" tIns="0" rIns="0" bIns="0" anchor="t">
            <a:normAutofit fontScale="74000"/>
          </a:bodyPr>
          <a:lstStyle/>
          <a:p>
            <a:pPr indent="0">
              <a:spcBef>
                <a:spcPts val="1417"/>
              </a:spcBef>
              <a:buNone/>
            </a:pPr>
            <a:endParaRPr lang="ru-RU" sz="3200" b="0" strike="noStrike" spc="-1">
              <a:solidFill>
                <a:srgbClr val="000000"/>
              </a:solidFill>
              <a:latin typeface="Arial"/>
            </a:endParaRPr>
          </a:p>
        </p:txBody>
      </p:sp>
      <p:sp>
        <p:nvSpPr>
          <p:cNvPr id="37" name="PlaceHolder 6"/>
          <p:cNvSpPr>
            <a:spLocks noGrp="1"/>
          </p:cNvSpPr>
          <p:nvPr>
            <p:ph/>
          </p:nvPr>
        </p:nvSpPr>
        <p:spPr>
          <a:xfrm>
            <a:off x="3239640" y="2761200"/>
            <a:ext cx="2649600" cy="1422360"/>
          </a:xfrm>
          <a:prstGeom prst="rect">
            <a:avLst/>
          </a:prstGeom>
          <a:noFill/>
          <a:ln w="0">
            <a:noFill/>
          </a:ln>
        </p:spPr>
        <p:txBody>
          <a:bodyPr lIns="0" tIns="0" rIns="0" bIns="0" anchor="t">
            <a:normAutofit fontScale="74000"/>
          </a:bodyPr>
          <a:lstStyle/>
          <a:p>
            <a:pPr indent="0">
              <a:spcBef>
                <a:spcPts val="1417"/>
              </a:spcBef>
              <a:buNone/>
            </a:pPr>
            <a:endParaRPr lang="ru-RU" sz="3200" b="0" strike="noStrike" spc="-1">
              <a:solidFill>
                <a:srgbClr val="000000"/>
              </a:solidFill>
              <a:latin typeface="Arial"/>
            </a:endParaRPr>
          </a:p>
        </p:txBody>
      </p:sp>
      <p:sp>
        <p:nvSpPr>
          <p:cNvPr id="38" name="PlaceHolder 7"/>
          <p:cNvSpPr>
            <a:spLocks noGrp="1"/>
          </p:cNvSpPr>
          <p:nvPr>
            <p:ph/>
          </p:nvPr>
        </p:nvSpPr>
        <p:spPr>
          <a:xfrm>
            <a:off x="6022080" y="2761200"/>
            <a:ext cx="2649600" cy="1422360"/>
          </a:xfrm>
          <a:prstGeom prst="rect">
            <a:avLst/>
          </a:prstGeom>
          <a:noFill/>
          <a:ln w="0">
            <a:noFill/>
          </a:ln>
        </p:spPr>
        <p:txBody>
          <a:bodyPr lIns="0" tIns="0" rIns="0" bIns="0" anchor="t">
            <a:normAutofit fontScale="74000"/>
          </a:bodyPr>
          <a:lstStyle/>
          <a:p>
            <a:pPr indent="0">
              <a:spcBef>
                <a:spcPts val="1417"/>
              </a:spcBef>
              <a:buNone/>
            </a:pPr>
            <a:endParaRPr lang="ru-RU" sz="3200" b="0" strike="noStrike" spc="-1">
              <a:solidFill>
                <a:srgbClr val="000000"/>
              </a:solidFill>
              <a:latin typeface="Arial"/>
            </a:endParaRPr>
          </a:p>
        </p:txBody>
      </p:sp>
      <p:sp>
        <p:nvSpPr>
          <p:cNvPr id="9" name="PlaceHolder 8"/>
          <p:cNvSpPr>
            <a:spLocks noGrp="1"/>
          </p:cNvSpPr>
          <p:nvPr>
            <p:ph type="sldNum" idx="1"/>
          </p:nvPr>
        </p:nvSpPr>
        <p:spPr/>
        <p:txBody>
          <a:bodyPr/>
          <a:lstStyle/>
          <a:p>
            <a:fld id="{A3D75839-BCF7-48AE-8FF3-324E2423E6D9}"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311760" y="744480"/>
            <a:ext cx="8519400" cy="205164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4" name="PlaceHolder 2"/>
          <p:cNvSpPr>
            <a:spLocks noGrp="1"/>
          </p:cNvSpPr>
          <p:nvPr>
            <p:ph type="subTitle"/>
          </p:nvPr>
        </p:nvSpPr>
        <p:spPr>
          <a:xfrm>
            <a:off x="457200" y="1203480"/>
            <a:ext cx="8228880" cy="298260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Arial"/>
            </a:endParaRPr>
          </a:p>
        </p:txBody>
      </p:sp>
      <p:sp>
        <p:nvSpPr>
          <p:cNvPr id="2" name="PlaceHolder 3"/>
          <p:cNvSpPr>
            <a:spLocks noGrp="1"/>
          </p:cNvSpPr>
          <p:nvPr>
            <p:ph type="sldNum" idx="1"/>
          </p:nvPr>
        </p:nvSpPr>
        <p:spPr/>
        <p:txBody>
          <a:bodyPr/>
          <a:lstStyle/>
          <a:p>
            <a:fld id="{A2AB85F4-7EBE-4AA5-ABED-F144F7697122}"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311760" y="744480"/>
            <a:ext cx="8519400" cy="205164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6" name="PlaceHolder 2"/>
          <p:cNvSpPr>
            <a:spLocks noGrp="1"/>
          </p:cNvSpPr>
          <p:nvPr>
            <p:ph/>
          </p:nvPr>
        </p:nvSpPr>
        <p:spPr>
          <a:xfrm>
            <a:off x="457200" y="1203480"/>
            <a:ext cx="8228880" cy="298260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4" name="PlaceHolder 3"/>
          <p:cNvSpPr>
            <a:spLocks noGrp="1"/>
          </p:cNvSpPr>
          <p:nvPr>
            <p:ph type="sldNum" idx="1"/>
          </p:nvPr>
        </p:nvSpPr>
        <p:spPr/>
        <p:txBody>
          <a:bodyPr/>
          <a:lstStyle/>
          <a:p>
            <a:fld id="{4C98C95D-39F2-480E-8D60-EBCCA7F1C0ED}"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11760" y="744480"/>
            <a:ext cx="8519400" cy="205164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8" name="PlaceHolder 2"/>
          <p:cNvSpPr>
            <a:spLocks noGrp="1"/>
          </p:cNvSpPr>
          <p:nvPr>
            <p:ph/>
          </p:nvPr>
        </p:nvSpPr>
        <p:spPr>
          <a:xfrm>
            <a:off x="457200" y="1203480"/>
            <a:ext cx="4015440" cy="298260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9" name="PlaceHolder 3"/>
          <p:cNvSpPr>
            <a:spLocks noGrp="1"/>
          </p:cNvSpPr>
          <p:nvPr>
            <p:ph/>
          </p:nvPr>
        </p:nvSpPr>
        <p:spPr>
          <a:xfrm>
            <a:off x="4673880" y="1203480"/>
            <a:ext cx="4015440" cy="298260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5" name="PlaceHolder 4"/>
          <p:cNvSpPr>
            <a:spLocks noGrp="1"/>
          </p:cNvSpPr>
          <p:nvPr>
            <p:ph type="sldNum" idx="1"/>
          </p:nvPr>
        </p:nvSpPr>
        <p:spPr/>
        <p:txBody>
          <a:bodyPr/>
          <a:lstStyle/>
          <a:p>
            <a:fld id="{5EA9EF25-BE52-412F-B2DF-8BDAA9FA0921}"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311760" y="744480"/>
            <a:ext cx="8519400" cy="205164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3" name="PlaceHolder 2"/>
          <p:cNvSpPr>
            <a:spLocks noGrp="1"/>
          </p:cNvSpPr>
          <p:nvPr>
            <p:ph type="sldNum" idx="1"/>
          </p:nvPr>
        </p:nvSpPr>
        <p:spPr/>
        <p:txBody>
          <a:bodyPr/>
          <a:lstStyle/>
          <a:p>
            <a:fld id="{A5FFD96B-476F-4F91-98BC-B747B4FF0FCE}"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311760" y="744480"/>
            <a:ext cx="8519400" cy="9511560"/>
          </a:xfrm>
          <a:prstGeom prst="rect">
            <a:avLst/>
          </a:prstGeom>
          <a:noFill/>
          <a:ln w="0">
            <a:noFill/>
          </a:ln>
        </p:spPr>
        <p:txBody>
          <a:bodyPr lIns="0" tIns="0" rIns="0" bIns="0" anchor="ctr">
            <a:noAutofit/>
          </a:bodyPr>
          <a:lstStyle/>
          <a:p>
            <a:pPr algn="ctr"/>
            <a:endParaRPr lang="ru-RU" sz="3200" b="0" strike="noStrike" spc="-1">
              <a:solidFill>
                <a:srgbClr val="000000"/>
              </a:solidFill>
              <a:latin typeface="Arial"/>
            </a:endParaRPr>
          </a:p>
        </p:txBody>
      </p:sp>
      <p:sp>
        <p:nvSpPr>
          <p:cNvPr id="3" name="PlaceHolder 2"/>
          <p:cNvSpPr>
            <a:spLocks noGrp="1"/>
          </p:cNvSpPr>
          <p:nvPr>
            <p:ph type="sldNum" idx="1"/>
          </p:nvPr>
        </p:nvSpPr>
        <p:spPr/>
        <p:txBody>
          <a:bodyPr/>
          <a:lstStyle/>
          <a:p>
            <a:fld id="{A6A80A87-B80B-4BCD-A921-5C411383792E}"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311760" y="744480"/>
            <a:ext cx="8519400" cy="205164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13" name="PlaceHolder 2"/>
          <p:cNvSpPr>
            <a:spLocks noGrp="1"/>
          </p:cNvSpPr>
          <p:nvPr>
            <p:ph/>
          </p:nvPr>
        </p:nvSpPr>
        <p:spPr>
          <a:xfrm>
            <a:off x="457200" y="1203480"/>
            <a:ext cx="4015440" cy="14223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14" name="PlaceHolder 3"/>
          <p:cNvSpPr>
            <a:spLocks noGrp="1"/>
          </p:cNvSpPr>
          <p:nvPr>
            <p:ph/>
          </p:nvPr>
        </p:nvSpPr>
        <p:spPr>
          <a:xfrm>
            <a:off x="4673880" y="1203480"/>
            <a:ext cx="4015440" cy="298260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15" name="PlaceHolder 4"/>
          <p:cNvSpPr>
            <a:spLocks noGrp="1"/>
          </p:cNvSpPr>
          <p:nvPr>
            <p:ph/>
          </p:nvPr>
        </p:nvSpPr>
        <p:spPr>
          <a:xfrm>
            <a:off x="457200" y="2761200"/>
            <a:ext cx="4015440" cy="14223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 name="PlaceHolder 5"/>
          <p:cNvSpPr>
            <a:spLocks noGrp="1"/>
          </p:cNvSpPr>
          <p:nvPr>
            <p:ph type="sldNum" idx="1"/>
          </p:nvPr>
        </p:nvSpPr>
        <p:spPr/>
        <p:txBody>
          <a:bodyPr/>
          <a:lstStyle/>
          <a:p>
            <a:fld id="{4320C742-562A-4209-939F-55C61B17A945}"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11760" y="744480"/>
            <a:ext cx="8519400" cy="205164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17" name="PlaceHolder 2"/>
          <p:cNvSpPr>
            <a:spLocks noGrp="1"/>
          </p:cNvSpPr>
          <p:nvPr>
            <p:ph/>
          </p:nvPr>
        </p:nvSpPr>
        <p:spPr>
          <a:xfrm>
            <a:off x="457200" y="1203480"/>
            <a:ext cx="4015440" cy="298260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18" name="PlaceHolder 3"/>
          <p:cNvSpPr>
            <a:spLocks noGrp="1"/>
          </p:cNvSpPr>
          <p:nvPr>
            <p:ph/>
          </p:nvPr>
        </p:nvSpPr>
        <p:spPr>
          <a:xfrm>
            <a:off x="4673880" y="1203480"/>
            <a:ext cx="4015440" cy="14223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19" name="PlaceHolder 4"/>
          <p:cNvSpPr>
            <a:spLocks noGrp="1"/>
          </p:cNvSpPr>
          <p:nvPr>
            <p:ph/>
          </p:nvPr>
        </p:nvSpPr>
        <p:spPr>
          <a:xfrm>
            <a:off x="4673880" y="2761200"/>
            <a:ext cx="4015440" cy="14223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 name="PlaceHolder 5"/>
          <p:cNvSpPr>
            <a:spLocks noGrp="1"/>
          </p:cNvSpPr>
          <p:nvPr>
            <p:ph type="sldNum" idx="1"/>
          </p:nvPr>
        </p:nvSpPr>
        <p:spPr/>
        <p:txBody>
          <a:bodyPr/>
          <a:lstStyle/>
          <a:p>
            <a:fld id="{500918DF-5825-4949-835A-187E60199C17}"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311760" y="744480"/>
            <a:ext cx="8519400" cy="205164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Arial"/>
            </a:endParaRPr>
          </a:p>
        </p:txBody>
      </p:sp>
      <p:sp>
        <p:nvSpPr>
          <p:cNvPr id="21" name="PlaceHolder 2"/>
          <p:cNvSpPr>
            <a:spLocks noGrp="1"/>
          </p:cNvSpPr>
          <p:nvPr>
            <p:ph/>
          </p:nvPr>
        </p:nvSpPr>
        <p:spPr>
          <a:xfrm>
            <a:off x="457200" y="1203480"/>
            <a:ext cx="4015440" cy="14223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22" name="PlaceHolder 3"/>
          <p:cNvSpPr>
            <a:spLocks noGrp="1"/>
          </p:cNvSpPr>
          <p:nvPr>
            <p:ph/>
          </p:nvPr>
        </p:nvSpPr>
        <p:spPr>
          <a:xfrm>
            <a:off x="4673880" y="1203480"/>
            <a:ext cx="4015440" cy="14223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23" name="PlaceHolder 4"/>
          <p:cNvSpPr>
            <a:spLocks noGrp="1"/>
          </p:cNvSpPr>
          <p:nvPr>
            <p:ph/>
          </p:nvPr>
        </p:nvSpPr>
        <p:spPr>
          <a:xfrm>
            <a:off x="457200" y="2761200"/>
            <a:ext cx="8228880" cy="142236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Arial"/>
            </a:endParaRPr>
          </a:p>
        </p:txBody>
      </p:sp>
      <p:sp>
        <p:nvSpPr>
          <p:cNvPr id="6" name="PlaceHolder 5"/>
          <p:cNvSpPr>
            <a:spLocks noGrp="1"/>
          </p:cNvSpPr>
          <p:nvPr>
            <p:ph type="sldNum" idx="1"/>
          </p:nvPr>
        </p:nvSpPr>
        <p:spPr/>
        <p:txBody>
          <a:bodyPr/>
          <a:lstStyle/>
          <a:p>
            <a:fld id="{CFADD9F5-B6FA-4894-9A48-91E2CBD9DA78}"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311760" y="744480"/>
            <a:ext cx="8519400" cy="2051640"/>
          </a:xfrm>
          <a:prstGeom prst="rect">
            <a:avLst/>
          </a:prstGeom>
          <a:noFill/>
          <a:ln w="0">
            <a:noFill/>
          </a:ln>
        </p:spPr>
        <p:txBody>
          <a:bodyPr lIns="0" tIns="0" rIns="0" bIns="0" anchor="ctr">
            <a:noAutofit/>
          </a:bodyPr>
          <a:lstStyle/>
          <a:p>
            <a:pPr indent="0">
              <a:buNone/>
            </a:pPr>
            <a:r>
              <a:rPr lang="ru-RU" sz="1800" b="0" strike="noStrike" spc="-1">
                <a:solidFill>
                  <a:srgbClr val="000000"/>
                </a:solidFill>
                <a:latin typeface="Arial"/>
              </a:rPr>
              <a:t>Для правки текста заглавия щёлкните мышью</a:t>
            </a:r>
          </a:p>
        </p:txBody>
      </p:sp>
      <p:sp>
        <p:nvSpPr>
          <p:cNvPr id="4" name="PlaceHolder 2"/>
          <p:cNvSpPr>
            <a:spLocks noGrp="1"/>
          </p:cNvSpPr>
          <p:nvPr>
            <p:ph type="body"/>
          </p:nvPr>
        </p:nvSpPr>
        <p:spPr>
          <a:xfrm>
            <a:off x="457200" y="1203480"/>
            <a:ext cx="8228880" cy="29826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solidFill>
                  <a:srgbClr val="000000"/>
                </a:solidFill>
                <a:latin typeface="Arial"/>
              </a:rPr>
              <a:t>Седьмой уровень структуры</a:t>
            </a:r>
          </a:p>
        </p:txBody>
      </p:sp>
      <p:sp>
        <p:nvSpPr>
          <p:cNvPr id="2" name="PlaceHolder 3"/>
          <p:cNvSpPr>
            <a:spLocks noGrp="1"/>
          </p:cNvSpPr>
          <p:nvPr>
            <p:ph type="sldNum" idx="1"/>
          </p:nvPr>
        </p:nvSpPr>
        <p:spPr>
          <a:xfrm>
            <a:off x="8684280" y="4700880"/>
            <a:ext cx="335880" cy="317160"/>
          </a:xfrm>
          <a:prstGeom prst="rect">
            <a:avLst/>
          </a:prstGeom>
          <a:noFill/>
          <a:ln w="12600">
            <a:noFill/>
          </a:ln>
        </p:spPr>
        <p:txBody>
          <a:bodyPr lIns="90000" tIns="91440" rIns="90000" bIns="91440" anchor="ctr">
            <a:noAutofit/>
          </a:bodyPr>
          <a:lstStyle>
            <a:lvl1pPr indent="0" algn="r">
              <a:lnSpc>
                <a:spcPct val="100000"/>
              </a:lnSpc>
              <a:buNone/>
              <a:tabLst>
                <a:tab pos="0" algn="l"/>
              </a:tabLst>
              <a:defRPr lang="ru-RU" sz="1000" b="0" strike="noStrike" spc="-1">
                <a:solidFill>
                  <a:srgbClr val="585858"/>
                </a:solidFill>
                <a:latin typeface="Arial"/>
                <a:ea typeface="Arial"/>
              </a:defRPr>
            </a:lvl1pPr>
          </a:lstStyle>
          <a:p>
            <a:pPr indent="0" algn="r">
              <a:lnSpc>
                <a:spcPct val="100000"/>
              </a:lnSpc>
              <a:buNone/>
              <a:tabLst>
                <a:tab pos="0" algn="l"/>
              </a:tabLst>
            </a:pPr>
            <a:fld id="{C26B9151-DC93-43B8-9FFC-E3C9D7CD6657}" type="slidenum">
              <a:rPr lang="ru-RU" sz="1000" b="0" strike="noStrike" spc="-1">
                <a:solidFill>
                  <a:srgbClr val="585858"/>
                </a:solidFill>
                <a:latin typeface="Arial"/>
                <a:ea typeface="Arial"/>
              </a:rPr>
              <a:t>‹#›</a:t>
            </a:fld>
            <a:endParaRPr lang="ru-RU" sz="10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jpe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openxmlformats.org/officeDocument/2006/relationships/image" Target="../media/image70.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hyperlink" Target="https://doi.org/10.1001/archpedi.1968.02100010375014" TargetMode="External"/><Relationship Id="rId13" Type="http://schemas.openxmlformats.org/officeDocument/2006/relationships/hyperlink" Target="https://doi.org/10.1016/s0140-6736(02)07574-8" TargetMode="External"/><Relationship Id="rId3" Type="http://schemas.openxmlformats.org/officeDocument/2006/relationships/image" Target="../media/image56.png"/><Relationship Id="rId7" Type="http://schemas.openxmlformats.org/officeDocument/2006/relationships/hyperlink" Target="https://doi.org/10.1101/cshperspect.a011353" TargetMode="External"/><Relationship Id="rId12" Type="http://schemas.openxmlformats.org/officeDocument/2006/relationships/hyperlink" Target="https://doi.org/10.17226/13050"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s://doi.org/10.1007/s11914-016-0330-3" TargetMode="External"/><Relationship Id="rId11" Type="http://schemas.openxmlformats.org/officeDocument/2006/relationships/hyperlink" Target="https://doi.org/10.1093/jn/123.9.1615" TargetMode="External"/><Relationship Id="rId5" Type="http://schemas.openxmlformats.org/officeDocument/2006/relationships/hyperlink" Target="https://doi.org/10.2147/IJN.S107624" TargetMode="External"/><Relationship Id="rId10" Type="http://schemas.openxmlformats.org/officeDocument/2006/relationships/hyperlink" Target="https://doi.org/10.5468/ogs.2019.62.2.73" TargetMode="External"/><Relationship Id="rId4" Type="http://schemas.openxmlformats.org/officeDocument/2006/relationships/hyperlink" Target="https://doi.org/10.1111/nyas.14758" TargetMode="External"/><Relationship Id="rId9" Type="http://schemas.openxmlformats.org/officeDocument/2006/relationships/hyperlink" Target="https://doi.org/10.1001/archinte.139.10.1166" TargetMode="External"/><Relationship Id="rId14" Type="http://schemas.openxmlformats.org/officeDocument/2006/relationships/hyperlink" Target="https://www.ncbi.nlm.nih.gov/books/NBK279330/"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hyperlink" Target="https://doi.org/10.7888/juoeh.37.245" TargetMode="External"/><Relationship Id="rId13" Type="http://schemas.openxmlformats.org/officeDocument/2006/relationships/hyperlink" Target="https://doi.org/10.1017/S0007114515004948" TargetMode="External"/><Relationship Id="rId3" Type="http://schemas.openxmlformats.org/officeDocument/2006/relationships/image" Target="../media/image56.png"/><Relationship Id="rId7" Type="http://schemas.openxmlformats.org/officeDocument/2006/relationships/hyperlink" Target="https://doi.org/10.3121/cmr.1.2.93" TargetMode="External"/><Relationship Id="rId12" Type="http://schemas.openxmlformats.org/officeDocument/2006/relationships/hyperlink" Target="https://doi.org/10.1186/1475-2891-8-7"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doi.org/10.1001/jama.1996.03540030060033" TargetMode="External"/><Relationship Id="rId11" Type="http://schemas.openxmlformats.org/officeDocument/2006/relationships/hyperlink" Target="https://doi.org/10.1152/physrev.00012.2014" TargetMode="External"/><Relationship Id="rId5" Type="http://schemas.openxmlformats.org/officeDocument/2006/relationships/hyperlink" Target="https://doi.org/10.1093/ajcn/74.3.343" TargetMode="External"/><Relationship Id="rId10" Type="http://schemas.openxmlformats.org/officeDocument/2006/relationships/hyperlink" Target="https://menaq7.com/science/" TargetMode="External"/><Relationship Id="rId4" Type="http://schemas.openxmlformats.org/officeDocument/2006/relationships/hyperlink" Target="https://doi.org/10.1111/add.15147" TargetMode="External"/><Relationship Id="rId9" Type="http://schemas.openxmlformats.org/officeDocument/2006/relationships/hyperlink" Target="https://doi.org/10.1249/MSS.0b013e3181f79fa8" TargetMode="External"/><Relationship Id="rId14" Type="http://schemas.openxmlformats.org/officeDocument/2006/relationships/hyperlink" Target="https://doi.org/10.3390/nu12040949"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s://doi.org/10.1177/1535370221997072" TargetMode="External"/><Relationship Id="rId4" Type="http://schemas.openxmlformats.org/officeDocument/2006/relationships/hyperlink" Target="https://doi.org/10.1016/j.jtemb.2020.126577"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8.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grpSp>
        <p:nvGrpSpPr>
          <p:cNvPr id="6" name="Группа"/>
          <p:cNvGrpSpPr/>
          <p:nvPr/>
        </p:nvGrpSpPr>
        <p:grpSpPr>
          <a:xfrm>
            <a:off x="-5761" y="449"/>
            <a:ext cx="9155522" cy="5142602"/>
            <a:chOff x="0" y="0"/>
            <a:chExt cx="9155521" cy="5142601"/>
          </a:xfrm>
        </p:grpSpPr>
        <p:pic>
          <p:nvPicPr>
            <p:cNvPr id="7" name="DSC02306_Dx0 копия.jpg" descr="DSC02306_Dx0 копия.jpg"/>
            <p:cNvPicPr>
              <a:picLocks noChangeAspect="1"/>
            </p:cNvPicPr>
            <p:nvPr/>
          </p:nvPicPr>
          <p:blipFill>
            <a:blip r:embed="rId2">
              <a:extLst/>
            </a:blip>
            <a:srcRect l="17376" t="10942" r="4404" b="10942"/>
            <a:stretch>
              <a:fillRect/>
            </a:stretch>
          </p:blipFill>
          <p:spPr>
            <a:xfrm>
              <a:off x="0" y="0"/>
              <a:ext cx="9155522" cy="5142602"/>
            </a:xfrm>
            <a:prstGeom prst="rect">
              <a:avLst/>
            </a:prstGeom>
            <a:ln w="12700" cap="flat">
              <a:noFill/>
              <a:miter lim="400000"/>
            </a:ln>
            <a:effectLst/>
          </p:spPr>
        </p:pic>
        <p:pic>
          <p:nvPicPr>
            <p:cNvPr id="8" name="Calci-Prime преза-37.png" descr="Calci-Prime преза-37.png"/>
            <p:cNvPicPr>
              <a:picLocks noChangeAspect="1"/>
            </p:cNvPicPr>
            <p:nvPr/>
          </p:nvPicPr>
          <p:blipFill>
            <a:blip r:embed="rId3">
              <a:extLst/>
            </a:blip>
            <a:srcRect t="832" b="830"/>
            <a:stretch>
              <a:fillRect/>
            </a:stretch>
          </p:blipFill>
          <p:spPr>
            <a:xfrm>
              <a:off x="412200" y="479791"/>
              <a:ext cx="1257302" cy="219339"/>
            </a:xfrm>
            <a:prstGeom prst="rect">
              <a:avLst/>
            </a:prstGeom>
            <a:ln w="12700" cap="flat">
              <a:noFill/>
              <a:miter lim="400000"/>
            </a:ln>
            <a:effectLst/>
          </p:spPr>
        </p:pic>
      </p:grpSp>
      <p:sp>
        <p:nvSpPr>
          <p:cNvPr id="46" name="PlaceHolder 1"/>
          <p:cNvSpPr>
            <a:spLocks noGrp="1"/>
          </p:cNvSpPr>
          <p:nvPr>
            <p:ph type="title"/>
          </p:nvPr>
        </p:nvSpPr>
        <p:spPr>
          <a:xfrm>
            <a:off x="393620" y="2198520"/>
            <a:ext cx="5338440" cy="1531440"/>
          </a:xfrm>
          <a:prstGeom prst="rect">
            <a:avLst/>
          </a:prstGeom>
          <a:noFill/>
          <a:ln w="12600">
            <a:noFill/>
          </a:ln>
        </p:spPr>
        <p:txBody>
          <a:bodyPr lIns="0" tIns="91440" rIns="0" bIns="91440" anchor="t">
            <a:noAutofit/>
          </a:bodyPr>
          <a:lstStyle/>
          <a:p>
            <a:pPr indent="0">
              <a:lnSpc>
                <a:spcPct val="100000"/>
              </a:lnSpc>
              <a:buNone/>
              <a:tabLst>
                <a:tab pos="0" algn="l"/>
              </a:tabLst>
            </a:pPr>
            <a:r>
              <a:rPr lang="en-US" sz="1800" b="0" strike="noStrike" spc="-1" dirty="0">
                <a:solidFill>
                  <a:schemeClr val="bg1"/>
                </a:solidFill>
                <a:latin typeface="Gilroy" panose="00000500000000000000" pitchFamily="2" charset="-52"/>
                <a:ea typeface="Gilroy Regular"/>
              </a:rPr>
              <a:t>Your inner pillar of support</a:t>
            </a:r>
            <a:endParaRPr lang="ru-RU" sz="1800" b="0" strike="noStrike" spc="-1" dirty="0">
              <a:solidFill>
                <a:schemeClr val="bg1"/>
              </a:solidFill>
              <a:latin typeface="Gilroy" panose="00000500000000000000" pitchFamily="2" charset="-52"/>
            </a:endParaRPr>
          </a:p>
        </p:txBody>
      </p:sp>
      <p:sp>
        <p:nvSpPr>
          <p:cNvPr id="47" name="O!Mega-3 TG"/>
          <p:cNvSpPr/>
          <p:nvPr/>
        </p:nvSpPr>
        <p:spPr>
          <a:xfrm>
            <a:off x="393620" y="1015920"/>
            <a:ext cx="2983381" cy="1191095"/>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endParaRPr lang="ru-RU" sz="4300" b="0" strike="noStrike" spc="-1" dirty="0">
              <a:solidFill>
                <a:schemeClr val="bg1"/>
              </a:solidFill>
              <a:latin typeface="Arial"/>
            </a:endParaRPr>
          </a:p>
          <a:p>
            <a:pPr>
              <a:lnSpc>
                <a:spcPct val="90000"/>
              </a:lnSpc>
              <a:tabLst>
                <a:tab pos="0" algn="l"/>
              </a:tabLst>
            </a:pPr>
            <a:r>
              <a:rPr lang="ru-RU" sz="4300" b="1" strike="noStrike" spc="-1" dirty="0" err="1">
                <a:solidFill>
                  <a:schemeClr val="bg1"/>
                </a:solidFill>
                <a:latin typeface="Gilroy"/>
                <a:ea typeface="Gilroy Bold"/>
              </a:rPr>
              <a:t>Calci-Prime</a:t>
            </a:r>
            <a:endParaRPr lang="ru-RU" sz="4300" b="1" strike="noStrike" spc="-1" dirty="0">
              <a:solidFill>
                <a:schemeClr val="bg1"/>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p:cNvGrpSpPr/>
          <p:nvPr/>
        </p:nvGrpSpPr>
        <p:grpSpPr>
          <a:xfrm>
            <a:off x="-5" y="-3"/>
            <a:ext cx="9142925" cy="5142603"/>
            <a:chOff x="-2" y="-1"/>
            <a:chExt cx="9142923" cy="5142601"/>
          </a:xfrm>
        </p:grpSpPr>
        <p:pic>
          <p:nvPicPr>
            <p:cNvPr id="10" name="DSC02364_Dx0 (1).jpg" descr="DSC02364_Dx0 (1).jpg"/>
            <p:cNvPicPr>
              <a:picLocks noChangeAspect="1"/>
            </p:cNvPicPr>
            <p:nvPr/>
          </p:nvPicPr>
          <p:blipFill>
            <a:blip r:embed="rId2">
              <a:extLst/>
            </a:blip>
            <a:srcRect l="3898" t="9851" r="9661" b="3703"/>
            <a:stretch>
              <a:fillRect/>
            </a:stretch>
          </p:blipFill>
          <p:spPr>
            <a:xfrm>
              <a:off x="-3" y="-2"/>
              <a:ext cx="9142925" cy="5142603"/>
            </a:xfrm>
            <a:prstGeom prst="rect">
              <a:avLst/>
            </a:prstGeom>
            <a:ln w="12700" cap="flat">
              <a:noFill/>
              <a:miter lim="400000"/>
            </a:ln>
            <a:effectLst/>
          </p:spPr>
        </p:pic>
        <p:pic>
          <p:nvPicPr>
            <p:cNvPr id="11" name="Calci-Prime преза-37.png" descr="Calci-Prime преза-37.png"/>
            <p:cNvPicPr>
              <a:picLocks noChangeAspect="1"/>
            </p:cNvPicPr>
            <p:nvPr/>
          </p:nvPicPr>
          <p:blipFill>
            <a:blip r:embed="rId3">
              <a:extLst/>
            </a:blip>
            <a:srcRect t="832" b="830"/>
            <a:stretch>
              <a:fillRect/>
            </a:stretch>
          </p:blipFill>
          <p:spPr>
            <a:xfrm>
              <a:off x="7950240" y="4815359"/>
              <a:ext cx="786243" cy="137163"/>
            </a:xfrm>
            <a:prstGeom prst="rect">
              <a:avLst/>
            </a:prstGeom>
            <a:ln w="12700" cap="flat">
              <a:noFill/>
              <a:miter lim="400000"/>
            </a:ln>
            <a:effectLst/>
          </p:spPr>
        </p:pic>
        <p:sp>
          <p:nvSpPr>
            <p:cNvPr id="12" name="O!Mega-3 TG"/>
            <p:cNvSpPr txBox="1"/>
            <p:nvPr/>
          </p:nvSpPr>
          <p:spPr>
            <a:xfrm>
              <a:off x="411480" y="4795558"/>
              <a:ext cx="843255" cy="1562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80000"/>
                </a:lnSpc>
                <a:defRPr sz="1200" spc="-1">
                  <a:solidFill>
                    <a:srgbClr val="FFFFFF"/>
                  </a:solidFill>
                  <a:latin typeface="Gilroy Semibold"/>
                  <a:ea typeface="Gilroy Semibold"/>
                  <a:cs typeface="Gilroy Semibold"/>
                  <a:sym typeface="Gilroy Semibold"/>
                </a:defRPr>
              </a:lvl1pPr>
            </a:lstStyle>
            <a:p>
              <a:r>
                <a:t>Calci-Prime</a:t>
              </a:r>
            </a:p>
          </p:txBody>
        </p:sp>
      </p:grpSp>
      <p:sp>
        <p:nvSpPr>
          <p:cNvPr id="181" name="Rectangle"/>
          <p:cNvSpPr/>
          <p:nvPr/>
        </p:nvSpPr>
        <p:spPr>
          <a:xfrm>
            <a:off x="9258480" y="3162240"/>
            <a:ext cx="405360" cy="1904040"/>
          </a:xfrm>
          <a:prstGeom prst="rect">
            <a:avLst/>
          </a:prstGeom>
          <a:solidFill>
            <a:srgbClr val="585858"/>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sp>
        <p:nvSpPr>
          <p:cNvPr id="182" name="Омега-3 — собирательное название полиненасыщенных жирных кислот (ПНЖК)"/>
          <p:cNvSpPr/>
          <p:nvPr/>
        </p:nvSpPr>
        <p:spPr>
          <a:xfrm>
            <a:off x="398780" y="1739880"/>
            <a:ext cx="4166397" cy="8309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6000" b="1" strike="noStrike" spc="-1" dirty="0" err="1">
                <a:solidFill>
                  <a:schemeClr val="bg1"/>
                </a:solidFill>
                <a:latin typeface="Gilroy"/>
                <a:ea typeface="Gilroy Bold"/>
              </a:rPr>
              <a:t>Calci-Prime</a:t>
            </a:r>
            <a:endParaRPr lang="ru-RU" sz="6000" b="1" strike="noStrike" spc="-1" dirty="0">
              <a:solidFill>
                <a:schemeClr val="bg1"/>
              </a:solidFill>
              <a:latin typeface="Arial"/>
            </a:endParaRPr>
          </a:p>
        </p:txBody>
      </p:sp>
      <p:sp>
        <p:nvSpPr>
          <p:cNvPr id="183" name="Омега-3 — собирательное название полиненасыщенных жирных кислот (ПНЖК)"/>
          <p:cNvSpPr/>
          <p:nvPr/>
        </p:nvSpPr>
        <p:spPr>
          <a:xfrm>
            <a:off x="398780" y="2510280"/>
            <a:ext cx="1759777"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000" b="0" strike="noStrike" spc="-1" dirty="0">
                <a:solidFill>
                  <a:schemeClr val="bg1"/>
                </a:solidFill>
                <a:latin typeface="Gilroy" panose="00000500000000000000" pitchFamily="2" charset="-52"/>
                <a:ea typeface="Gilroy Regular"/>
              </a:rPr>
              <a:t>What's inside? </a:t>
            </a:r>
            <a:endParaRPr lang="ru-RU" sz="2700" b="0" strike="noStrike" spc="-1" dirty="0">
              <a:solidFill>
                <a:schemeClr val="bg1"/>
              </a:solidFill>
              <a:latin typeface="Gilroy" panose="00000500000000000000" pitchFamily="2" charset="-5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Calci-Prime преза_Монтажная область 1.png" descr="Calci-Prime преза_Монтажная область 1.png"/>
          <p:cNvPicPr/>
          <p:nvPr/>
        </p:nvPicPr>
        <p:blipFill>
          <a:blip r:embed="rId3" cstate="screen">
            <a:alphaModFix amt="50000"/>
            <a:extLst>
              <a:ext uri="{28A0092B-C50C-407E-A947-70E740481C1C}">
                <a14:useLocalDpi xmlns:a14="http://schemas.microsoft.com/office/drawing/2010/main"/>
              </a:ext>
            </a:extLst>
          </a:blip>
          <a:stretch/>
        </p:blipFill>
        <p:spPr>
          <a:xfrm>
            <a:off x="1080" y="0"/>
            <a:ext cx="9142920" cy="5142600"/>
          </a:xfrm>
          <a:prstGeom prst="rect">
            <a:avLst/>
          </a:prstGeom>
          <a:ln w="12600">
            <a:noFill/>
          </a:ln>
        </p:spPr>
      </p:pic>
      <p:sp>
        <p:nvSpPr>
          <p:cNvPr id="186" name="Омега-3 — собирательное название полиненасыщенных жирных кислот (ПНЖК)"/>
          <p:cNvSpPr/>
          <p:nvPr/>
        </p:nvSpPr>
        <p:spPr>
          <a:xfrm>
            <a:off x="393740" y="406440"/>
            <a:ext cx="1875706" cy="37394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2700" b="1" strike="noStrike" spc="-1" dirty="0" err="1">
                <a:solidFill>
                  <a:srgbClr val="001F66"/>
                </a:solidFill>
                <a:latin typeface="Gilroy"/>
                <a:ea typeface="Gilroy Bold"/>
              </a:rPr>
              <a:t>Calci-Prime</a:t>
            </a:r>
            <a:endParaRPr lang="ru-RU" sz="2700" b="1" strike="noStrike" spc="-1" dirty="0">
              <a:solidFill>
                <a:srgbClr val="000000"/>
              </a:solidFill>
              <a:latin typeface="Arial"/>
            </a:endParaRPr>
          </a:p>
        </p:txBody>
      </p:sp>
      <p:sp>
        <p:nvSpPr>
          <p:cNvPr id="187"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188" name="Поступают в организм  в основном с пищей —…"/>
          <p:cNvSpPr/>
          <p:nvPr/>
        </p:nvSpPr>
        <p:spPr>
          <a:xfrm>
            <a:off x="393740" y="1181160"/>
            <a:ext cx="4723200" cy="184666"/>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US" sz="1200" b="1" strike="noStrike" spc="-1" dirty="0">
                <a:solidFill>
                  <a:srgbClr val="001F67"/>
                </a:solidFill>
                <a:latin typeface="Gilroy Bold"/>
                <a:ea typeface="Gilroy Bold"/>
              </a:rPr>
              <a:t>Daily dose active ingredient content (4 capsules):</a:t>
            </a:r>
            <a:endParaRPr lang="ru-RU" sz="1200" b="0" strike="noStrike" spc="-1" dirty="0">
              <a:solidFill>
                <a:srgbClr val="000000"/>
              </a:solidFill>
              <a:latin typeface="Arial"/>
            </a:endParaRPr>
          </a:p>
        </p:txBody>
      </p:sp>
      <p:grpSp>
        <p:nvGrpSpPr>
          <p:cNvPr id="190" name="Group"/>
          <p:cNvGrpSpPr/>
          <p:nvPr/>
        </p:nvGrpSpPr>
        <p:grpSpPr>
          <a:xfrm>
            <a:off x="419040" y="1631880"/>
            <a:ext cx="1904040" cy="1904040"/>
            <a:chOff x="419040" y="1631880"/>
            <a:chExt cx="1904040" cy="1904040"/>
          </a:xfrm>
        </p:grpSpPr>
        <p:sp>
          <p:nvSpPr>
            <p:cNvPr id="191" name="Circle"/>
            <p:cNvSpPr/>
            <p:nvPr/>
          </p:nvSpPr>
          <p:spPr>
            <a:xfrm>
              <a:off x="419040" y="1631880"/>
              <a:ext cx="1904040" cy="1904040"/>
            </a:xfrm>
            <a:prstGeom prst="ellipse">
              <a:avLst/>
            </a:prstGeom>
            <a:solidFill>
              <a:srgbClr val="FFFFFF">
                <a:alpha val="94000"/>
              </a:srgbClr>
            </a:solidFill>
            <a:ln w="12600">
              <a:noFill/>
            </a:ln>
          </p:spPr>
          <p:style>
            <a:lnRef idx="0">
              <a:scrgbClr r="0" g="0" b="0"/>
            </a:lnRef>
            <a:fillRef idx="0">
              <a:scrgbClr r="0" g="0" b="0"/>
            </a:fillRef>
            <a:effectRef idx="0">
              <a:scrgbClr r="0" g="0" b="0"/>
            </a:effectRef>
            <a:fontRef idx="minor"/>
          </p:style>
          <p:txBody>
            <a:bodyPr lIns="0" tIns="0" rIns="0" bIns="0" numCol="1" spcCol="0" anchor="t">
              <a:noAutofit/>
            </a:bodyPr>
            <a:lstStyle/>
            <a:p>
              <a:pPr>
                <a:lnSpc>
                  <a:spcPct val="100000"/>
                </a:lnSpc>
              </a:pPr>
              <a:endParaRPr lang="ru-RU" sz="1400" b="0" strike="noStrike" spc="-1">
                <a:solidFill>
                  <a:srgbClr val="001F66"/>
                </a:solidFill>
                <a:latin typeface="Arial"/>
                <a:ea typeface="Arial"/>
              </a:endParaRPr>
            </a:p>
          </p:txBody>
        </p:sp>
        <p:pic>
          <p:nvPicPr>
            <p:cNvPr id="192" name="shutterstock_785092996 копия.png" descr="shutterstock_785092996 копия.png"/>
            <p:cNvPicPr/>
            <p:nvPr/>
          </p:nvPicPr>
          <p:blipFill>
            <a:blip r:embed="rId4" cstate="screen">
              <a:extLst>
                <a:ext uri="{28A0092B-C50C-407E-A947-70E740481C1C}">
                  <a14:useLocalDpi xmlns:a14="http://schemas.microsoft.com/office/drawing/2010/main"/>
                </a:ext>
              </a:extLst>
            </a:blip>
            <a:stretch/>
          </p:blipFill>
          <p:spPr>
            <a:xfrm>
              <a:off x="893880" y="2044800"/>
              <a:ext cx="928800" cy="1091160"/>
            </a:xfrm>
            <a:prstGeom prst="rect">
              <a:avLst/>
            </a:prstGeom>
            <a:ln w="12600">
              <a:noFill/>
            </a:ln>
          </p:spPr>
        </p:pic>
      </p:grpSp>
      <p:sp>
        <p:nvSpPr>
          <p:cNvPr id="193" name="Поступают в организм  в основном с пищей —…"/>
          <p:cNvSpPr/>
          <p:nvPr/>
        </p:nvSpPr>
        <p:spPr>
          <a:xfrm>
            <a:off x="2628720" y="2004120"/>
            <a:ext cx="2640600" cy="127620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marL="120240" indent="-120240">
              <a:lnSpc>
                <a:spcPct val="140000"/>
              </a:lnSpc>
              <a:buClr>
                <a:srgbClr val="001F67"/>
              </a:buClr>
              <a:buFont typeface="Symbol"/>
              <a:buChar char=""/>
            </a:pPr>
            <a:r>
              <a:rPr lang="en-US" sz="1200" strike="noStrike" spc="-1" dirty="0">
                <a:solidFill>
                  <a:srgbClr val="001F67"/>
                </a:solidFill>
                <a:latin typeface="Gilroy" panose="00000500000000000000" pitchFamily="2" charset="-52"/>
                <a:ea typeface="Gilroy Regular"/>
              </a:rPr>
              <a:t>calcium from </a:t>
            </a:r>
            <a:r>
              <a:rPr lang="en-US" sz="1200" strike="noStrike" spc="-1" dirty="0" err="1">
                <a:solidFill>
                  <a:srgbClr val="001F67"/>
                </a:solidFill>
                <a:latin typeface="Gilroy" panose="00000500000000000000" pitchFamily="2" charset="-52"/>
                <a:ea typeface="Gilroy Regular"/>
              </a:rPr>
              <a:t>Aquamin</a:t>
            </a:r>
            <a:r>
              <a:rPr lang="ru-RU" sz="1200" strike="noStrike" spc="-1" baseline="31000" dirty="0">
                <a:solidFill>
                  <a:srgbClr val="001F67"/>
                </a:solidFill>
                <a:latin typeface="Gilroy" panose="00000500000000000000" pitchFamily="2" charset="-52"/>
                <a:ea typeface="Gilroy Regular"/>
              </a:rPr>
              <a:t>ТМ</a:t>
            </a:r>
            <a:r>
              <a:rPr lang="ru-RU" sz="1200" strike="noStrike" spc="-1" dirty="0">
                <a:solidFill>
                  <a:srgbClr val="001F67"/>
                </a:solidFill>
                <a:latin typeface="Gilroy" panose="00000500000000000000" pitchFamily="2" charset="-52"/>
                <a:ea typeface="Gilroy Regular"/>
              </a:rPr>
              <a:t>  — 550 </a:t>
            </a:r>
            <a:r>
              <a:rPr lang="en-US" sz="1200" strike="noStrike" spc="-1" dirty="0">
                <a:solidFill>
                  <a:srgbClr val="001F67"/>
                </a:solidFill>
                <a:latin typeface="Gilroy" panose="00000500000000000000" pitchFamily="2" charset="-52"/>
                <a:ea typeface="Gilroy Regular"/>
              </a:rPr>
              <a:t>mg</a:t>
            </a:r>
            <a:r>
              <a:rPr lang="ru-RU" sz="1200" strike="noStrike" spc="-1" dirty="0">
                <a:solidFill>
                  <a:srgbClr val="001F67"/>
                </a:solidFill>
                <a:latin typeface="Gilroy" panose="00000500000000000000" pitchFamily="2" charset="-52"/>
                <a:ea typeface="Gilroy Regular"/>
              </a:rPr>
              <a:t> </a:t>
            </a:r>
            <a:endParaRPr lang="ru-RU" sz="1200" strike="noStrike" spc="-1" dirty="0">
              <a:solidFill>
                <a:srgbClr val="000000"/>
              </a:solidFill>
              <a:latin typeface="Gilroy" panose="00000500000000000000" pitchFamily="2" charset="-52"/>
            </a:endParaRPr>
          </a:p>
          <a:p>
            <a:pPr marL="120240" indent="-120240">
              <a:lnSpc>
                <a:spcPct val="140000"/>
              </a:lnSpc>
              <a:buClr>
                <a:srgbClr val="001F67"/>
              </a:buClr>
              <a:buFont typeface="Symbol"/>
              <a:buChar char=""/>
            </a:pPr>
            <a:r>
              <a:rPr lang="en-US" sz="1200" strike="noStrike" spc="-1" dirty="0">
                <a:solidFill>
                  <a:srgbClr val="001F67"/>
                </a:solidFill>
                <a:latin typeface="Gilroy" panose="00000500000000000000" pitchFamily="2" charset="-52"/>
                <a:ea typeface="Gilroy Regular"/>
              </a:rPr>
              <a:t>magnesium from </a:t>
            </a:r>
            <a:r>
              <a:rPr lang="en-US" sz="1200" strike="noStrike" spc="-1" dirty="0" err="1">
                <a:solidFill>
                  <a:srgbClr val="001F67"/>
                </a:solidFill>
                <a:latin typeface="Gilroy" panose="00000500000000000000" pitchFamily="2" charset="-52"/>
                <a:ea typeface="Gilroy Regular"/>
              </a:rPr>
              <a:t>Aquamin</a:t>
            </a:r>
            <a:r>
              <a:rPr lang="ru-RU" sz="1200" strike="noStrike" spc="-1" baseline="31000" dirty="0">
                <a:solidFill>
                  <a:srgbClr val="001F67"/>
                </a:solidFill>
                <a:latin typeface="Gilroy" panose="00000500000000000000" pitchFamily="2" charset="-52"/>
                <a:ea typeface="Gilroy Regular"/>
              </a:rPr>
              <a:t>ТМ</a:t>
            </a:r>
            <a:r>
              <a:rPr lang="ru-RU" sz="1200" strike="noStrike" spc="-1" dirty="0">
                <a:solidFill>
                  <a:srgbClr val="001F67"/>
                </a:solidFill>
                <a:latin typeface="Gilroy" panose="00000500000000000000" pitchFamily="2" charset="-52"/>
                <a:ea typeface="Gilroy Regular"/>
              </a:rPr>
              <a:t> </a:t>
            </a:r>
            <a:r>
              <a:rPr lang="en-US" sz="1200" strike="noStrike" spc="-1" dirty="0">
                <a:solidFill>
                  <a:srgbClr val="001F67"/>
                </a:solidFill>
                <a:latin typeface="Gilroy" panose="00000500000000000000" pitchFamily="2" charset="-52"/>
                <a:ea typeface="Gilroy Regular"/>
              </a:rPr>
              <a:t>and magnesium citrate - 160 mg</a:t>
            </a:r>
            <a:endParaRPr lang="ru-RU" sz="1200" strike="noStrike" spc="-1" dirty="0">
              <a:solidFill>
                <a:srgbClr val="000000"/>
              </a:solidFill>
              <a:latin typeface="Gilroy" panose="00000500000000000000" pitchFamily="2" charset="-52"/>
            </a:endParaRPr>
          </a:p>
          <a:p>
            <a:pPr marL="120240" indent="-120240">
              <a:lnSpc>
                <a:spcPct val="140000"/>
              </a:lnSpc>
              <a:buClr>
                <a:srgbClr val="001F67"/>
              </a:buClr>
              <a:buFont typeface="Symbol"/>
              <a:buChar char=""/>
            </a:pPr>
            <a:r>
              <a:rPr lang="en-US" sz="1200" strike="noStrike" spc="-1" dirty="0">
                <a:solidFill>
                  <a:srgbClr val="001F67"/>
                </a:solidFill>
                <a:latin typeface="Gilroy" panose="00000500000000000000" pitchFamily="2" charset="-52"/>
                <a:ea typeface="Gilroy Regular"/>
              </a:rPr>
              <a:t>zinc</a:t>
            </a:r>
            <a:r>
              <a:rPr lang="ru-RU" sz="1200" strike="noStrike" spc="-1" dirty="0">
                <a:solidFill>
                  <a:srgbClr val="001F67"/>
                </a:solidFill>
                <a:latin typeface="Gilroy" panose="00000500000000000000" pitchFamily="2" charset="-52"/>
                <a:ea typeface="Gilroy Regular"/>
              </a:rPr>
              <a:t> — 5</a:t>
            </a:r>
            <a:r>
              <a:rPr lang="en-US" sz="1200" strike="noStrike" spc="-1" dirty="0">
                <a:solidFill>
                  <a:srgbClr val="001F67"/>
                </a:solidFill>
                <a:latin typeface="Gilroy" panose="00000500000000000000" pitchFamily="2" charset="-52"/>
                <a:ea typeface="Gilroy Regular"/>
              </a:rPr>
              <a:t>.</a:t>
            </a:r>
            <a:r>
              <a:rPr lang="ru-RU" sz="1200" strike="noStrike" spc="-1" dirty="0">
                <a:solidFill>
                  <a:srgbClr val="001F67"/>
                </a:solidFill>
                <a:latin typeface="Gilroy" panose="00000500000000000000" pitchFamily="2" charset="-52"/>
                <a:ea typeface="Gilroy Regular"/>
              </a:rPr>
              <a:t>36 </a:t>
            </a:r>
            <a:r>
              <a:rPr lang="en-US" sz="1200" strike="noStrike" spc="-1" dirty="0">
                <a:solidFill>
                  <a:srgbClr val="001F67"/>
                </a:solidFill>
                <a:latin typeface="Gilroy" panose="00000500000000000000" pitchFamily="2" charset="-52"/>
                <a:ea typeface="Gilroy Regular"/>
              </a:rPr>
              <a:t>mg</a:t>
            </a:r>
            <a:r>
              <a:rPr lang="ru-RU" sz="1200" strike="noStrike" spc="-1" dirty="0">
                <a:solidFill>
                  <a:srgbClr val="001F67"/>
                </a:solidFill>
                <a:latin typeface="Gilroy" panose="00000500000000000000" pitchFamily="2" charset="-52"/>
                <a:ea typeface="Gilroy Regular"/>
              </a:rPr>
              <a:t> </a:t>
            </a:r>
            <a:endParaRPr lang="ru-RU" sz="1200" strike="noStrike" spc="-1" dirty="0">
              <a:solidFill>
                <a:srgbClr val="000000"/>
              </a:solidFill>
              <a:latin typeface="Gilroy" panose="00000500000000000000" pitchFamily="2" charset="-52"/>
            </a:endParaRPr>
          </a:p>
          <a:p>
            <a:pPr marL="120240" indent="-120240">
              <a:lnSpc>
                <a:spcPct val="140000"/>
              </a:lnSpc>
              <a:buClr>
                <a:srgbClr val="001F67"/>
              </a:buClr>
              <a:buFont typeface="Symbol"/>
              <a:buChar char=""/>
            </a:pPr>
            <a:r>
              <a:rPr lang="en-US" sz="1200" strike="noStrike" spc="-1" dirty="0">
                <a:solidFill>
                  <a:srgbClr val="001F67"/>
                </a:solidFill>
                <a:latin typeface="Gilroy" panose="00000500000000000000" pitchFamily="2" charset="-52"/>
                <a:ea typeface="Gilroy Regular"/>
              </a:rPr>
              <a:t>manganese</a:t>
            </a:r>
            <a:r>
              <a:rPr lang="ru-RU" sz="1200" strike="noStrike" spc="-1" dirty="0">
                <a:solidFill>
                  <a:srgbClr val="001F67"/>
                </a:solidFill>
                <a:latin typeface="Gilroy" panose="00000500000000000000" pitchFamily="2" charset="-52"/>
                <a:ea typeface="Gilroy Regular"/>
              </a:rPr>
              <a:t> — 1 </a:t>
            </a:r>
            <a:r>
              <a:rPr lang="en-US" sz="1200" spc="-1" dirty="0">
                <a:solidFill>
                  <a:srgbClr val="001F67"/>
                </a:solidFill>
                <a:latin typeface="Gilroy" panose="00000500000000000000" pitchFamily="2" charset="-52"/>
                <a:ea typeface="Gilroy Regular"/>
              </a:rPr>
              <a:t>mg</a:t>
            </a:r>
            <a:endParaRPr lang="ru-RU" sz="1200" strike="noStrike" spc="-1" dirty="0">
              <a:solidFill>
                <a:srgbClr val="000000"/>
              </a:solidFill>
              <a:latin typeface="Gilroy" panose="00000500000000000000" pitchFamily="2" charset="-52"/>
            </a:endParaRPr>
          </a:p>
        </p:txBody>
      </p:sp>
      <p:sp>
        <p:nvSpPr>
          <p:cNvPr id="194" name="кремний — 8 мг…"/>
          <p:cNvSpPr/>
          <p:nvPr/>
        </p:nvSpPr>
        <p:spPr>
          <a:xfrm>
            <a:off x="5568120" y="2004120"/>
            <a:ext cx="1660583" cy="1007455"/>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marL="120240" indent="-120240">
              <a:lnSpc>
                <a:spcPct val="140000"/>
              </a:lnSpc>
              <a:buClr>
                <a:srgbClr val="001F67"/>
              </a:buClr>
              <a:buFont typeface="Symbol"/>
              <a:buChar char=""/>
            </a:pPr>
            <a:r>
              <a:rPr lang="en-US" sz="1200" b="0" strike="noStrike" spc="-1" dirty="0">
                <a:solidFill>
                  <a:srgbClr val="001F67"/>
                </a:solidFill>
                <a:latin typeface="Gilroy" panose="00000500000000000000" pitchFamily="2" charset="-52"/>
                <a:ea typeface="Gilroy Regular"/>
              </a:rPr>
              <a:t>silicon</a:t>
            </a:r>
            <a:r>
              <a:rPr lang="ru-RU" sz="1200" b="0" strike="noStrike" spc="-1" dirty="0">
                <a:solidFill>
                  <a:srgbClr val="001F67"/>
                </a:solidFill>
                <a:latin typeface="Gilroy" panose="00000500000000000000" pitchFamily="2" charset="-52"/>
                <a:ea typeface="Gilroy Regular"/>
              </a:rPr>
              <a:t> — 8 </a:t>
            </a:r>
            <a:r>
              <a:rPr lang="en-US" sz="1200" b="0" strike="noStrike" spc="-1" dirty="0">
                <a:solidFill>
                  <a:srgbClr val="001F67"/>
                </a:solidFill>
                <a:latin typeface="Gilroy" panose="00000500000000000000" pitchFamily="2" charset="-52"/>
                <a:ea typeface="Gilroy Regular"/>
              </a:rPr>
              <a:t>mg</a:t>
            </a:r>
            <a:r>
              <a:rPr lang="ru-RU" sz="1200" b="0" strike="noStrike" spc="-1" dirty="0">
                <a:solidFill>
                  <a:srgbClr val="001F67"/>
                </a:solidFill>
                <a:latin typeface="Gilroy" panose="00000500000000000000" pitchFamily="2" charset="-52"/>
                <a:ea typeface="Gilroy Regular"/>
              </a:rPr>
              <a:t> </a:t>
            </a:r>
            <a:endParaRPr lang="ru-RU" sz="1200" b="0" strike="noStrike" spc="-1" dirty="0">
              <a:solidFill>
                <a:srgbClr val="000000"/>
              </a:solidFill>
              <a:latin typeface="Gilroy" panose="00000500000000000000" pitchFamily="2" charset="-52"/>
            </a:endParaRPr>
          </a:p>
          <a:p>
            <a:pPr marL="120240" indent="-120240">
              <a:lnSpc>
                <a:spcPct val="140000"/>
              </a:lnSpc>
              <a:buClr>
                <a:srgbClr val="001F67"/>
              </a:buClr>
              <a:buFont typeface="Symbol"/>
              <a:buChar char=""/>
            </a:pPr>
            <a:r>
              <a:rPr lang="en-US" sz="1200" b="0" strike="noStrike" spc="-1" dirty="0">
                <a:solidFill>
                  <a:srgbClr val="001F67"/>
                </a:solidFill>
                <a:latin typeface="Gilroy" panose="00000500000000000000" pitchFamily="2" charset="-52"/>
                <a:ea typeface="Gilroy Regular"/>
              </a:rPr>
              <a:t>boron</a:t>
            </a:r>
            <a:r>
              <a:rPr lang="ru-RU" sz="1200" b="0" strike="noStrike" spc="-1" dirty="0">
                <a:solidFill>
                  <a:srgbClr val="001F67"/>
                </a:solidFill>
                <a:latin typeface="Gilroy" panose="00000500000000000000" pitchFamily="2" charset="-52"/>
                <a:ea typeface="Gilroy Regular"/>
              </a:rPr>
              <a:t> — 0</a:t>
            </a:r>
            <a:r>
              <a:rPr lang="en-US" sz="1200" b="0" strike="noStrike" spc="-1" dirty="0">
                <a:solidFill>
                  <a:srgbClr val="001F67"/>
                </a:solidFill>
                <a:latin typeface="Gilroy" panose="00000500000000000000" pitchFamily="2" charset="-52"/>
                <a:ea typeface="Gilroy Regular"/>
              </a:rPr>
              <a:t>.</a:t>
            </a:r>
            <a:r>
              <a:rPr lang="ru-RU" sz="1200" b="0" strike="noStrike" spc="-1" dirty="0">
                <a:solidFill>
                  <a:srgbClr val="001F67"/>
                </a:solidFill>
                <a:latin typeface="Gilroy" panose="00000500000000000000" pitchFamily="2" charset="-52"/>
                <a:ea typeface="Gilroy Regular"/>
              </a:rPr>
              <a:t>8 </a:t>
            </a:r>
            <a:r>
              <a:rPr lang="en-US" sz="1200" b="0" strike="noStrike" spc="-1" dirty="0">
                <a:solidFill>
                  <a:srgbClr val="001F67"/>
                </a:solidFill>
                <a:latin typeface="Gilroy" panose="00000500000000000000" pitchFamily="2" charset="-52"/>
                <a:ea typeface="Gilroy Regular"/>
              </a:rPr>
              <a:t>mg</a:t>
            </a:r>
            <a:r>
              <a:rPr lang="ru-RU" sz="1200" b="0" strike="noStrike" spc="-1" dirty="0">
                <a:solidFill>
                  <a:srgbClr val="001F67"/>
                </a:solidFill>
                <a:latin typeface="Gilroy" panose="00000500000000000000" pitchFamily="2" charset="-52"/>
                <a:ea typeface="Gilroy Regular"/>
              </a:rPr>
              <a:t> </a:t>
            </a:r>
            <a:endParaRPr lang="ru-RU" sz="1200" b="0" strike="noStrike" spc="-1" dirty="0">
              <a:solidFill>
                <a:srgbClr val="000000"/>
              </a:solidFill>
              <a:latin typeface="Gilroy" panose="00000500000000000000" pitchFamily="2" charset="-52"/>
            </a:endParaRPr>
          </a:p>
          <a:p>
            <a:pPr marL="120240" indent="-120240">
              <a:lnSpc>
                <a:spcPct val="140000"/>
              </a:lnSpc>
              <a:buClr>
                <a:srgbClr val="001F67"/>
              </a:buClr>
              <a:buFont typeface="Symbol"/>
              <a:buChar char=""/>
            </a:pPr>
            <a:r>
              <a:rPr lang="en-US" sz="1200" b="0" strike="noStrike" spc="-1" dirty="0">
                <a:solidFill>
                  <a:srgbClr val="001F67"/>
                </a:solidFill>
                <a:latin typeface="Gilroy" panose="00000500000000000000" pitchFamily="2" charset="-52"/>
                <a:ea typeface="Gilroy Regular"/>
              </a:rPr>
              <a:t>vitamin D3</a:t>
            </a:r>
            <a:r>
              <a:rPr lang="ru-RU" sz="1200" b="0" strike="noStrike" spc="-1" dirty="0">
                <a:solidFill>
                  <a:srgbClr val="001F67"/>
                </a:solidFill>
                <a:latin typeface="Gilroy" panose="00000500000000000000" pitchFamily="2" charset="-52"/>
                <a:ea typeface="Gilroy Regular"/>
              </a:rPr>
              <a:t>— </a:t>
            </a:r>
            <a:r>
              <a:rPr lang="en-US" sz="1200" b="0" strike="noStrike" spc="-1" dirty="0">
                <a:solidFill>
                  <a:srgbClr val="001F67"/>
                </a:solidFill>
                <a:latin typeface="Gilroy" panose="00000500000000000000" pitchFamily="2" charset="-52"/>
                <a:ea typeface="Gilroy Regular"/>
              </a:rPr>
              <a:t>5 mcg </a:t>
            </a:r>
            <a:endParaRPr lang="ru-RU" sz="1200" b="0" strike="noStrike" spc="-1" dirty="0">
              <a:solidFill>
                <a:srgbClr val="000000"/>
              </a:solidFill>
              <a:latin typeface="Gilroy" panose="00000500000000000000" pitchFamily="2" charset="-52"/>
            </a:endParaRPr>
          </a:p>
          <a:p>
            <a:pPr marL="120240" indent="-120240">
              <a:lnSpc>
                <a:spcPct val="140000"/>
              </a:lnSpc>
              <a:buClr>
                <a:srgbClr val="001F67"/>
              </a:buClr>
              <a:buFont typeface="Symbol"/>
              <a:buChar char=""/>
            </a:pPr>
            <a:r>
              <a:rPr lang="en-US" sz="1200" b="0" strike="noStrike" spc="-1" dirty="0">
                <a:solidFill>
                  <a:srgbClr val="001F67"/>
                </a:solidFill>
                <a:latin typeface="Gilroy" panose="00000500000000000000" pitchFamily="2" charset="-52"/>
                <a:ea typeface="Gilroy Regular"/>
              </a:rPr>
              <a:t>vitamin</a:t>
            </a:r>
            <a:r>
              <a:rPr lang="ru-RU" sz="1200" b="0" strike="noStrike" spc="-1" dirty="0">
                <a:solidFill>
                  <a:srgbClr val="001F67"/>
                </a:solidFill>
                <a:latin typeface="Gilroy" panose="00000500000000000000" pitchFamily="2" charset="-52"/>
                <a:ea typeface="Gilroy Regular"/>
              </a:rPr>
              <a:t> К2 — </a:t>
            </a:r>
            <a:r>
              <a:rPr lang="en-US" sz="1200" b="0" strike="noStrike" spc="-1" dirty="0">
                <a:solidFill>
                  <a:srgbClr val="001F67"/>
                </a:solidFill>
                <a:latin typeface="Gilroy" panose="00000500000000000000" pitchFamily="2" charset="-52"/>
                <a:ea typeface="Gilroy Regular"/>
              </a:rPr>
              <a:t>75.2 mcg</a:t>
            </a:r>
            <a:endParaRPr lang="ru-RU" sz="1200" b="0" strike="noStrike" spc="-1" dirty="0">
              <a:solidFill>
                <a:srgbClr val="000000"/>
              </a:solidFill>
              <a:latin typeface="Gilroy" panose="00000500000000000000" pitchFamily="2" charset="-52"/>
            </a:endParaRPr>
          </a:p>
        </p:txBody>
      </p:sp>
      <p:pic>
        <p:nvPicPr>
          <p:cNvPr id="195" name="Calci-Prime преза-35.png" descr="Calci-Prime преза-35.png"/>
          <p:cNvPicPr/>
          <p:nvPr/>
        </p:nvPicPr>
        <p:blipFill>
          <a:blip r:embed="rId5"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197" name="Rounded Rectangle"/>
          <p:cNvSpPr/>
          <p:nvPr/>
        </p:nvSpPr>
        <p:spPr>
          <a:xfrm>
            <a:off x="3429000" y="1676520"/>
            <a:ext cx="3123000" cy="894240"/>
          </a:xfrm>
          <a:prstGeom prst="roundRect">
            <a:avLst>
              <a:gd name="adj" fmla="val 10843"/>
            </a:avLst>
          </a:prstGeom>
          <a:solidFill>
            <a:srgbClr val="FFFFFF"/>
          </a:solidFill>
          <a:ln w="1260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pPr>
            <a:endParaRPr lang="ru-RU" sz="1400" b="0" strike="noStrike" spc="-1" dirty="0">
              <a:solidFill>
                <a:srgbClr val="000000"/>
              </a:solidFill>
              <a:latin typeface="Arial"/>
              <a:ea typeface="Arial"/>
            </a:endParaRPr>
          </a:p>
        </p:txBody>
      </p:sp>
      <p:sp>
        <p:nvSpPr>
          <p:cNvPr id="198" name="Омега-3 — собирательное название полиненасыщенных жирных кислот (ПНЖК)"/>
          <p:cNvSpPr/>
          <p:nvPr/>
        </p:nvSpPr>
        <p:spPr>
          <a:xfrm>
            <a:off x="398780" y="406440"/>
            <a:ext cx="5550302" cy="7478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Natural calcium from </a:t>
            </a:r>
            <a:r>
              <a:rPr lang="en-US" sz="2700" b="1" strike="noStrike" spc="-1" dirty="0" err="1">
                <a:solidFill>
                  <a:srgbClr val="001F66"/>
                </a:solidFill>
                <a:latin typeface="Gilroy" panose="00000500000000000000" pitchFamily="2" charset="-52"/>
                <a:ea typeface="Gilroy Bold"/>
              </a:rPr>
              <a:t>AquaminTM</a:t>
            </a:r>
            <a:r>
              <a:rPr lang="en-US" sz="2700" b="1" strike="noStrike" spc="-1" dirty="0">
                <a:solidFill>
                  <a:srgbClr val="001F66"/>
                </a:solidFill>
                <a:latin typeface="Gilroy" panose="00000500000000000000" pitchFamily="2" charset="-52"/>
                <a:ea typeface="Gilroy Bold"/>
              </a:rPr>
              <a:t>, </a:t>
            </a:r>
          </a:p>
          <a:p>
            <a:pPr>
              <a:lnSpc>
                <a:spcPct val="90000"/>
              </a:lnSpc>
              <a:tabLst>
                <a:tab pos="0" algn="l"/>
              </a:tabLst>
            </a:pPr>
            <a:r>
              <a:rPr lang="en-US" sz="2700" b="1" strike="noStrike" spc="-1" dirty="0">
                <a:solidFill>
                  <a:srgbClr val="001F66"/>
                </a:solidFill>
                <a:latin typeface="Gilroy" panose="00000500000000000000" pitchFamily="2" charset="-52"/>
                <a:ea typeface="Gilroy Bold"/>
              </a:rPr>
              <a:t>a </a:t>
            </a:r>
            <a:r>
              <a:rPr lang="en-US" sz="2700" b="1" strike="noStrike" spc="-1" dirty="0" err="1">
                <a:solidFill>
                  <a:srgbClr val="001F66"/>
                </a:solidFill>
                <a:latin typeface="Gilroy" panose="00000500000000000000" pitchFamily="2" charset="-52"/>
                <a:ea typeface="Gilroy Bold"/>
              </a:rPr>
              <a:t>polymineral</a:t>
            </a:r>
            <a:r>
              <a:rPr lang="en-US" sz="2700" b="1" strike="noStrike" spc="-1" dirty="0">
                <a:solidFill>
                  <a:srgbClr val="001F66"/>
                </a:solidFill>
                <a:latin typeface="Gilroy" panose="00000500000000000000" pitchFamily="2" charset="-52"/>
                <a:ea typeface="Gilroy Bold"/>
              </a:rPr>
              <a:t> complex</a:t>
            </a:r>
            <a:endParaRPr lang="ru-RU" sz="2700" b="1" strike="noStrike" spc="-1" dirty="0">
              <a:solidFill>
                <a:srgbClr val="000000"/>
              </a:solidFill>
              <a:latin typeface="Gilroy" panose="00000500000000000000" pitchFamily="2" charset="-52"/>
            </a:endParaRPr>
          </a:p>
        </p:txBody>
      </p:sp>
      <p:sp>
        <p:nvSpPr>
          <p:cNvPr id="199"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201" name="Поступают в организм  в основном с пищей —…"/>
          <p:cNvSpPr/>
          <p:nvPr/>
        </p:nvSpPr>
        <p:spPr>
          <a:xfrm>
            <a:off x="3606840" y="1869724"/>
            <a:ext cx="2945160" cy="677108"/>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US" sz="1100" b="0" strike="noStrike" spc="-1" dirty="0">
                <a:solidFill>
                  <a:srgbClr val="001F67"/>
                </a:solidFill>
                <a:latin typeface="Gilroy"/>
                <a:ea typeface="Gilroy Regular"/>
              </a:rPr>
              <a:t>A unique, bioavailable mineral source derived from red marine algae (</a:t>
            </a:r>
            <a:r>
              <a:rPr lang="en-US" sz="1100" b="0" strike="noStrike" spc="-1" dirty="0" err="1">
                <a:solidFill>
                  <a:srgbClr val="001F67"/>
                </a:solidFill>
                <a:latin typeface="Gilroy"/>
                <a:ea typeface="Gilroy Regular"/>
              </a:rPr>
              <a:t>lithothamnium</a:t>
            </a:r>
            <a:r>
              <a:rPr lang="en-US" sz="1100" b="0" strike="noStrike" spc="-1" dirty="0">
                <a:solidFill>
                  <a:srgbClr val="001F67"/>
                </a:solidFill>
                <a:latin typeface="Gilroy"/>
                <a:ea typeface="Gilroy Regular"/>
              </a:rPr>
              <a:t>) for bone, joint, and digestive health.</a:t>
            </a:r>
            <a:endParaRPr lang="ru-RU" sz="1100" b="0" strike="noStrike" spc="-1" dirty="0">
              <a:solidFill>
                <a:srgbClr val="000000"/>
              </a:solidFill>
              <a:latin typeface="Arial"/>
            </a:endParaRPr>
          </a:p>
        </p:txBody>
      </p:sp>
      <p:sp>
        <p:nvSpPr>
          <p:cNvPr id="202" name="Поступают в организм  в основном с пищей —…"/>
          <p:cNvSpPr/>
          <p:nvPr/>
        </p:nvSpPr>
        <p:spPr>
          <a:xfrm>
            <a:off x="1335600" y="4786920"/>
            <a:ext cx="4580036" cy="153888"/>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000" b="0" strike="noStrike" spc="-1" dirty="0">
                <a:solidFill>
                  <a:srgbClr val="001F67"/>
                </a:solidFill>
                <a:latin typeface="Gilroy" panose="00000500000000000000" pitchFamily="2" charset="-52"/>
                <a:ea typeface="Gilroy Regular"/>
              </a:rPr>
              <a:t>*Contains ~30% calcium, magnesium and trace amounts of other sea minerals</a:t>
            </a:r>
            <a:endParaRPr lang="ru-RU" sz="1000" b="0" strike="noStrike" spc="-1" dirty="0">
              <a:solidFill>
                <a:srgbClr val="000000"/>
              </a:solidFill>
              <a:latin typeface="Gilroy" panose="00000500000000000000" pitchFamily="2" charset="-52"/>
            </a:endParaRPr>
          </a:p>
        </p:txBody>
      </p:sp>
      <p:pic>
        <p:nvPicPr>
          <p:cNvPr id="203" name="Calci-Prime преза-35.png" descr="Calci-Prime преза-35.png"/>
          <p:cNvPicPr/>
          <p:nvPr/>
        </p:nvPicPr>
        <p:blipFill>
          <a:blip r:embed="rId3"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pic>
        <p:nvPicPr>
          <p:cNvPr id="204" name="Безымянный-2-07.png" descr="Безымянный-2-07.png"/>
          <p:cNvPicPr/>
          <p:nvPr/>
        </p:nvPicPr>
        <p:blipFill>
          <a:blip r:embed="rId4" cstate="screen">
            <a:extLst>
              <a:ext uri="{28A0092B-C50C-407E-A947-70E740481C1C}">
                <a14:useLocalDpi xmlns:a14="http://schemas.microsoft.com/office/drawing/2010/main"/>
              </a:ext>
            </a:extLst>
          </a:blip>
          <a:stretch/>
        </p:blipFill>
        <p:spPr>
          <a:xfrm>
            <a:off x="519480" y="1711080"/>
            <a:ext cx="2665800" cy="1742400"/>
          </a:xfrm>
          <a:prstGeom prst="rect">
            <a:avLst/>
          </a:prstGeom>
          <a:ln w="1260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11520" y="0"/>
            <a:ext cx="9142920" cy="5142600"/>
          </a:xfrm>
          <a:prstGeom prst="rect">
            <a:avLst/>
          </a:prstGeom>
          <a:ln w="12600">
            <a:noFill/>
          </a:ln>
        </p:spPr>
      </p:pic>
      <p:sp>
        <p:nvSpPr>
          <p:cNvPr id="206" name="Омега-3 — собирательное название полиненасыщенных жирных кислот (ПНЖК)"/>
          <p:cNvSpPr/>
          <p:nvPr/>
        </p:nvSpPr>
        <p:spPr>
          <a:xfrm>
            <a:off x="396000" y="406440"/>
            <a:ext cx="5706755" cy="7478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In Pursuit of the Best: Calcium from </a:t>
            </a:r>
          </a:p>
          <a:p>
            <a:pPr>
              <a:lnSpc>
                <a:spcPct val="90000"/>
              </a:lnSpc>
              <a:tabLst>
                <a:tab pos="0" algn="l"/>
              </a:tabLst>
            </a:pPr>
            <a:r>
              <a:rPr lang="en-US" sz="2700" b="1" strike="noStrike" spc="-1" dirty="0">
                <a:solidFill>
                  <a:srgbClr val="001F66"/>
                </a:solidFill>
                <a:latin typeface="Gilroy" panose="00000500000000000000" pitchFamily="2" charset="-52"/>
                <a:ea typeface="Gilroy Bold"/>
              </a:rPr>
              <a:t>the </a:t>
            </a:r>
            <a:r>
              <a:rPr lang="en-US" sz="2700" b="1" spc="-1" dirty="0" err="1">
                <a:solidFill>
                  <a:srgbClr val="001F66"/>
                </a:solidFill>
                <a:latin typeface="Gilroy" panose="00000500000000000000" pitchFamily="2" charset="-52"/>
                <a:ea typeface="Gilroy Bold"/>
              </a:rPr>
              <a:t>n</a:t>
            </a:r>
            <a:r>
              <a:rPr lang="en-US" sz="2700" b="1" strike="noStrike" spc="-1" dirty="0" err="1">
                <a:solidFill>
                  <a:srgbClr val="001F66"/>
                </a:solidFill>
                <a:latin typeface="Gilroy" panose="00000500000000000000" pitchFamily="2" charset="-52"/>
                <a:ea typeface="Gilroy Bold"/>
              </a:rPr>
              <a:t>orthen</a:t>
            </a:r>
            <a:r>
              <a:rPr lang="en-US" sz="2700" b="1" strike="noStrike" spc="-1" dirty="0">
                <a:solidFill>
                  <a:srgbClr val="001F66"/>
                </a:solidFill>
                <a:latin typeface="Gilroy" panose="00000500000000000000" pitchFamily="2" charset="-52"/>
                <a:ea typeface="Gilroy Bold"/>
              </a:rPr>
              <a:t> Atlantic Ocean Depths</a:t>
            </a:r>
            <a:endParaRPr lang="ru-RU" sz="2700" b="1" strike="noStrike" spc="-1" dirty="0">
              <a:solidFill>
                <a:srgbClr val="000000"/>
              </a:solidFill>
              <a:latin typeface="Gilroy" panose="00000500000000000000" pitchFamily="2" charset="-52"/>
            </a:endParaRPr>
          </a:p>
        </p:txBody>
      </p:sp>
      <p:sp>
        <p:nvSpPr>
          <p:cNvPr id="207"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209" name="Поступают в организм  в основном с пищей —…"/>
          <p:cNvSpPr/>
          <p:nvPr/>
        </p:nvSpPr>
        <p:spPr>
          <a:xfrm>
            <a:off x="407520" y="1587600"/>
            <a:ext cx="6253200" cy="184666"/>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US" sz="1200" b="0" strike="noStrike" spc="-1" dirty="0" err="1">
                <a:solidFill>
                  <a:srgbClr val="001F66"/>
                </a:solidFill>
                <a:latin typeface="Gilroy" panose="00000500000000000000" pitchFamily="2" charset="-52"/>
                <a:ea typeface="Gilroy Regular"/>
              </a:rPr>
              <a:t>Lithothamnium</a:t>
            </a:r>
            <a:r>
              <a:rPr lang="en-US" sz="1200" b="0" strike="noStrike" spc="-1" dirty="0">
                <a:solidFill>
                  <a:srgbClr val="001F66"/>
                </a:solidFill>
                <a:latin typeface="Gilroy" panose="00000500000000000000" pitchFamily="2" charset="-52"/>
                <a:ea typeface="Gilroy Regular"/>
              </a:rPr>
              <a:t> grows in the cold eco-friendly waters near Ireland and Iceland.</a:t>
            </a:r>
            <a:endParaRPr lang="ru-RU" sz="1200" b="0" strike="noStrike" spc="-1" dirty="0">
              <a:solidFill>
                <a:srgbClr val="000000"/>
              </a:solidFill>
              <a:latin typeface="Gilroy" panose="00000500000000000000" pitchFamily="2" charset="-52"/>
            </a:endParaRPr>
          </a:p>
        </p:txBody>
      </p:sp>
      <p:sp>
        <p:nvSpPr>
          <p:cNvPr id="210" name="Поступают в организм  в основном с пищей —…"/>
          <p:cNvSpPr/>
          <p:nvPr/>
        </p:nvSpPr>
        <p:spPr>
          <a:xfrm>
            <a:off x="1367280" y="4762527"/>
            <a:ext cx="727956" cy="153888"/>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000" b="0" u="sng" strike="noStrike" spc="-1" dirty="0">
                <a:solidFill>
                  <a:srgbClr val="0000FF"/>
                </a:solidFill>
                <a:uFillTx/>
                <a:latin typeface="Gilroy" panose="00000500000000000000" pitchFamily="2" charset="-52"/>
                <a:ea typeface="Gilroy Regular"/>
              </a:rPr>
              <a:t>watch video</a:t>
            </a:r>
            <a:endParaRPr lang="ru-RU" sz="1000" b="0" strike="noStrike" spc="-1" dirty="0">
              <a:solidFill>
                <a:srgbClr val="000000"/>
              </a:solidFill>
              <a:latin typeface="Gilroy" panose="00000500000000000000" pitchFamily="2" charset="-52"/>
            </a:endParaRPr>
          </a:p>
        </p:txBody>
      </p:sp>
      <p:sp>
        <p:nvSpPr>
          <p:cNvPr id="211" name="Поступают в организм  в основном с пищей —…"/>
          <p:cNvSpPr/>
          <p:nvPr/>
        </p:nvSpPr>
        <p:spPr>
          <a:xfrm>
            <a:off x="1168560" y="2717640"/>
            <a:ext cx="4215240" cy="553998"/>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US" sz="1200" b="1" strike="noStrike" spc="-1" dirty="0">
                <a:solidFill>
                  <a:srgbClr val="001F67"/>
                </a:solidFill>
                <a:latin typeface="Gilroy-Semibold"/>
                <a:ea typeface="Gilroy-Semibold"/>
              </a:rPr>
              <a:t>Ocean ecology is unharmed: </a:t>
            </a:r>
            <a:r>
              <a:rPr lang="en-US" sz="1200" strike="noStrike" spc="-1" dirty="0">
                <a:solidFill>
                  <a:srgbClr val="001F67"/>
                </a:solidFill>
                <a:latin typeface="Gilroy-Semibold"/>
                <a:ea typeface="Gilroy-Semibold"/>
              </a:rPr>
              <a:t>as calcined </a:t>
            </a:r>
            <a:r>
              <a:rPr lang="en-US" sz="1200" strike="noStrike" spc="-1" dirty="0" err="1">
                <a:solidFill>
                  <a:srgbClr val="001F67"/>
                </a:solidFill>
                <a:latin typeface="Gilroy-Semibold"/>
                <a:ea typeface="Gilroy-Semibold"/>
              </a:rPr>
              <a:t>lithothamnium</a:t>
            </a:r>
            <a:r>
              <a:rPr lang="en-US" sz="1200" strike="noStrike" spc="-1" dirty="0">
                <a:solidFill>
                  <a:srgbClr val="001F67"/>
                </a:solidFill>
                <a:latin typeface="Gilroy-Semibold"/>
                <a:ea typeface="Gilroy-Semibold"/>
              </a:rPr>
              <a:t> plates are carefully collected and turned into </a:t>
            </a:r>
            <a:r>
              <a:rPr lang="en-US" sz="1200" strike="noStrike" spc="-1" dirty="0" err="1">
                <a:solidFill>
                  <a:srgbClr val="001F67"/>
                </a:solidFill>
                <a:latin typeface="Gilroy-Semibold"/>
                <a:ea typeface="Gilroy-Semibold"/>
              </a:rPr>
              <a:t>Aquamin</a:t>
            </a:r>
            <a:r>
              <a:rPr lang="en-US" sz="1200" strike="noStrike" spc="-1" dirty="0">
                <a:solidFill>
                  <a:srgbClr val="001F67"/>
                </a:solidFill>
                <a:latin typeface="Gilroy-Semibold"/>
                <a:ea typeface="Gilroy-Semibold"/>
              </a:rPr>
              <a:t>™ powder.</a:t>
            </a:r>
            <a:endParaRPr lang="ru-RU" sz="1200" strike="noStrike" spc="-1" dirty="0">
              <a:solidFill>
                <a:srgbClr val="000000"/>
              </a:solidFill>
              <a:latin typeface="Gilroy" panose="00000500000000000000" pitchFamily="2" charset="-52"/>
            </a:endParaRPr>
          </a:p>
        </p:txBody>
      </p:sp>
      <p:pic>
        <p:nvPicPr>
          <p:cNvPr id="212" name="Безымянный-1-35.png" descr="Безымянный-1-35.png"/>
          <p:cNvPicPr/>
          <p:nvPr/>
        </p:nvPicPr>
        <p:blipFill>
          <a:blip r:embed="rId3" cstate="screen">
            <a:extLst>
              <a:ext uri="{28A0092B-C50C-407E-A947-70E740481C1C}">
                <a14:useLocalDpi xmlns:a14="http://schemas.microsoft.com/office/drawing/2010/main"/>
              </a:ext>
            </a:extLst>
          </a:blip>
          <a:srcRect/>
          <a:stretch/>
        </p:blipFill>
        <p:spPr>
          <a:xfrm>
            <a:off x="401400" y="2755800"/>
            <a:ext cx="633960" cy="634320"/>
          </a:xfrm>
          <a:prstGeom prst="rect">
            <a:avLst/>
          </a:prstGeom>
          <a:ln w="12600">
            <a:noFill/>
          </a:ln>
        </p:spPr>
      </p:pic>
      <p:sp>
        <p:nvSpPr>
          <p:cNvPr id="213" name="Водоросль накапливает кальций, магний и другие  минералы в своих клетках, становясь прочной  как камень."/>
          <p:cNvSpPr/>
          <p:nvPr/>
        </p:nvSpPr>
        <p:spPr>
          <a:xfrm>
            <a:off x="396000" y="2083320"/>
            <a:ext cx="6786923"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6"/>
                </a:solidFill>
                <a:latin typeface="Gilroy" panose="00000500000000000000" pitchFamily="2" charset="-52"/>
                <a:ea typeface="Gilroy Regular"/>
              </a:rPr>
              <a:t>The algae accumulate calcium, magnesium, and other minerals, becoming as strong as stone.</a:t>
            </a:r>
            <a:endParaRPr lang="ru-RU" sz="1200" b="0" strike="noStrike" spc="-1" dirty="0">
              <a:solidFill>
                <a:srgbClr val="000000"/>
              </a:solidFill>
              <a:latin typeface="Gilroy" panose="00000500000000000000" pitchFamily="2" charset="-52"/>
            </a:endParaRPr>
          </a:p>
        </p:txBody>
      </p:sp>
      <p:pic>
        <p:nvPicPr>
          <p:cNvPr id="214" name="Calci-Prime преза-35.png" descr="Calci-Prime преза-35.png"/>
          <p:cNvPicPr/>
          <p:nvPr/>
        </p:nvPicPr>
        <p:blipFill>
          <a:blip r:embed="rId4"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216" name="Rectangle"/>
          <p:cNvSpPr/>
          <p:nvPr/>
        </p:nvSpPr>
        <p:spPr>
          <a:xfrm>
            <a:off x="9563040" y="101520"/>
            <a:ext cx="405360" cy="4951800"/>
          </a:xfrm>
          <a:prstGeom prst="rect">
            <a:avLst/>
          </a:prstGeom>
          <a:solidFill>
            <a:srgbClr val="585858"/>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sp>
        <p:nvSpPr>
          <p:cNvPr id="217" name="Поступают в организм  в основном с пищей —…"/>
          <p:cNvSpPr/>
          <p:nvPr/>
        </p:nvSpPr>
        <p:spPr>
          <a:xfrm>
            <a:off x="1001062" y="2199600"/>
            <a:ext cx="2267480"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Supports bone mineral density.</a:t>
            </a:r>
            <a:endParaRPr lang="ru-RU" sz="1200" b="0" strike="noStrike" spc="-1" dirty="0">
              <a:solidFill>
                <a:srgbClr val="000000"/>
              </a:solidFill>
              <a:latin typeface="Gilroy" panose="00000500000000000000" pitchFamily="2" charset="-52"/>
            </a:endParaRPr>
          </a:p>
        </p:txBody>
      </p:sp>
      <p:pic>
        <p:nvPicPr>
          <p:cNvPr id="218" name="Безымянный-1-25.png" descr="Безымянный-1-25.png"/>
          <p:cNvPicPr/>
          <p:nvPr/>
        </p:nvPicPr>
        <p:blipFill>
          <a:blip r:embed="rId3" cstate="screen">
            <a:extLst>
              <a:ext uri="{28A0092B-C50C-407E-A947-70E740481C1C}">
                <a14:useLocalDpi xmlns:a14="http://schemas.microsoft.com/office/drawing/2010/main"/>
              </a:ext>
            </a:extLst>
          </a:blip>
          <a:stretch/>
        </p:blipFill>
        <p:spPr>
          <a:xfrm>
            <a:off x="406440" y="2120760"/>
            <a:ext cx="506880" cy="506880"/>
          </a:xfrm>
          <a:prstGeom prst="rect">
            <a:avLst/>
          </a:prstGeom>
          <a:ln w="12600">
            <a:noFill/>
          </a:ln>
        </p:spPr>
      </p:pic>
      <p:pic>
        <p:nvPicPr>
          <p:cNvPr id="219" name="Безымянный-1-26.png" descr="Безымянный-1-26.png"/>
          <p:cNvPicPr/>
          <p:nvPr/>
        </p:nvPicPr>
        <p:blipFill>
          <a:blip r:embed="rId4" cstate="screen">
            <a:extLst>
              <a:ext uri="{28A0092B-C50C-407E-A947-70E740481C1C}">
                <a14:useLocalDpi xmlns:a14="http://schemas.microsoft.com/office/drawing/2010/main"/>
              </a:ext>
            </a:extLst>
          </a:blip>
          <a:stretch/>
        </p:blipFill>
        <p:spPr>
          <a:xfrm>
            <a:off x="406440" y="2781360"/>
            <a:ext cx="506880" cy="506880"/>
          </a:xfrm>
          <a:prstGeom prst="rect">
            <a:avLst/>
          </a:prstGeom>
          <a:ln w="12600">
            <a:noFill/>
          </a:ln>
        </p:spPr>
      </p:pic>
      <p:sp>
        <p:nvSpPr>
          <p:cNvPr id="220" name="уменьшает боль  при остеоартрите колен [18]"/>
          <p:cNvSpPr/>
          <p:nvPr/>
        </p:nvSpPr>
        <p:spPr>
          <a:xfrm>
            <a:off x="1001062" y="2859840"/>
            <a:ext cx="2736134"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Reduces knee joint osteoarthritis pain.</a:t>
            </a:r>
            <a:endParaRPr lang="ru-RU" sz="1200" b="0" strike="noStrike" spc="-1" dirty="0">
              <a:solidFill>
                <a:srgbClr val="000000"/>
              </a:solidFill>
              <a:latin typeface="Gilroy" panose="00000500000000000000" pitchFamily="2" charset="-52"/>
            </a:endParaRPr>
          </a:p>
        </p:txBody>
      </p:sp>
      <p:pic>
        <p:nvPicPr>
          <p:cNvPr id="221" name="Безымянный-1-24.png" descr="Безымянный-1-24.png"/>
          <p:cNvPicPr/>
          <p:nvPr/>
        </p:nvPicPr>
        <p:blipFill>
          <a:blip r:embed="rId5" cstate="screen">
            <a:extLst>
              <a:ext uri="{28A0092B-C50C-407E-A947-70E740481C1C}">
                <a14:useLocalDpi xmlns:a14="http://schemas.microsoft.com/office/drawing/2010/main"/>
              </a:ext>
            </a:extLst>
          </a:blip>
          <a:stretch/>
        </p:blipFill>
        <p:spPr>
          <a:xfrm>
            <a:off x="406440" y="3441600"/>
            <a:ext cx="506880" cy="506880"/>
          </a:xfrm>
          <a:prstGeom prst="rect">
            <a:avLst/>
          </a:prstGeom>
          <a:ln w="12600">
            <a:noFill/>
          </a:ln>
        </p:spPr>
      </p:pic>
      <p:sp>
        <p:nvSpPr>
          <p:cNvPr id="222" name="снижает уровень холестерина…"/>
          <p:cNvSpPr/>
          <p:nvPr/>
        </p:nvSpPr>
        <p:spPr>
          <a:xfrm>
            <a:off x="1001062" y="3520440"/>
            <a:ext cx="3789499"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Lowers cholesterol levels in postmenopausal women.</a:t>
            </a:r>
            <a:endParaRPr lang="ru-RU" sz="1200" b="0" strike="noStrike" spc="-1" dirty="0">
              <a:solidFill>
                <a:srgbClr val="000000"/>
              </a:solidFill>
              <a:latin typeface="Gilroy" panose="00000500000000000000" pitchFamily="2" charset="-52"/>
            </a:endParaRPr>
          </a:p>
        </p:txBody>
      </p:sp>
      <p:pic>
        <p:nvPicPr>
          <p:cNvPr id="223" name="Calci-Prime преза-35.png" descr="Calci-Prime преза-35.png"/>
          <p:cNvPicPr/>
          <p:nvPr/>
        </p:nvPicPr>
        <p:blipFill>
          <a:blip r:embed="rId6"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pic>
        <p:nvPicPr>
          <p:cNvPr id="224" name="Безымянный-2-07.png" descr="Безымянный-2-07.png"/>
          <p:cNvPicPr/>
          <p:nvPr/>
        </p:nvPicPr>
        <p:blipFill>
          <a:blip r:embed="rId7" cstate="screen">
            <a:extLst>
              <a:ext uri="{28A0092B-C50C-407E-A947-70E740481C1C}">
                <a14:useLocalDpi xmlns:a14="http://schemas.microsoft.com/office/drawing/2010/main"/>
              </a:ext>
            </a:extLst>
          </a:blip>
          <a:stretch/>
        </p:blipFill>
        <p:spPr>
          <a:xfrm>
            <a:off x="4494600" y="2219040"/>
            <a:ext cx="2665800" cy="1742400"/>
          </a:xfrm>
          <a:prstGeom prst="rect">
            <a:avLst/>
          </a:prstGeom>
          <a:ln w="12600">
            <a:noFill/>
          </a:ln>
        </p:spPr>
      </p:pic>
      <p:sp>
        <p:nvSpPr>
          <p:cNvPr id="225" name="O!Mega-3 TG 1"/>
          <p:cNvSpPr/>
          <p:nvPr/>
        </p:nvSpPr>
        <p:spPr>
          <a:xfrm>
            <a:off x="41112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226" name="Омега-3 — собирательное название полиненасыщенных жирных кислот (ПНЖК) 1"/>
          <p:cNvSpPr/>
          <p:nvPr/>
        </p:nvSpPr>
        <p:spPr>
          <a:xfrm>
            <a:off x="397270" y="420120"/>
            <a:ext cx="8307723" cy="7478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25 studies, including two randomized, </a:t>
            </a:r>
          </a:p>
          <a:p>
            <a:pPr>
              <a:lnSpc>
                <a:spcPct val="90000"/>
              </a:lnSpc>
              <a:tabLst>
                <a:tab pos="0" algn="l"/>
              </a:tabLst>
            </a:pPr>
            <a:r>
              <a:rPr lang="en-US" sz="2700" b="1" strike="noStrike" spc="-1" dirty="0">
                <a:solidFill>
                  <a:srgbClr val="001F66"/>
                </a:solidFill>
                <a:latin typeface="Gilroy" panose="00000500000000000000" pitchFamily="2" charset="-52"/>
                <a:ea typeface="Gilroy Bold"/>
              </a:rPr>
              <a:t>double-blind clinical trials, reveal promising results:</a:t>
            </a:r>
            <a:endParaRPr lang="ru-RU" sz="2700" b="1" spc="-1" dirty="0">
              <a:solidFill>
                <a:srgbClr val="001F66"/>
              </a:solidFill>
              <a:latin typeface="Gilroy" panose="00000500000000000000" pitchFamily="2" charset="-5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pic>
        <p:nvPicPr>
          <p:cNvPr id="228" name="Безымянный-1-17.png" descr="Безымянный-1-17.png"/>
          <p:cNvPicPr/>
          <p:nvPr/>
        </p:nvPicPr>
        <p:blipFill>
          <a:blip r:embed="rId3" cstate="screen">
            <a:extLst>
              <a:ext uri="{28A0092B-C50C-407E-A947-70E740481C1C}">
                <a14:useLocalDpi xmlns:a14="http://schemas.microsoft.com/office/drawing/2010/main"/>
              </a:ext>
            </a:extLst>
          </a:blip>
          <a:stretch/>
        </p:blipFill>
        <p:spPr>
          <a:xfrm>
            <a:off x="623880" y="1611720"/>
            <a:ext cx="7895520" cy="2424600"/>
          </a:xfrm>
          <a:prstGeom prst="rect">
            <a:avLst/>
          </a:prstGeom>
          <a:ln w="12600">
            <a:noFill/>
          </a:ln>
        </p:spPr>
      </p:pic>
      <p:sp>
        <p:nvSpPr>
          <p:cNvPr id="229" name="Омега-3 — собирательное название полиненасыщенных жирных кислот (ПНЖК)"/>
          <p:cNvSpPr/>
          <p:nvPr/>
        </p:nvSpPr>
        <p:spPr>
          <a:xfrm>
            <a:off x="398780" y="406440"/>
            <a:ext cx="5948231" cy="78944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1900" b="1" strike="noStrike" spc="-1" dirty="0">
                <a:solidFill>
                  <a:srgbClr val="001F66"/>
                </a:solidFill>
                <a:latin typeface="Gilroy" panose="00000500000000000000" pitchFamily="2" charset="-52"/>
                <a:ea typeface="Gilroy Bold"/>
              </a:rPr>
              <a:t>Calcium isn't easily absorbed </a:t>
            </a:r>
            <a:r>
              <a:rPr lang="en-US" sz="1900" b="1" spc="-1" dirty="0">
                <a:solidFill>
                  <a:srgbClr val="001F66"/>
                </a:solidFill>
                <a:latin typeface="Gilroy" panose="00000500000000000000" pitchFamily="2" charset="-52"/>
                <a:ea typeface="Gilroy Bold"/>
              </a:rPr>
              <a:t>by itself</a:t>
            </a:r>
            <a:r>
              <a:rPr lang="en-US" sz="1900" b="1" strike="noStrike" spc="-1" dirty="0">
                <a:solidFill>
                  <a:srgbClr val="001F66"/>
                </a:solidFill>
                <a:latin typeface="Gilroy" panose="00000500000000000000" pitchFamily="2" charset="-52"/>
                <a:ea typeface="Gilroy Bold"/>
              </a:rPr>
              <a:t>. </a:t>
            </a:r>
          </a:p>
          <a:p>
            <a:pPr>
              <a:lnSpc>
                <a:spcPct val="90000"/>
              </a:lnSpc>
              <a:tabLst>
                <a:tab pos="0" algn="l"/>
              </a:tabLst>
            </a:pPr>
            <a:r>
              <a:rPr lang="en-US" sz="1900" b="1" strike="noStrike" spc="-1" dirty="0">
                <a:solidFill>
                  <a:srgbClr val="001F66"/>
                </a:solidFill>
                <a:latin typeface="Gilroy" panose="00000500000000000000" pitchFamily="2" charset="-52"/>
                <a:ea typeface="Gilroy Bold"/>
              </a:rPr>
              <a:t>It requires certain vitamins and minerals to increase </a:t>
            </a:r>
          </a:p>
          <a:p>
            <a:pPr>
              <a:lnSpc>
                <a:spcPct val="90000"/>
              </a:lnSpc>
              <a:tabLst>
                <a:tab pos="0" algn="l"/>
              </a:tabLst>
            </a:pPr>
            <a:r>
              <a:rPr lang="en-US" sz="1900" b="1" strike="noStrike" spc="-1" dirty="0">
                <a:solidFill>
                  <a:srgbClr val="001F66"/>
                </a:solidFill>
                <a:latin typeface="Gilroy" panose="00000500000000000000" pitchFamily="2" charset="-52"/>
                <a:ea typeface="Gilroy Bold"/>
              </a:rPr>
              <a:t>its bioavailability and to strengthen bone tissue.</a:t>
            </a:r>
            <a:endParaRPr lang="ru-RU" sz="1900" b="1" strike="noStrike" spc="-1" dirty="0">
              <a:solidFill>
                <a:srgbClr val="000000"/>
              </a:solidFill>
              <a:latin typeface="Gilroy" panose="00000500000000000000" pitchFamily="2" charset="-52"/>
            </a:endParaRPr>
          </a:p>
        </p:txBody>
      </p:sp>
      <p:sp>
        <p:nvSpPr>
          <p:cNvPr id="230"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232" name="Поступают в организм  в основном с пищей —…"/>
          <p:cNvSpPr/>
          <p:nvPr/>
        </p:nvSpPr>
        <p:spPr>
          <a:xfrm>
            <a:off x="1630800" y="3409200"/>
            <a:ext cx="1409400" cy="553998"/>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 60% of magnesium is found in bone tissue </a:t>
            </a:r>
            <a:r>
              <a:rPr lang="ru-RU" sz="1200" b="0" strike="noStrike" spc="-1" baseline="31000" dirty="0">
                <a:solidFill>
                  <a:srgbClr val="001F67"/>
                </a:solidFill>
                <a:latin typeface="Gilroy" panose="00000500000000000000" pitchFamily="2" charset="-52"/>
                <a:ea typeface="Gilroy Regular"/>
              </a:rPr>
              <a:t>[20]</a:t>
            </a:r>
            <a:endParaRPr lang="ru-RU" sz="1200" b="0" strike="noStrike" spc="-1" dirty="0">
              <a:solidFill>
                <a:srgbClr val="000000"/>
              </a:solidFill>
              <a:latin typeface="Gilroy" panose="00000500000000000000" pitchFamily="2" charset="-52"/>
            </a:endParaRPr>
          </a:p>
        </p:txBody>
      </p:sp>
      <p:sp>
        <p:nvSpPr>
          <p:cNvPr id="233" name="Поступают в организм  в основном с пищей —…"/>
          <p:cNvSpPr/>
          <p:nvPr/>
        </p:nvSpPr>
        <p:spPr>
          <a:xfrm>
            <a:off x="7128000" y="3409200"/>
            <a:ext cx="1385280" cy="553998"/>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~30% of zinc is found in bone tissue </a:t>
            </a:r>
            <a:r>
              <a:rPr lang="ru-RU" sz="1200" b="0" strike="noStrike" spc="-1" baseline="31000" dirty="0">
                <a:solidFill>
                  <a:srgbClr val="001F67"/>
                </a:solidFill>
                <a:latin typeface="Gilroy" panose="00000500000000000000" pitchFamily="2" charset="-52"/>
                <a:ea typeface="Gilroy Regular"/>
              </a:rPr>
              <a:t>[21]</a:t>
            </a:r>
            <a:endParaRPr lang="ru-RU" sz="1200" b="0" strike="noStrike" spc="-1" dirty="0">
              <a:solidFill>
                <a:srgbClr val="000000"/>
              </a:solidFill>
              <a:latin typeface="Gilroy" panose="00000500000000000000" pitchFamily="2" charset="-52"/>
            </a:endParaRPr>
          </a:p>
        </p:txBody>
      </p:sp>
      <p:sp>
        <p:nvSpPr>
          <p:cNvPr id="234" name="Поступают в организм  в основном с пищей —…"/>
          <p:cNvSpPr/>
          <p:nvPr/>
        </p:nvSpPr>
        <p:spPr>
          <a:xfrm>
            <a:off x="997560" y="2311920"/>
            <a:ext cx="505440" cy="411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2700" b="0" strike="noStrike" spc="-1">
                <a:solidFill>
                  <a:srgbClr val="FFFFFF"/>
                </a:solidFill>
                <a:latin typeface="Gilroy-SemiboldItalic"/>
                <a:ea typeface="Gilroy-SemiboldItalic"/>
              </a:rPr>
              <a:t>Ca</a:t>
            </a:r>
            <a:endParaRPr lang="ru-RU" sz="2700" b="0" strike="noStrike" spc="-1">
              <a:solidFill>
                <a:srgbClr val="000000"/>
              </a:solidFill>
              <a:latin typeface="Arial"/>
            </a:endParaRPr>
          </a:p>
        </p:txBody>
      </p:sp>
      <p:sp>
        <p:nvSpPr>
          <p:cNvPr id="235" name="Поступают в организм  в основном с пищей —…"/>
          <p:cNvSpPr/>
          <p:nvPr/>
        </p:nvSpPr>
        <p:spPr>
          <a:xfrm>
            <a:off x="955440" y="2673720"/>
            <a:ext cx="589680" cy="184666"/>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1200" b="1" strike="noStrike" spc="-1" dirty="0" err="1">
                <a:solidFill>
                  <a:srgbClr val="FFFFFF"/>
                </a:solidFill>
                <a:latin typeface="Gilroy" panose="00000500000000000000" pitchFamily="2" charset="-52"/>
                <a:ea typeface="Gilroy-Semibold"/>
              </a:rPr>
              <a:t>Calcium</a:t>
            </a:r>
            <a:endParaRPr lang="ru-RU" sz="1200" b="1" strike="noStrike" spc="-1" dirty="0">
              <a:solidFill>
                <a:srgbClr val="000000"/>
              </a:solidFill>
              <a:latin typeface="Gilroy" panose="00000500000000000000" pitchFamily="2" charset="-52"/>
            </a:endParaRPr>
          </a:p>
        </p:txBody>
      </p:sp>
      <p:sp>
        <p:nvSpPr>
          <p:cNvPr id="236" name="Поступают в организм  в основном с пищей —…"/>
          <p:cNvSpPr/>
          <p:nvPr/>
        </p:nvSpPr>
        <p:spPr>
          <a:xfrm>
            <a:off x="2052720" y="2046960"/>
            <a:ext cx="505440" cy="411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2700" b="0" strike="noStrike" spc="-1">
                <a:solidFill>
                  <a:srgbClr val="001F66"/>
                </a:solidFill>
                <a:latin typeface="Gilroy-SemiboldItalic"/>
                <a:ea typeface="Gilroy-SemiboldItalic"/>
              </a:rPr>
              <a:t>D3</a:t>
            </a:r>
            <a:endParaRPr lang="ru-RU" sz="2700" b="0" strike="noStrike" spc="-1">
              <a:solidFill>
                <a:srgbClr val="000000"/>
              </a:solidFill>
              <a:latin typeface="Arial"/>
            </a:endParaRPr>
          </a:p>
        </p:txBody>
      </p:sp>
      <p:sp>
        <p:nvSpPr>
          <p:cNvPr id="237" name="Поступают в организм  в основном с пищей —…"/>
          <p:cNvSpPr/>
          <p:nvPr/>
        </p:nvSpPr>
        <p:spPr>
          <a:xfrm>
            <a:off x="2004480" y="2408400"/>
            <a:ext cx="589680" cy="184666"/>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1200" b="1" strike="noStrike" spc="-1">
                <a:solidFill>
                  <a:srgbClr val="001F66"/>
                </a:solidFill>
                <a:latin typeface="Gilroy" panose="00000500000000000000" pitchFamily="2" charset="-52"/>
                <a:ea typeface="Gilroy-Semibold"/>
              </a:rPr>
              <a:t>Vitamin</a:t>
            </a:r>
            <a:endParaRPr lang="ru-RU" sz="1200" b="1" strike="noStrike" spc="-1">
              <a:solidFill>
                <a:srgbClr val="000000"/>
              </a:solidFill>
              <a:latin typeface="Gilroy" panose="00000500000000000000" pitchFamily="2" charset="-52"/>
            </a:endParaRPr>
          </a:p>
        </p:txBody>
      </p:sp>
      <p:sp>
        <p:nvSpPr>
          <p:cNvPr id="238" name="Поступают в организм  в основном с пищей —…"/>
          <p:cNvSpPr/>
          <p:nvPr/>
        </p:nvSpPr>
        <p:spPr>
          <a:xfrm>
            <a:off x="3125520" y="2311920"/>
            <a:ext cx="505440" cy="411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2700" b="0" strike="noStrike" spc="-1">
                <a:solidFill>
                  <a:srgbClr val="001F66"/>
                </a:solidFill>
                <a:latin typeface="Gilroy-SemiboldItalic"/>
                <a:ea typeface="Gilroy-SemiboldItalic"/>
              </a:rPr>
              <a:t>Mg</a:t>
            </a:r>
            <a:endParaRPr lang="ru-RU" sz="2700" b="0" strike="noStrike" spc="-1">
              <a:solidFill>
                <a:srgbClr val="000000"/>
              </a:solidFill>
              <a:latin typeface="Arial"/>
            </a:endParaRPr>
          </a:p>
        </p:txBody>
      </p:sp>
      <p:sp>
        <p:nvSpPr>
          <p:cNvPr id="239" name="Поступают в организм  в основном с пищей —…"/>
          <p:cNvSpPr/>
          <p:nvPr/>
        </p:nvSpPr>
        <p:spPr>
          <a:xfrm>
            <a:off x="2968920" y="2673720"/>
            <a:ext cx="818640" cy="184666"/>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1200" b="1" strike="noStrike" spc="-1">
                <a:solidFill>
                  <a:srgbClr val="001F66"/>
                </a:solidFill>
                <a:latin typeface="Gilroy" panose="00000500000000000000" pitchFamily="2" charset="-52"/>
                <a:ea typeface="Gilroy-Semibold"/>
              </a:rPr>
              <a:t>Magnesium</a:t>
            </a:r>
            <a:endParaRPr lang="ru-RU" sz="1200" b="1" strike="noStrike" spc="-1">
              <a:solidFill>
                <a:srgbClr val="000000"/>
              </a:solidFill>
              <a:latin typeface="Gilroy" panose="00000500000000000000" pitchFamily="2" charset="-52"/>
            </a:endParaRPr>
          </a:p>
        </p:txBody>
      </p:sp>
      <p:sp>
        <p:nvSpPr>
          <p:cNvPr id="240" name="Поступают в организм  в основном с пищей —…"/>
          <p:cNvSpPr/>
          <p:nvPr/>
        </p:nvSpPr>
        <p:spPr>
          <a:xfrm>
            <a:off x="4186440" y="2046960"/>
            <a:ext cx="505440" cy="411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2700" b="0" strike="noStrike" spc="-1">
                <a:solidFill>
                  <a:srgbClr val="001F66"/>
                </a:solidFill>
                <a:latin typeface="Gilroy-SemiboldItalic"/>
                <a:ea typeface="Gilroy-SemiboldItalic"/>
              </a:rPr>
              <a:t>K2</a:t>
            </a:r>
            <a:endParaRPr lang="ru-RU" sz="2700" b="0" strike="noStrike" spc="-1">
              <a:solidFill>
                <a:srgbClr val="000000"/>
              </a:solidFill>
              <a:latin typeface="Arial"/>
            </a:endParaRPr>
          </a:p>
        </p:txBody>
      </p:sp>
      <p:sp>
        <p:nvSpPr>
          <p:cNvPr id="241" name="Поступают в организм  в основном с пищей —…"/>
          <p:cNvSpPr/>
          <p:nvPr/>
        </p:nvSpPr>
        <p:spPr>
          <a:xfrm>
            <a:off x="4138200" y="2408400"/>
            <a:ext cx="589680" cy="184666"/>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1200" b="1" strike="noStrike" spc="-1">
                <a:solidFill>
                  <a:srgbClr val="001F66"/>
                </a:solidFill>
                <a:latin typeface="Gilroy" panose="00000500000000000000" pitchFamily="2" charset="-52"/>
                <a:ea typeface="Gilroy-Semibold"/>
              </a:rPr>
              <a:t>Vitamin</a:t>
            </a:r>
            <a:endParaRPr lang="ru-RU" sz="1200" b="1" strike="noStrike" spc="-1">
              <a:solidFill>
                <a:srgbClr val="000000"/>
              </a:solidFill>
              <a:latin typeface="Gilroy" panose="00000500000000000000" pitchFamily="2" charset="-52"/>
            </a:endParaRPr>
          </a:p>
        </p:txBody>
      </p:sp>
      <p:sp>
        <p:nvSpPr>
          <p:cNvPr id="242" name="Поступают в организм  в основном с пищей —…"/>
          <p:cNvSpPr/>
          <p:nvPr/>
        </p:nvSpPr>
        <p:spPr>
          <a:xfrm>
            <a:off x="5235480" y="2311920"/>
            <a:ext cx="505440" cy="411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2700" b="0" strike="noStrike" spc="-1">
                <a:solidFill>
                  <a:srgbClr val="001F66"/>
                </a:solidFill>
                <a:latin typeface="Gilroy-SemiboldItalic"/>
                <a:ea typeface="Gilroy-SemiboldItalic"/>
              </a:rPr>
              <a:t>Si</a:t>
            </a:r>
            <a:endParaRPr lang="ru-RU" sz="2700" b="0" strike="noStrike" spc="-1">
              <a:solidFill>
                <a:srgbClr val="000000"/>
              </a:solidFill>
              <a:latin typeface="Arial"/>
            </a:endParaRPr>
          </a:p>
        </p:txBody>
      </p:sp>
      <p:sp>
        <p:nvSpPr>
          <p:cNvPr id="243" name="Поступают в организм  в основном с пищей —…"/>
          <p:cNvSpPr/>
          <p:nvPr/>
        </p:nvSpPr>
        <p:spPr>
          <a:xfrm>
            <a:off x="5187240" y="2673720"/>
            <a:ext cx="589680" cy="184666"/>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1200" b="1" strike="noStrike" spc="-1">
                <a:solidFill>
                  <a:srgbClr val="001F66"/>
                </a:solidFill>
                <a:latin typeface="Gilroy" panose="00000500000000000000" pitchFamily="2" charset="-52"/>
                <a:ea typeface="Gilroy-Semibold"/>
              </a:rPr>
              <a:t>Silicon</a:t>
            </a:r>
            <a:endParaRPr lang="ru-RU" sz="1200" b="1" strike="noStrike" spc="-1">
              <a:solidFill>
                <a:srgbClr val="000000"/>
              </a:solidFill>
              <a:latin typeface="Gilroy" panose="00000500000000000000" pitchFamily="2" charset="-52"/>
            </a:endParaRPr>
          </a:p>
        </p:txBody>
      </p:sp>
      <p:sp>
        <p:nvSpPr>
          <p:cNvPr id="244" name="Поступают в организм  в основном с пищей —…"/>
          <p:cNvSpPr/>
          <p:nvPr/>
        </p:nvSpPr>
        <p:spPr>
          <a:xfrm>
            <a:off x="5906880" y="3204360"/>
            <a:ext cx="505440" cy="411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2700" b="0" strike="noStrike" spc="-1">
                <a:solidFill>
                  <a:srgbClr val="001F66"/>
                </a:solidFill>
                <a:latin typeface="Gilroy-SemiboldItalic"/>
                <a:ea typeface="Gilroy-SemiboldItalic"/>
              </a:rPr>
              <a:t>Mn</a:t>
            </a:r>
            <a:endParaRPr lang="ru-RU" sz="2700" b="0" strike="noStrike" spc="-1">
              <a:solidFill>
                <a:srgbClr val="000000"/>
              </a:solidFill>
              <a:latin typeface="Arial"/>
            </a:endParaRPr>
          </a:p>
        </p:txBody>
      </p:sp>
      <p:sp>
        <p:nvSpPr>
          <p:cNvPr id="245" name="Поступают в организм  в основном с пищей —…"/>
          <p:cNvSpPr/>
          <p:nvPr/>
        </p:nvSpPr>
        <p:spPr>
          <a:xfrm>
            <a:off x="5677560" y="3565800"/>
            <a:ext cx="964080" cy="184666"/>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1200" b="1" strike="noStrike" spc="-1">
                <a:solidFill>
                  <a:srgbClr val="001F66"/>
                </a:solidFill>
                <a:latin typeface="Gilroy" panose="00000500000000000000" pitchFamily="2" charset="-52"/>
                <a:ea typeface="Gilroy-Semibold"/>
              </a:rPr>
              <a:t>Manganese</a:t>
            </a:r>
            <a:endParaRPr lang="ru-RU" sz="1200" b="1" strike="noStrike" spc="-1">
              <a:solidFill>
                <a:srgbClr val="000000"/>
              </a:solidFill>
              <a:latin typeface="Gilroy" panose="00000500000000000000" pitchFamily="2" charset="-52"/>
            </a:endParaRPr>
          </a:p>
        </p:txBody>
      </p:sp>
      <p:sp>
        <p:nvSpPr>
          <p:cNvPr id="246" name="Поступают в организм  в основном с пищей —…"/>
          <p:cNvSpPr/>
          <p:nvPr/>
        </p:nvSpPr>
        <p:spPr>
          <a:xfrm>
            <a:off x="6585480" y="2311920"/>
            <a:ext cx="505440" cy="411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2700" b="0" strike="noStrike" spc="-1">
                <a:solidFill>
                  <a:srgbClr val="001F66"/>
                </a:solidFill>
                <a:latin typeface="Gilroy-SemiboldItalic"/>
                <a:ea typeface="Gilroy-SemiboldItalic"/>
              </a:rPr>
              <a:t>Zn</a:t>
            </a:r>
            <a:endParaRPr lang="ru-RU" sz="2700" b="0" strike="noStrike" spc="-1">
              <a:solidFill>
                <a:srgbClr val="000000"/>
              </a:solidFill>
              <a:latin typeface="Arial"/>
            </a:endParaRPr>
          </a:p>
        </p:txBody>
      </p:sp>
      <p:sp>
        <p:nvSpPr>
          <p:cNvPr id="247" name="Поступают в организм  в основном с пищей —…"/>
          <p:cNvSpPr/>
          <p:nvPr/>
        </p:nvSpPr>
        <p:spPr>
          <a:xfrm>
            <a:off x="6537240" y="2673720"/>
            <a:ext cx="589680" cy="184666"/>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1200" b="1" strike="noStrike" spc="-1">
                <a:solidFill>
                  <a:srgbClr val="001F66"/>
                </a:solidFill>
                <a:latin typeface="Gilroy" panose="00000500000000000000" pitchFamily="2" charset="-52"/>
                <a:ea typeface="Gilroy-Semibold"/>
              </a:rPr>
              <a:t>Zinc</a:t>
            </a:r>
            <a:endParaRPr lang="ru-RU" sz="1200" b="1" strike="noStrike" spc="-1">
              <a:solidFill>
                <a:srgbClr val="000000"/>
              </a:solidFill>
              <a:latin typeface="Gilroy" panose="00000500000000000000" pitchFamily="2" charset="-52"/>
            </a:endParaRPr>
          </a:p>
        </p:txBody>
      </p:sp>
      <p:sp>
        <p:nvSpPr>
          <p:cNvPr id="248" name="Поступают в организм  в основном с пищей —…"/>
          <p:cNvSpPr/>
          <p:nvPr/>
        </p:nvSpPr>
        <p:spPr>
          <a:xfrm>
            <a:off x="7635600" y="2046960"/>
            <a:ext cx="505440" cy="41148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2700" b="0" strike="noStrike" spc="-1">
                <a:solidFill>
                  <a:srgbClr val="001F66"/>
                </a:solidFill>
                <a:latin typeface="Gilroy-SemiboldItalic"/>
                <a:ea typeface="Gilroy-SemiboldItalic"/>
              </a:rPr>
              <a:t>B</a:t>
            </a:r>
            <a:endParaRPr lang="ru-RU" sz="2700" b="0" strike="noStrike" spc="-1">
              <a:solidFill>
                <a:srgbClr val="000000"/>
              </a:solidFill>
              <a:latin typeface="Arial"/>
            </a:endParaRPr>
          </a:p>
        </p:txBody>
      </p:sp>
      <p:sp>
        <p:nvSpPr>
          <p:cNvPr id="249" name="Поступают в организм  в основном с пищей —…"/>
          <p:cNvSpPr/>
          <p:nvPr/>
        </p:nvSpPr>
        <p:spPr>
          <a:xfrm>
            <a:off x="7587360" y="2408400"/>
            <a:ext cx="589680" cy="184666"/>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1200" b="1" strike="noStrike" spc="-1">
                <a:solidFill>
                  <a:srgbClr val="001F66"/>
                </a:solidFill>
                <a:latin typeface="Gilroy" panose="00000500000000000000" pitchFamily="2" charset="-52"/>
                <a:ea typeface="Gilroy-Semibold"/>
              </a:rPr>
              <a:t>Boron</a:t>
            </a:r>
            <a:endParaRPr lang="ru-RU" sz="1200" b="1" strike="noStrike" spc="-1">
              <a:solidFill>
                <a:srgbClr val="000000"/>
              </a:solidFill>
              <a:latin typeface="Gilroy" panose="00000500000000000000" pitchFamily="2" charset="-52"/>
            </a:endParaRPr>
          </a:p>
        </p:txBody>
      </p:sp>
      <p:sp>
        <p:nvSpPr>
          <p:cNvPr id="250" name="Line"/>
          <p:cNvSpPr/>
          <p:nvPr/>
        </p:nvSpPr>
        <p:spPr>
          <a:xfrm flipH="1">
            <a:off x="2584440" y="3095640"/>
            <a:ext cx="309240" cy="250560"/>
          </a:xfrm>
          <a:prstGeom prst="line">
            <a:avLst/>
          </a:prstGeom>
          <a:ln w="12600">
            <a:solidFill>
              <a:srgbClr val="001F66"/>
            </a:solidFill>
            <a:round/>
            <a:headEnd type="arrow" w="med" len="med"/>
            <a:tailEnd type="triangle" w="med" len="med"/>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ru-RU" sz="1400" b="0" strike="noStrike" spc="-1">
              <a:solidFill>
                <a:srgbClr val="000000"/>
              </a:solidFill>
              <a:latin typeface="Arial"/>
              <a:ea typeface="Arial"/>
            </a:endParaRPr>
          </a:p>
        </p:txBody>
      </p:sp>
      <p:sp>
        <p:nvSpPr>
          <p:cNvPr id="251" name="Line"/>
          <p:cNvSpPr/>
          <p:nvPr/>
        </p:nvSpPr>
        <p:spPr>
          <a:xfrm>
            <a:off x="7220520" y="3102840"/>
            <a:ext cx="308880" cy="250560"/>
          </a:xfrm>
          <a:prstGeom prst="line">
            <a:avLst/>
          </a:prstGeom>
          <a:ln w="12600">
            <a:solidFill>
              <a:srgbClr val="001F66"/>
            </a:solidFill>
            <a:round/>
            <a:tailEnd type="arrow" w="med" len="med"/>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ru-RU" sz="1400" b="0" strike="noStrike" spc="-1">
              <a:solidFill>
                <a:srgbClr val="000000"/>
              </a:solidFill>
              <a:latin typeface="Arial"/>
              <a:ea typeface="Arial"/>
            </a:endParaRPr>
          </a:p>
        </p:txBody>
      </p:sp>
      <p:pic>
        <p:nvPicPr>
          <p:cNvPr id="252" name="Calci-Prime преза-35.png" descr="Calci-Prime преза-35.png"/>
          <p:cNvPicPr/>
          <p:nvPr/>
        </p:nvPicPr>
        <p:blipFill>
          <a:blip r:embed="rId4"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Calci-Prime преза_Монтажная область 1.png" descr="Calci-Prime преза_Монтажная область 1.png"/>
          <p:cNvPicPr/>
          <p:nvPr/>
        </p:nvPicPr>
        <p:blipFill>
          <a:blip r:embed="rId3" cstate="screen">
            <a:alphaModFix amt="50000"/>
            <a:extLst>
              <a:ext uri="{28A0092B-C50C-407E-A947-70E740481C1C}">
                <a14:useLocalDpi xmlns:a14="http://schemas.microsoft.com/office/drawing/2010/main"/>
              </a:ext>
            </a:extLst>
          </a:blip>
          <a:stretch/>
        </p:blipFill>
        <p:spPr>
          <a:xfrm>
            <a:off x="1080" y="9886"/>
            <a:ext cx="9142920" cy="5142600"/>
          </a:xfrm>
          <a:prstGeom prst="rect">
            <a:avLst/>
          </a:prstGeom>
          <a:ln w="12600">
            <a:noFill/>
          </a:ln>
        </p:spPr>
      </p:pic>
      <p:sp>
        <p:nvSpPr>
          <p:cNvPr id="254" name="Омега-3 — собирательное название полиненасыщенных жирных кислот (ПНЖК)"/>
          <p:cNvSpPr/>
          <p:nvPr/>
        </p:nvSpPr>
        <p:spPr>
          <a:xfrm>
            <a:off x="391750" y="406440"/>
            <a:ext cx="6567182" cy="37394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it-IT" sz="2700" b="1" strike="noStrike" spc="-1" dirty="0">
                <a:solidFill>
                  <a:srgbClr val="001F66"/>
                </a:solidFill>
                <a:latin typeface="Gilroy" panose="00000500000000000000" pitchFamily="2" charset="-52"/>
                <a:ea typeface="Gilroy Bold"/>
              </a:rPr>
              <a:t>Calci-Prime contains "sunny" vitamin D3:</a:t>
            </a:r>
            <a:endParaRPr lang="ru-RU" sz="2700" b="1" strike="noStrike" spc="-1" dirty="0">
              <a:solidFill>
                <a:srgbClr val="000000"/>
              </a:solidFill>
              <a:latin typeface="Gilroy" panose="00000500000000000000" pitchFamily="2" charset="-52"/>
            </a:endParaRPr>
          </a:p>
        </p:txBody>
      </p:sp>
      <p:sp>
        <p:nvSpPr>
          <p:cNvPr id="255"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256" name="Rectangle"/>
          <p:cNvSpPr/>
          <p:nvPr/>
        </p:nvSpPr>
        <p:spPr>
          <a:xfrm>
            <a:off x="9258480" y="3162240"/>
            <a:ext cx="405360" cy="1904040"/>
          </a:xfrm>
          <a:prstGeom prst="rect">
            <a:avLst/>
          </a:prstGeom>
          <a:solidFill>
            <a:srgbClr val="585858"/>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sp>
        <p:nvSpPr>
          <p:cNvPr id="257" name="Поступают в организм  в основном с пищей —…"/>
          <p:cNvSpPr/>
          <p:nvPr/>
        </p:nvSpPr>
        <p:spPr>
          <a:xfrm>
            <a:off x="1875580" y="1735920"/>
            <a:ext cx="3242041"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spc="-1" dirty="0">
                <a:solidFill>
                  <a:srgbClr val="001F67"/>
                </a:solidFill>
                <a:latin typeface="Gilroy" panose="00000500000000000000" pitchFamily="2" charset="-52"/>
                <a:ea typeface="Gilroy Regular"/>
              </a:rPr>
              <a:t>Helps e</a:t>
            </a:r>
            <a:r>
              <a:rPr lang="en-US" sz="1200" b="0" strike="noStrike" spc="-1" dirty="0">
                <a:solidFill>
                  <a:srgbClr val="001F67"/>
                </a:solidFill>
                <a:latin typeface="Gilroy" panose="00000500000000000000" pitchFamily="2" charset="-52"/>
                <a:ea typeface="Gilroy Regular"/>
              </a:rPr>
              <a:t>nhance intestinal calcium absorption.</a:t>
            </a:r>
          </a:p>
        </p:txBody>
      </p:sp>
      <p:sp>
        <p:nvSpPr>
          <p:cNvPr id="258" name="способствует накоплению  кальция в костях"/>
          <p:cNvSpPr/>
          <p:nvPr/>
        </p:nvSpPr>
        <p:spPr>
          <a:xfrm>
            <a:off x="1872340" y="2396520"/>
            <a:ext cx="2992614"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Promotes calcium accumulation in bones.</a:t>
            </a:r>
            <a:endParaRPr lang="ru-RU" sz="1200" b="0" strike="noStrike" spc="-1" dirty="0">
              <a:solidFill>
                <a:srgbClr val="000000"/>
              </a:solidFill>
              <a:latin typeface="Gilroy" panose="00000500000000000000" pitchFamily="2" charset="-52"/>
            </a:endParaRPr>
          </a:p>
        </p:txBody>
      </p:sp>
      <p:pic>
        <p:nvPicPr>
          <p:cNvPr id="259" name="Безымянный-1-27.png" descr="Безымянный-1-27.png"/>
          <p:cNvPicPr/>
          <p:nvPr/>
        </p:nvPicPr>
        <p:blipFill>
          <a:blip r:embed="rId4" cstate="screen">
            <a:extLst>
              <a:ext uri="{28A0092B-C50C-407E-A947-70E740481C1C}">
                <a14:useLocalDpi xmlns:a14="http://schemas.microsoft.com/office/drawing/2010/main"/>
              </a:ext>
            </a:extLst>
          </a:blip>
          <a:stretch/>
        </p:blipFill>
        <p:spPr>
          <a:xfrm>
            <a:off x="1320840" y="1695600"/>
            <a:ext cx="430560" cy="430560"/>
          </a:xfrm>
          <a:prstGeom prst="rect">
            <a:avLst/>
          </a:prstGeom>
          <a:ln w="12600">
            <a:noFill/>
          </a:ln>
        </p:spPr>
      </p:pic>
      <p:pic>
        <p:nvPicPr>
          <p:cNvPr id="260" name="Безымянный-1-28.png" descr="Безымянный-1-28.png"/>
          <p:cNvPicPr/>
          <p:nvPr/>
        </p:nvPicPr>
        <p:blipFill>
          <a:blip r:embed="rId5" cstate="screen">
            <a:extLst>
              <a:ext uri="{28A0092B-C50C-407E-A947-70E740481C1C}">
                <a14:useLocalDpi xmlns:a14="http://schemas.microsoft.com/office/drawing/2010/main"/>
              </a:ext>
            </a:extLst>
          </a:blip>
          <a:stretch/>
        </p:blipFill>
        <p:spPr>
          <a:xfrm>
            <a:off x="1320840" y="2355840"/>
            <a:ext cx="430560" cy="430560"/>
          </a:xfrm>
          <a:prstGeom prst="rect">
            <a:avLst/>
          </a:prstGeom>
          <a:ln w="12600">
            <a:noFill/>
          </a:ln>
        </p:spPr>
      </p:pic>
      <p:pic>
        <p:nvPicPr>
          <p:cNvPr id="261" name="Безымянный-1-29.png" descr="Безымянный-1-29.png"/>
          <p:cNvPicPr/>
          <p:nvPr/>
        </p:nvPicPr>
        <p:blipFill>
          <a:blip r:embed="rId6" cstate="screen">
            <a:extLst>
              <a:ext uri="{28A0092B-C50C-407E-A947-70E740481C1C}">
                <a14:useLocalDpi xmlns:a14="http://schemas.microsoft.com/office/drawing/2010/main"/>
              </a:ext>
            </a:extLst>
          </a:blip>
          <a:stretch/>
        </p:blipFill>
        <p:spPr>
          <a:xfrm>
            <a:off x="1320840" y="3016080"/>
            <a:ext cx="430560" cy="430560"/>
          </a:xfrm>
          <a:prstGeom prst="rect">
            <a:avLst/>
          </a:prstGeom>
          <a:ln w="12600">
            <a:noFill/>
          </a:ln>
        </p:spPr>
      </p:pic>
      <p:sp>
        <p:nvSpPr>
          <p:cNvPr id="262" name="поддерживает здоровье костей,  зубов и мышц"/>
          <p:cNvSpPr/>
          <p:nvPr/>
        </p:nvSpPr>
        <p:spPr>
          <a:xfrm>
            <a:off x="1885660" y="3056760"/>
            <a:ext cx="3186065"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Supports healthy bones, teeth, and muscles.</a:t>
            </a:r>
            <a:endParaRPr lang="ru-RU" sz="1200" b="0" strike="noStrike" spc="-1" dirty="0">
              <a:solidFill>
                <a:srgbClr val="000000"/>
              </a:solidFill>
              <a:latin typeface="Gilroy" panose="00000500000000000000" pitchFamily="2" charset="-52"/>
            </a:endParaRPr>
          </a:p>
        </p:txBody>
      </p:sp>
      <p:sp>
        <p:nvSpPr>
          <p:cNvPr id="263" name="Поступают в организм  в основном с пищей —…"/>
          <p:cNvSpPr/>
          <p:nvPr/>
        </p:nvSpPr>
        <p:spPr>
          <a:xfrm>
            <a:off x="5186205" y="2581186"/>
            <a:ext cx="2792880" cy="692497"/>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US" sz="1500" b="0" strike="noStrike" spc="-1" dirty="0">
                <a:solidFill>
                  <a:srgbClr val="001F67"/>
                </a:solidFill>
                <a:latin typeface="Gilroy" panose="00000500000000000000" pitchFamily="2" charset="-52"/>
                <a:ea typeface="Gilroy-SemiboldItalic"/>
              </a:rPr>
              <a:t>To improve its absorption, calcium should be taken together with vitamin D3</a:t>
            </a:r>
            <a:endParaRPr lang="ru-RU" sz="1500" b="0" strike="noStrike" spc="-1" dirty="0">
              <a:solidFill>
                <a:srgbClr val="000000"/>
              </a:solidFill>
              <a:latin typeface="Gilroy" panose="00000500000000000000" pitchFamily="2" charset="-52"/>
            </a:endParaRPr>
          </a:p>
        </p:txBody>
      </p:sp>
      <p:pic>
        <p:nvPicPr>
          <p:cNvPr id="264" name="Безымянный-1-21.png" descr="Безымянный-1-21.png"/>
          <p:cNvPicPr/>
          <p:nvPr/>
        </p:nvPicPr>
        <p:blipFill>
          <a:blip r:embed="rId7" cstate="screen">
            <a:extLst>
              <a:ext uri="{28A0092B-C50C-407E-A947-70E740481C1C}">
                <a14:useLocalDpi xmlns:a14="http://schemas.microsoft.com/office/drawing/2010/main"/>
              </a:ext>
            </a:extLst>
          </a:blip>
          <a:srcRect/>
          <a:stretch/>
        </p:blipFill>
        <p:spPr>
          <a:xfrm>
            <a:off x="5241413" y="1796580"/>
            <a:ext cx="658800" cy="659160"/>
          </a:xfrm>
          <a:prstGeom prst="rect">
            <a:avLst/>
          </a:prstGeom>
          <a:ln w="12600">
            <a:noFill/>
          </a:ln>
        </p:spPr>
      </p:pic>
      <p:pic>
        <p:nvPicPr>
          <p:cNvPr id="265" name="Calci-Prime преза-35.png" descr="Calci-Prime преза-35.png"/>
          <p:cNvPicPr/>
          <p:nvPr/>
        </p:nvPicPr>
        <p:blipFill>
          <a:blip r:embed="rId8"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Calci-Prime преза_Монтажная область 1.png" descr="Calci-Prime преза_Монтажная область 1.png"/>
          <p:cNvPicPr/>
          <p:nvPr/>
        </p:nvPicPr>
        <p:blipFill>
          <a:blip r:embed="rId3"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267" name="Омега-3 — собирательное название полиненасыщенных жирных кислот (ПНЖК)"/>
          <p:cNvSpPr/>
          <p:nvPr/>
        </p:nvSpPr>
        <p:spPr>
          <a:xfrm>
            <a:off x="392430" y="406440"/>
            <a:ext cx="6318461" cy="7478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In Calci-Prime: Vitamin K2 is in its most </a:t>
            </a:r>
          </a:p>
          <a:p>
            <a:pPr>
              <a:lnSpc>
                <a:spcPct val="90000"/>
              </a:lnSpc>
              <a:tabLst>
                <a:tab pos="0" algn="l"/>
              </a:tabLst>
            </a:pPr>
            <a:r>
              <a:rPr lang="en-US" sz="2700" b="1" strike="noStrike" spc="-1" dirty="0">
                <a:solidFill>
                  <a:srgbClr val="001F66"/>
                </a:solidFill>
                <a:latin typeface="Gilroy" panose="00000500000000000000" pitchFamily="2" charset="-52"/>
                <a:ea typeface="Gilroy Bold"/>
              </a:rPr>
              <a:t>bioavailable form, MenaQ7™:</a:t>
            </a:r>
            <a:endParaRPr lang="ru-RU" sz="2700" b="1" strike="noStrike" spc="-1" dirty="0">
              <a:solidFill>
                <a:srgbClr val="000000"/>
              </a:solidFill>
              <a:latin typeface="Gilroy" panose="00000500000000000000" pitchFamily="2" charset="-52"/>
            </a:endParaRPr>
          </a:p>
        </p:txBody>
      </p:sp>
      <p:sp>
        <p:nvSpPr>
          <p:cNvPr id="268"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269" name="Rectangle"/>
          <p:cNvSpPr/>
          <p:nvPr/>
        </p:nvSpPr>
        <p:spPr>
          <a:xfrm>
            <a:off x="9258480" y="3162240"/>
            <a:ext cx="405360" cy="1904040"/>
          </a:xfrm>
          <a:prstGeom prst="rect">
            <a:avLst/>
          </a:prstGeom>
          <a:solidFill>
            <a:srgbClr val="585858"/>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pic>
        <p:nvPicPr>
          <p:cNvPr id="270" name="Безымянный-1-43.png" descr="Безымянный-1-43.png"/>
          <p:cNvPicPr/>
          <p:nvPr/>
        </p:nvPicPr>
        <p:blipFill>
          <a:blip r:embed="rId4" cstate="screen">
            <a:extLst>
              <a:ext uri="{28A0092B-C50C-407E-A947-70E740481C1C}">
                <a14:useLocalDpi xmlns:a14="http://schemas.microsoft.com/office/drawing/2010/main"/>
              </a:ext>
            </a:extLst>
          </a:blip>
          <a:stretch/>
        </p:blipFill>
        <p:spPr>
          <a:xfrm>
            <a:off x="406440" y="1898640"/>
            <a:ext cx="506880" cy="506880"/>
          </a:xfrm>
          <a:prstGeom prst="rect">
            <a:avLst/>
          </a:prstGeom>
          <a:ln w="12600">
            <a:noFill/>
          </a:ln>
        </p:spPr>
      </p:pic>
      <p:sp>
        <p:nvSpPr>
          <p:cNvPr id="271" name="способствует своевременному  обновлению костной ткани"/>
          <p:cNvSpPr/>
          <p:nvPr/>
        </p:nvSpPr>
        <p:spPr>
          <a:xfrm>
            <a:off x="992160" y="1990080"/>
            <a:ext cx="2205219"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6"/>
                </a:solidFill>
                <a:latin typeface="Gilroy"/>
                <a:ea typeface="Gilroy Regular"/>
              </a:rPr>
              <a:t>Promotes timely bone renewal.</a:t>
            </a:r>
            <a:endParaRPr lang="ru-RU" sz="1200" b="0" strike="noStrike" spc="-1" dirty="0">
              <a:solidFill>
                <a:srgbClr val="000000"/>
              </a:solidFill>
              <a:latin typeface="Arial"/>
            </a:endParaRPr>
          </a:p>
        </p:txBody>
      </p:sp>
      <p:pic>
        <p:nvPicPr>
          <p:cNvPr id="272" name="Безымянный-1-35.png" descr="Безымянный-1-35.png"/>
          <p:cNvPicPr/>
          <p:nvPr/>
        </p:nvPicPr>
        <p:blipFill>
          <a:blip r:embed="rId5" cstate="screen">
            <a:extLst>
              <a:ext uri="{28A0092B-C50C-407E-A947-70E740481C1C}">
                <a14:useLocalDpi xmlns:a14="http://schemas.microsoft.com/office/drawing/2010/main"/>
              </a:ext>
            </a:extLst>
          </a:blip>
          <a:stretch/>
        </p:blipFill>
        <p:spPr>
          <a:xfrm>
            <a:off x="406440" y="2558880"/>
            <a:ext cx="506880" cy="506880"/>
          </a:xfrm>
          <a:prstGeom prst="rect">
            <a:avLst/>
          </a:prstGeom>
          <a:ln w="12600">
            <a:noFill/>
          </a:ln>
        </p:spPr>
      </p:pic>
      <p:sp>
        <p:nvSpPr>
          <p:cNvPr id="273" name="участвует в процессе  свертываемости крови"/>
          <p:cNvSpPr/>
          <p:nvPr/>
        </p:nvSpPr>
        <p:spPr>
          <a:xfrm>
            <a:off x="1021320" y="2650320"/>
            <a:ext cx="1811393" cy="3693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6"/>
                </a:solidFill>
                <a:latin typeface="Gilroy" panose="00000500000000000000" pitchFamily="2" charset="-52"/>
                <a:ea typeface="Gilroy Regular"/>
              </a:rPr>
              <a:t>Participates in </a:t>
            </a:r>
          </a:p>
          <a:p>
            <a:pPr>
              <a:lnSpc>
                <a:spcPct val="100000"/>
              </a:lnSpc>
              <a:tabLst>
                <a:tab pos="0" algn="l"/>
              </a:tabLst>
            </a:pPr>
            <a:r>
              <a:rPr lang="en-US" sz="1200" b="0" strike="noStrike" spc="-1" dirty="0">
                <a:solidFill>
                  <a:srgbClr val="001F66"/>
                </a:solidFill>
                <a:latin typeface="Gilroy" panose="00000500000000000000" pitchFamily="2" charset="-52"/>
                <a:ea typeface="Gilroy Regular"/>
              </a:rPr>
              <a:t>blood clotting processes.</a:t>
            </a:r>
            <a:endParaRPr lang="ru-RU" sz="1200" b="0" strike="noStrike" spc="-1" dirty="0">
              <a:solidFill>
                <a:srgbClr val="000000"/>
              </a:solidFill>
              <a:latin typeface="Gilroy" panose="00000500000000000000" pitchFamily="2" charset="-52"/>
            </a:endParaRPr>
          </a:p>
        </p:txBody>
      </p:sp>
      <p:sp>
        <p:nvSpPr>
          <p:cNvPr id="274" name="Поступают в организм  в основном с пищей —…"/>
          <p:cNvSpPr/>
          <p:nvPr/>
        </p:nvSpPr>
        <p:spPr>
          <a:xfrm>
            <a:off x="1455840" y="4788000"/>
            <a:ext cx="862224" cy="153888"/>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000" b="0" u="sng" strike="noStrike" spc="-1" dirty="0">
                <a:solidFill>
                  <a:srgbClr val="0000FF"/>
                </a:solidFill>
                <a:uFillTx/>
                <a:latin typeface="Gilroy" panose="00000500000000000000" pitchFamily="2" charset="-52"/>
                <a:ea typeface="Gilroy Regular"/>
              </a:rPr>
              <a:t>read the study</a:t>
            </a:r>
            <a:endParaRPr lang="ru-RU" sz="1000" b="0" strike="noStrike" spc="-1" dirty="0">
              <a:solidFill>
                <a:srgbClr val="000000"/>
              </a:solidFill>
              <a:latin typeface="Gilroy" panose="00000500000000000000" pitchFamily="2" charset="-52"/>
            </a:endParaRPr>
          </a:p>
        </p:txBody>
      </p:sp>
      <p:sp>
        <p:nvSpPr>
          <p:cNvPr id="275" name="Поступают в организм  в основном с пищей —…"/>
          <p:cNvSpPr/>
          <p:nvPr/>
        </p:nvSpPr>
        <p:spPr>
          <a:xfrm>
            <a:off x="3794760" y="3397320"/>
            <a:ext cx="4223464" cy="16927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marL="171450" indent="-171450">
              <a:lnSpc>
                <a:spcPct val="100000"/>
              </a:lnSpc>
              <a:buFont typeface="Wingdings" panose="05000000000000000000" pitchFamily="2" charset="2"/>
              <a:buChar char="Ø"/>
              <a:tabLst>
                <a:tab pos="0" algn="l"/>
              </a:tabLst>
            </a:pPr>
            <a:r>
              <a:rPr lang="en-US" sz="1100" b="0" strike="noStrike" spc="-1" dirty="0">
                <a:solidFill>
                  <a:srgbClr val="001F66"/>
                </a:solidFill>
                <a:latin typeface="Gilroy" panose="00000500000000000000" pitchFamily="2" charset="-52"/>
                <a:ea typeface="Gilroy Regular"/>
              </a:rPr>
              <a:t>20 clinical trials confirm ingredient safety and effectiveness.</a:t>
            </a:r>
            <a:endParaRPr lang="ru-RU" sz="1100" b="0" strike="noStrike" spc="-1" dirty="0">
              <a:solidFill>
                <a:srgbClr val="000000"/>
              </a:solidFill>
              <a:latin typeface="Gilroy" panose="00000500000000000000" pitchFamily="2" charset="-52"/>
            </a:endParaRPr>
          </a:p>
        </p:txBody>
      </p:sp>
      <p:sp>
        <p:nvSpPr>
          <p:cNvPr id="276" name="Поступают в организм  в основном с пищей —…"/>
          <p:cNvSpPr/>
          <p:nvPr/>
        </p:nvSpPr>
        <p:spPr>
          <a:xfrm>
            <a:off x="3817440" y="3156120"/>
            <a:ext cx="1445076"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1" strike="noStrike" spc="-1" dirty="0">
                <a:solidFill>
                  <a:srgbClr val="001F66"/>
                </a:solidFill>
                <a:latin typeface="Gilroy Bold"/>
                <a:ea typeface="Gilroy Bold"/>
              </a:rPr>
              <a:t>Patented ingredient</a:t>
            </a:r>
            <a:endParaRPr lang="ru-RU" sz="1200" b="0" strike="noStrike" spc="-1" dirty="0">
              <a:solidFill>
                <a:srgbClr val="000000"/>
              </a:solidFill>
              <a:latin typeface="Arial"/>
            </a:endParaRPr>
          </a:p>
        </p:txBody>
      </p:sp>
      <p:sp>
        <p:nvSpPr>
          <p:cNvPr id="277" name="Rounded Rectangle"/>
          <p:cNvSpPr/>
          <p:nvPr/>
        </p:nvSpPr>
        <p:spPr>
          <a:xfrm>
            <a:off x="3683160" y="1898640"/>
            <a:ext cx="3402360" cy="1192680"/>
          </a:xfrm>
          <a:prstGeom prst="roundRect">
            <a:avLst>
              <a:gd name="adj" fmla="val 14894"/>
            </a:avLst>
          </a:prstGeom>
          <a:solidFill>
            <a:srgbClr val="FFFFFF"/>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pic>
        <p:nvPicPr>
          <p:cNvPr id="278" name="Calci-Prime преза-35.png" descr="Calci-Prime преза-35.png"/>
          <p:cNvPicPr/>
          <p:nvPr/>
        </p:nvPicPr>
        <p:blipFill>
          <a:blip r:embed="rId6"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pic>
        <p:nvPicPr>
          <p:cNvPr id="279" name="Calci-Prime преза-35.png" descr="Calci-Prime преза-35.png"/>
          <p:cNvPicPr/>
          <p:nvPr/>
        </p:nvPicPr>
        <p:blipFill>
          <a:blip r:embed="rId6"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pic>
        <p:nvPicPr>
          <p:cNvPr id="280" name="Рисунок 279"/>
          <p:cNvPicPr/>
          <p:nvPr/>
        </p:nvPicPr>
        <p:blipFill>
          <a:blip r:embed="rId7" cstate="screen">
            <a:extLst>
              <a:ext uri="{28A0092B-C50C-407E-A947-70E740481C1C}">
                <a14:useLocalDpi xmlns:a14="http://schemas.microsoft.com/office/drawing/2010/main"/>
              </a:ext>
            </a:extLst>
          </a:blip>
          <a:stretch/>
        </p:blipFill>
        <p:spPr>
          <a:xfrm>
            <a:off x="3780000" y="1873080"/>
            <a:ext cx="3399480" cy="136656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282" name="Rounded Rectangle"/>
          <p:cNvSpPr/>
          <p:nvPr/>
        </p:nvSpPr>
        <p:spPr>
          <a:xfrm>
            <a:off x="406440" y="2857680"/>
            <a:ext cx="5358240" cy="574200"/>
          </a:xfrm>
          <a:prstGeom prst="roundRect">
            <a:avLst>
              <a:gd name="adj" fmla="val 30905"/>
            </a:avLst>
          </a:prstGeom>
          <a:solidFill>
            <a:srgbClr val="FFFFFF"/>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sp>
        <p:nvSpPr>
          <p:cNvPr id="283" name="Омега-3 — собирательное название полиненасыщенных жирных кислот (ПНЖК)"/>
          <p:cNvSpPr/>
          <p:nvPr/>
        </p:nvSpPr>
        <p:spPr>
          <a:xfrm>
            <a:off x="392430" y="406440"/>
            <a:ext cx="6890733" cy="37394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 The Calci-Prime formula is enhanced with:</a:t>
            </a:r>
            <a:endParaRPr lang="ru-RU" sz="2700" b="1" strike="noStrike" spc="-1" dirty="0">
              <a:solidFill>
                <a:srgbClr val="000000"/>
              </a:solidFill>
              <a:latin typeface="Gilroy" panose="00000500000000000000" pitchFamily="2" charset="-52"/>
            </a:endParaRPr>
          </a:p>
        </p:txBody>
      </p:sp>
      <p:sp>
        <p:nvSpPr>
          <p:cNvPr id="284"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285" name="Rectangle"/>
          <p:cNvSpPr/>
          <p:nvPr/>
        </p:nvSpPr>
        <p:spPr>
          <a:xfrm>
            <a:off x="9258480" y="3162240"/>
            <a:ext cx="405360" cy="1904040"/>
          </a:xfrm>
          <a:prstGeom prst="rect">
            <a:avLst/>
          </a:prstGeom>
          <a:solidFill>
            <a:srgbClr val="585858"/>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sp>
        <p:nvSpPr>
          <p:cNvPr id="286" name="Поступают в организм  в основном с пищей —…"/>
          <p:cNvSpPr/>
          <p:nvPr/>
        </p:nvSpPr>
        <p:spPr>
          <a:xfrm>
            <a:off x="396670" y="1247040"/>
            <a:ext cx="1217128" cy="8309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3600" b="0" strike="noStrike" spc="-1" dirty="0">
                <a:solidFill>
                  <a:srgbClr val="001F66"/>
                </a:solidFill>
                <a:latin typeface="Gilroy" panose="00000500000000000000" pitchFamily="2" charset="-52"/>
                <a:ea typeface="Gilroy-SemiboldItalic"/>
              </a:rPr>
              <a:t>[</a:t>
            </a:r>
            <a:r>
              <a:rPr lang="ru-RU" sz="3600" b="0" strike="noStrike" spc="-1" dirty="0" err="1">
                <a:solidFill>
                  <a:srgbClr val="001F66"/>
                </a:solidFill>
                <a:latin typeface="Gilroy" panose="00000500000000000000" pitchFamily="2" charset="-52"/>
                <a:ea typeface="Gilroy-SemiboldItalic"/>
              </a:rPr>
              <a:t>Mg</a:t>
            </a:r>
            <a:r>
              <a:rPr lang="ru-RU" sz="3600" b="0" strike="noStrike" spc="-1" dirty="0">
                <a:solidFill>
                  <a:srgbClr val="001F66"/>
                </a:solidFill>
                <a:latin typeface="Gilroy" panose="00000500000000000000" pitchFamily="2" charset="-52"/>
                <a:ea typeface="Gilroy-SemiboldItalic"/>
              </a:rPr>
              <a:t>]</a:t>
            </a:r>
            <a:endParaRPr lang="ru-RU" sz="3600" b="0" strike="noStrike" spc="-1" dirty="0">
              <a:solidFill>
                <a:srgbClr val="000000"/>
              </a:solidFill>
              <a:latin typeface="Gilroy" panose="00000500000000000000" pitchFamily="2" charset="-52"/>
            </a:endParaRPr>
          </a:p>
          <a:p>
            <a:pPr>
              <a:lnSpc>
                <a:spcPct val="100000"/>
              </a:lnSpc>
              <a:tabLst>
                <a:tab pos="0" algn="l"/>
              </a:tabLst>
            </a:pPr>
            <a:r>
              <a:rPr lang="en-US" sz="1800" b="0" strike="noStrike" spc="-1" dirty="0">
                <a:solidFill>
                  <a:srgbClr val="001F66"/>
                </a:solidFill>
                <a:latin typeface="Gilroy" panose="00000500000000000000" pitchFamily="2" charset="-52"/>
                <a:ea typeface="Gilroy-SemiboldItalic"/>
              </a:rPr>
              <a:t>magnesium</a:t>
            </a:r>
            <a:endParaRPr lang="ru-RU" sz="1800" b="0" strike="noStrike" spc="-1" dirty="0">
              <a:solidFill>
                <a:srgbClr val="000000"/>
              </a:solidFill>
              <a:latin typeface="Gilroy" panose="00000500000000000000" pitchFamily="2" charset="-52"/>
            </a:endParaRPr>
          </a:p>
        </p:txBody>
      </p:sp>
      <p:sp>
        <p:nvSpPr>
          <p:cNvPr id="287" name="Поступают в организм  в основном с пищей —…"/>
          <p:cNvSpPr/>
          <p:nvPr/>
        </p:nvSpPr>
        <p:spPr>
          <a:xfrm>
            <a:off x="396670" y="2133720"/>
            <a:ext cx="2803203" cy="553998"/>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6"/>
                </a:solidFill>
                <a:latin typeface="Gilroy" panose="00000500000000000000" pitchFamily="2" charset="-52"/>
                <a:ea typeface="Gilroy Regular"/>
              </a:rPr>
              <a:t>Supports proper muscle function, </a:t>
            </a:r>
          </a:p>
          <a:p>
            <a:pPr>
              <a:lnSpc>
                <a:spcPct val="100000"/>
              </a:lnSpc>
              <a:tabLst>
                <a:tab pos="0" algn="l"/>
              </a:tabLst>
            </a:pPr>
            <a:r>
              <a:rPr lang="en-US" sz="1200" b="0" strike="noStrike" spc="-1" dirty="0">
                <a:solidFill>
                  <a:srgbClr val="001F66"/>
                </a:solidFill>
                <a:latin typeface="Gilroy" panose="00000500000000000000" pitchFamily="2" charset="-52"/>
                <a:ea typeface="Gilroy Regular"/>
              </a:rPr>
              <a:t>crucial for the "contraction-relaxation" </a:t>
            </a:r>
          </a:p>
          <a:p>
            <a:pPr>
              <a:lnSpc>
                <a:spcPct val="100000"/>
              </a:lnSpc>
              <a:tabLst>
                <a:tab pos="0" algn="l"/>
              </a:tabLst>
            </a:pPr>
            <a:r>
              <a:rPr lang="en-US" sz="1200" b="0" strike="noStrike" spc="-1" dirty="0">
                <a:solidFill>
                  <a:srgbClr val="001F66"/>
                </a:solidFill>
                <a:latin typeface="Gilroy" panose="00000500000000000000" pitchFamily="2" charset="-52"/>
                <a:ea typeface="Gilroy Regular"/>
              </a:rPr>
              <a:t>process.</a:t>
            </a:r>
            <a:endParaRPr lang="ru-RU" sz="1200" b="0" strike="noStrike" spc="-1" dirty="0">
              <a:solidFill>
                <a:srgbClr val="000000"/>
              </a:solidFill>
              <a:latin typeface="Gilroy" panose="00000500000000000000" pitchFamily="2" charset="-52"/>
            </a:endParaRPr>
          </a:p>
        </p:txBody>
      </p:sp>
      <p:sp>
        <p:nvSpPr>
          <p:cNvPr id="288" name="Line"/>
          <p:cNvSpPr/>
          <p:nvPr/>
        </p:nvSpPr>
        <p:spPr>
          <a:xfrm flipV="1">
            <a:off x="409320" y="974160"/>
            <a:ext cx="8267760" cy="5760"/>
          </a:xfrm>
          <a:prstGeom prst="line">
            <a:avLst/>
          </a:prstGeom>
          <a:ln w="12600">
            <a:solidFill>
              <a:srgbClr val="001F66"/>
            </a:solidFill>
            <a:round/>
          </a:ln>
        </p:spPr>
        <p:style>
          <a:lnRef idx="0">
            <a:scrgbClr r="0" g="0" b="0"/>
          </a:lnRef>
          <a:fillRef idx="0">
            <a:scrgbClr r="0" g="0" b="0"/>
          </a:fillRef>
          <a:effectRef idx="0">
            <a:scrgbClr r="0" g="0" b="0"/>
          </a:effectRef>
          <a:fontRef idx="minor"/>
        </p:style>
        <p:txBody>
          <a:bodyPr lIns="45720" tIns="2880" rIns="45720" bIns="2880" anchor="t">
            <a:noAutofit/>
          </a:bodyPr>
          <a:lstStyle/>
          <a:p>
            <a:endParaRPr lang="ru-RU" sz="1400" b="0" strike="noStrike" spc="-1">
              <a:solidFill>
                <a:srgbClr val="000000"/>
              </a:solidFill>
              <a:latin typeface="Arial"/>
              <a:ea typeface="Arial"/>
            </a:endParaRPr>
          </a:p>
        </p:txBody>
      </p:sp>
      <p:sp>
        <p:nvSpPr>
          <p:cNvPr id="289" name="Поступают в организм  в основном с пищей —…"/>
          <p:cNvSpPr/>
          <p:nvPr/>
        </p:nvSpPr>
        <p:spPr>
          <a:xfrm>
            <a:off x="3328560" y="1247040"/>
            <a:ext cx="626133" cy="8309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3600" b="0" strike="noStrike" spc="-1" dirty="0">
                <a:solidFill>
                  <a:srgbClr val="001F66"/>
                </a:solidFill>
                <a:latin typeface="Gilroy" panose="00000500000000000000" pitchFamily="2" charset="-52"/>
                <a:ea typeface="Gilroy-SemiboldItalic"/>
              </a:rPr>
              <a:t>[B]</a:t>
            </a:r>
            <a:endParaRPr lang="ru-RU" sz="3600" b="0" strike="noStrike" spc="-1" dirty="0">
              <a:solidFill>
                <a:srgbClr val="000000"/>
              </a:solidFill>
              <a:latin typeface="Gilroy" panose="00000500000000000000" pitchFamily="2" charset="-52"/>
            </a:endParaRPr>
          </a:p>
          <a:p>
            <a:pPr>
              <a:lnSpc>
                <a:spcPct val="100000"/>
              </a:lnSpc>
              <a:tabLst>
                <a:tab pos="0" algn="l"/>
              </a:tabLst>
            </a:pPr>
            <a:r>
              <a:rPr lang="en-US" sz="1800" b="0" strike="noStrike" spc="-1" dirty="0">
                <a:solidFill>
                  <a:srgbClr val="001F66"/>
                </a:solidFill>
                <a:latin typeface="Gilroy" panose="00000500000000000000" pitchFamily="2" charset="-52"/>
                <a:ea typeface="Gilroy-SemiboldItalic"/>
              </a:rPr>
              <a:t>boron</a:t>
            </a:r>
            <a:endParaRPr lang="ru-RU" sz="1800" b="0" strike="noStrike" spc="-1" dirty="0">
              <a:solidFill>
                <a:srgbClr val="000000"/>
              </a:solidFill>
              <a:latin typeface="Gilroy" panose="00000500000000000000" pitchFamily="2" charset="-52"/>
            </a:endParaRPr>
          </a:p>
        </p:txBody>
      </p:sp>
      <p:sp>
        <p:nvSpPr>
          <p:cNvPr id="290" name="Поступают в организм  в основном с пищей —…"/>
          <p:cNvSpPr/>
          <p:nvPr/>
        </p:nvSpPr>
        <p:spPr>
          <a:xfrm>
            <a:off x="3383330" y="2133720"/>
            <a:ext cx="3699474"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spc="-1" dirty="0">
                <a:solidFill>
                  <a:srgbClr val="001F66"/>
                </a:solidFill>
                <a:latin typeface="Gilroy" panose="00000500000000000000" pitchFamily="2" charset="-52"/>
                <a:ea typeface="Gilroy Regular"/>
              </a:rPr>
              <a:t>Promotes</a:t>
            </a:r>
            <a:r>
              <a:rPr lang="en-US" sz="1200" b="0" strike="noStrike" spc="-1" dirty="0">
                <a:solidFill>
                  <a:srgbClr val="001F66"/>
                </a:solidFill>
                <a:latin typeface="Gilroy" panose="00000500000000000000" pitchFamily="2" charset="-52"/>
                <a:ea typeface="Gilroy Regular"/>
              </a:rPr>
              <a:t> vitamin D3 conversion into its active form.</a:t>
            </a:r>
            <a:endParaRPr lang="ru-RU" sz="1200" b="0" strike="noStrike" spc="-1" dirty="0">
              <a:solidFill>
                <a:srgbClr val="000000"/>
              </a:solidFill>
              <a:latin typeface="Gilroy" panose="00000500000000000000" pitchFamily="2" charset="-52"/>
            </a:endParaRPr>
          </a:p>
        </p:txBody>
      </p:sp>
      <p:sp>
        <p:nvSpPr>
          <p:cNvPr id="291" name="Поступают в организм  в основном с пищей —…"/>
          <p:cNvSpPr/>
          <p:nvPr/>
        </p:nvSpPr>
        <p:spPr>
          <a:xfrm>
            <a:off x="290880" y="3056907"/>
            <a:ext cx="5358239" cy="184666"/>
          </a:xfrm>
          <a:prstGeom prst="rect">
            <a:avLst/>
          </a:prstGeom>
          <a:noFill/>
          <a:ln w="12600">
            <a:noFill/>
          </a:ln>
        </p:spPr>
        <p:style>
          <a:lnRef idx="0">
            <a:scrgbClr r="0" g="0" b="0"/>
          </a:lnRef>
          <a:fillRef idx="0">
            <a:scrgbClr r="0" g="0" b="0"/>
          </a:fillRef>
          <a:effectRef idx="0">
            <a:scrgbClr r="0" g="0" b="0"/>
          </a:effectRef>
          <a:fontRef idx="minor"/>
        </p:style>
        <p:txBody>
          <a:bodyPr wrap="square" lIns="0" tIns="0" rIns="0" bIns="0" anchor="t">
            <a:spAutoFit/>
          </a:bodyPr>
          <a:lstStyle/>
          <a:p>
            <a:pPr lvl="1">
              <a:tabLst>
                <a:tab pos="0" algn="l"/>
              </a:tabLst>
            </a:pPr>
            <a:r>
              <a:rPr lang="en-US" sz="1200" b="1" strike="noStrike" spc="-1" dirty="0">
                <a:solidFill>
                  <a:srgbClr val="001F66"/>
                </a:solidFill>
                <a:latin typeface="Gilroy" panose="00000500000000000000" pitchFamily="2" charset="-52"/>
                <a:ea typeface="Gilroy-Semibold"/>
              </a:rPr>
              <a:t>Both assist bone tissue calcium absorption and increased hardness.</a:t>
            </a:r>
            <a:endParaRPr lang="ru-RU" sz="1200" b="0" strike="noStrike" spc="-1" dirty="0">
              <a:solidFill>
                <a:srgbClr val="000000"/>
              </a:solidFill>
              <a:latin typeface="Gilroy" panose="00000500000000000000" pitchFamily="2" charset="-52"/>
            </a:endParaRPr>
          </a:p>
        </p:txBody>
      </p:sp>
      <p:pic>
        <p:nvPicPr>
          <p:cNvPr id="292" name="Calci-Prime преза-35.png" descr="Calci-Prime преза-35.png"/>
          <p:cNvPicPr/>
          <p:nvPr/>
        </p:nvPicPr>
        <p:blipFill>
          <a:blip r:embed="rId3"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
        <p:nvSpPr>
          <p:cNvPr id="293" name="Поступают в организм  в основном с пищей —…"/>
          <p:cNvSpPr/>
          <p:nvPr/>
        </p:nvSpPr>
        <p:spPr>
          <a:xfrm>
            <a:off x="1455840" y="4788000"/>
            <a:ext cx="862224" cy="153888"/>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000" b="0" u="sng" strike="noStrike" spc="-1" dirty="0">
                <a:solidFill>
                  <a:srgbClr val="0000FF"/>
                </a:solidFill>
                <a:uFillTx/>
                <a:latin typeface="Gilroy" panose="00000500000000000000" pitchFamily="2" charset="-52"/>
                <a:ea typeface="Gilroy Regular"/>
              </a:rPr>
              <a:t>read the study</a:t>
            </a:r>
            <a:endParaRPr lang="ru-RU" sz="1000" b="0" strike="noStrike" spc="-1" dirty="0">
              <a:solidFill>
                <a:srgbClr val="000000"/>
              </a:solidFill>
              <a:latin typeface="Gilroy" panose="00000500000000000000" pitchFamily="2" charset="-5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295"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296" name="Rectangle"/>
          <p:cNvSpPr/>
          <p:nvPr/>
        </p:nvSpPr>
        <p:spPr>
          <a:xfrm>
            <a:off x="9246028" y="3238560"/>
            <a:ext cx="405360" cy="1904040"/>
          </a:xfrm>
          <a:prstGeom prst="rect">
            <a:avLst/>
          </a:prstGeom>
          <a:solidFill>
            <a:srgbClr val="585858"/>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sp>
        <p:nvSpPr>
          <p:cNvPr id="297" name="Поступают в организм  в основном с пищей —…"/>
          <p:cNvSpPr/>
          <p:nvPr/>
        </p:nvSpPr>
        <p:spPr>
          <a:xfrm>
            <a:off x="392150" y="1247040"/>
            <a:ext cx="1266822" cy="8309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3600" b="0" strike="noStrike" spc="-1" dirty="0">
                <a:solidFill>
                  <a:srgbClr val="001F66"/>
                </a:solidFill>
                <a:latin typeface="Gilroy" panose="00000500000000000000" pitchFamily="2" charset="-52"/>
                <a:ea typeface="Gilroy-SemiboldItalic"/>
              </a:rPr>
              <a:t>[</a:t>
            </a:r>
            <a:r>
              <a:rPr lang="ru-RU" sz="3600" b="0" strike="noStrike" spc="-1" dirty="0" err="1">
                <a:solidFill>
                  <a:srgbClr val="001F66"/>
                </a:solidFill>
                <a:latin typeface="Gilroy" panose="00000500000000000000" pitchFamily="2" charset="-52"/>
                <a:ea typeface="Gilroy-SemiboldItalic"/>
              </a:rPr>
              <a:t>Mn</a:t>
            </a:r>
            <a:r>
              <a:rPr lang="ru-RU" sz="3600" b="0" strike="noStrike" spc="-1" dirty="0">
                <a:solidFill>
                  <a:srgbClr val="001F66"/>
                </a:solidFill>
                <a:latin typeface="Gilroy" panose="00000500000000000000" pitchFamily="2" charset="-52"/>
                <a:ea typeface="Gilroy-SemiboldItalic"/>
              </a:rPr>
              <a:t>]</a:t>
            </a:r>
            <a:endParaRPr lang="ru-RU" sz="3600" b="0" strike="noStrike" spc="-1" dirty="0">
              <a:solidFill>
                <a:srgbClr val="000000"/>
              </a:solidFill>
              <a:latin typeface="Gilroy" panose="00000500000000000000" pitchFamily="2" charset="-52"/>
            </a:endParaRPr>
          </a:p>
          <a:p>
            <a:pPr>
              <a:lnSpc>
                <a:spcPct val="100000"/>
              </a:lnSpc>
              <a:tabLst>
                <a:tab pos="0" algn="l"/>
              </a:tabLst>
            </a:pPr>
            <a:r>
              <a:rPr lang="en-US" sz="1800" b="0" strike="noStrike" spc="-1" dirty="0">
                <a:solidFill>
                  <a:srgbClr val="001F66"/>
                </a:solidFill>
                <a:latin typeface="Gilroy" panose="00000500000000000000" pitchFamily="2" charset="-52"/>
                <a:ea typeface="Gilroy-SemiboldItalic"/>
              </a:rPr>
              <a:t>manganese</a:t>
            </a:r>
            <a:endParaRPr lang="ru-RU" sz="1800" b="0" strike="noStrike" spc="-1" dirty="0">
              <a:solidFill>
                <a:srgbClr val="000000"/>
              </a:solidFill>
              <a:latin typeface="Gilroy" panose="00000500000000000000" pitchFamily="2" charset="-52"/>
            </a:endParaRPr>
          </a:p>
        </p:txBody>
      </p:sp>
      <p:sp>
        <p:nvSpPr>
          <p:cNvPr id="298" name="Поступают в организм  в основном с пищей —…"/>
          <p:cNvSpPr/>
          <p:nvPr/>
        </p:nvSpPr>
        <p:spPr>
          <a:xfrm>
            <a:off x="392150" y="2133720"/>
            <a:ext cx="2587568" cy="553998"/>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Necessary for proper new cartilage </a:t>
            </a:r>
          </a:p>
          <a:p>
            <a:pPr>
              <a:lnSpc>
                <a:spcPct val="100000"/>
              </a:lnSpc>
              <a:tabLst>
                <a:tab pos="0" algn="l"/>
              </a:tabLst>
            </a:pPr>
            <a:r>
              <a:rPr lang="en-US" sz="1200" b="0" strike="noStrike" spc="-1" dirty="0">
                <a:solidFill>
                  <a:srgbClr val="001F67"/>
                </a:solidFill>
                <a:latin typeface="Gilroy" panose="00000500000000000000" pitchFamily="2" charset="-52"/>
                <a:ea typeface="Gilroy Regular"/>
              </a:rPr>
              <a:t>tissue formation and </a:t>
            </a:r>
          </a:p>
          <a:p>
            <a:pPr>
              <a:lnSpc>
                <a:spcPct val="100000"/>
              </a:lnSpc>
              <a:tabLst>
                <a:tab pos="0" algn="l"/>
              </a:tabLst>
            </a:pPr>
            <a:r>
              <a:rPr lang="en-US" sz="1200" b="0" strike="noStrike" spc="-1" dirty="0">
                <a:solidFill>
                  <a:srgbClr val="001F67"/>
                </a:solidFill>
                <a:latin typeface="Gilroy" panose="00000500000000000000" pitchFamily="2" charset="-52"/>
                <a:ea typeface="Gilroy Regular"/>
              </a:rPr>
              <a:t>synovial fluid synthesis.</a:t>
            </a:r>
            <a:endParaRPr lang="ru-RU" sz="1200" b="0" strike="noStrike" spc="-1" dirty="0">
              <a:solidFill>
                <a:srgbClr val="000000"/>
              </a:solidFill>
              <a:latin typeface="Gilroy" panose="00000500000000000000" pitchFamily="2" charset="-52"/>
            </a:endParaRPr>
          </a:p>
        </p:txBody>
      </p:sp>
      <p:sp>
        <p:nvSpPr>
          <p:cNvPr id="299" name="Line"/>
          <p:cNvSpPr/>
          <p:nvPr/>
        </p:nvSpPr>
        <p:spPr>
          <a:xfrm flipV="1">
            <a:off x="409320" y="974160"/>
            <a:ext cx="8267760" cy="5760"/>
          </a:xfrm>
          <a:prstGeom prst="line">
            <a:avLst/>
          </a:prstGeom>
          <a:ln w="12600">
            <a:solidFill>
              <a:srgbClr val="001F66"/>
            </a:solidFill>
            <a:round/>
          </a:ln>
        </p:spPr>
        <p:style>
          <a:lnRef idx="0">
            <a:scrgbClr r="0" g="0" b="0"/>
          </a:lnRef>
          <a:fillRef idx="0">
            <a:scrgbClr r="0" g="0" b="0"/>
          </a:fillRef>
          <a:effectRef idx="0">
            <a:scrgbClr r="0" g="0" b="0"/>
          </a:effectRef>
          <a:fontRef idx="minor"/>
        </p:style>
        <p:txBody>
          <a:bodyPr lIns="45720" tIns="2880" rIns="45720" bIns="2880" anchor="t">
            <a:noAutofit/>
          </a:bodyPr>
          <a:lstStyle/>
          <a:p>
            <a:endParaRPr lang="ru-RU" sz="1400" b="0" strike="noStrike" spc="-1">
              <a:solidFill>
                <a:srgbClr val="000000"/>
              </a:solidFill>
              <a:latin typeface="Arial"/>
              <a:ea typeface="Arial"/>
            </a:endParaRPr>
          </a:p>
        </p:txBody>
      </p:sp>
      <p:sp>
        <p:nvSpPr>
          <p:cNvPr id="300" name="Поступают в организм  в основном с пищей —…"/>
          <p:cNvSpPr/>
          <p:nvPr/>
        </p:nvSpPr>
        <p:spPr>
          <a:xfrm>
            <a:off x="3345840" y="1247040"/>
            <a:ext cx="641907" cy="8309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3600" b="0" strike="noStrike" spc="-1" dirty="0">
                <a:solidFill>
                  <a:srgbClr val="001F66"/>
                </a:solidFill>
                <a:latin typeface="Gilroy" panose="00000500000000000000" pitchFamily="2" charset="-52"/>
                <a:ea typeface="Gilroy-SemiboldItalic"/>
              </a:rPr>
              <a:t>[</a:t>
            </a:r>
            <a:r>
              <a:rPr lang="ru-RU" sz="3600" b="0" strike="noStrike" spc="-1" dirty="0" err="1">
                <a:solidFill>
                  <a:srgbClr val="001F66"/>
                </a:solidFill>
                <a:latin typeface="Gilroy" panose="00000500000000000000" pitchFamily="2" charset="-52"/>
                <a:ea typeface="Gilroy-SemiboldItalic"/>
              </a:rPr>
              <a:t>Si</a:t>
            </a:r>
            <a:r>
              <a:rPr lang="ru-RU" sz="3600" b="0" strike="noStrike" spc="-1" dirty="0">
                <a:solidFill>
                  <a:srgbClr val="001F66"/>
                </a:solidFill>
                <a:latin typeface="Gilroy" panose="00000500000000000000" pitchFamily="2" charset="-52"/>
                <a:ea typeface="Gilroy-SemiboldItalic"/>
              </a:rPr>
              <a:t>]</a:t>
            </a:r>
            <a:endParaRPr lang="ru-RU" sz="3600" b="0" strike="noStrike" spc="-1" dirty="0">
              <a:solidFill>
                <a:srgbClr val="000000"/>
              </a:solidFill>
              <a:latin typeface="Gilroy" panose="00000500000000000000" pitchFamily="2" charset="-52"/>
            </a:endParaRPr>
          </a:p>
          <a:p>
            <a:pPr>
              <a:lnSpc>
                <a:spcPct val="100000"/>
              </a:lnSpc>
              <a:tabLst>
                <a:tab pos="0" algn="l"/>
              </a:tabLst>
            </a:pPr>
            <a:r>
              <a:rPr lang="en-US" sz="1800" b="0" strike="noStrike" spc="-1" dirty="0">
                <a:solidFill>
                  <a:srgbClr val="001F66"/>
                </a:solidFill>
                <a:latin typeface="Gilroy" panose="00000500000000000000" pitchFamily="2" charset="-52"/>
                <a:ea typeface="Gilroy-SemiboldItalic"/>
              </a:rPr>
              <a:t>silicon</a:t>
            </a:r>
            <a:endParaRPr lang="ru-RU" sz="1800" b="0" strike="noStrike" spc="-1" dirty="0">
              <a:solidFill>
                <a:srgbClr val="000000"/>
              </a:solidFill>
              <a:latin typeface="Gilroy" panose="00000500000000000000" pitchFamily="2" charset="-52"/>
            </a:endParaRPr>
          </a:p>
        </p:txBody>
      </p:sp>
      <p:sp>
        <p:nvSpPr>
          <p:cNvPr id="301" name="Поступают в организм  в основном с пищей —…"/>
          <p:cNvSpPr/>
          <p:nvPr/>
        </p:nvSpPr>
        <p:spPr>
          <a:xfrm>
            <a:off x="3350760" y="2133720"/>
            <a:ext cx="2502736" cy="553998"/>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An essential structural component </a:t>
            </a:r>
          </a:p>
          <a:p>
            <a:pPr>
              <a:lnSpc>
                <a:spcPct val="100000"/>
              </a:lnSpc>
              <a:tabLst>
                <a:tab pos="0" algn="l"/>
              </a:tabLst>
            </a:pPr>
            <a:r>
              <a:rPr lang="en-US" sz="1200" b="0" strike="noStrike" spc="-1" dirty="0">
                <a:solidFill>
                  <a:srgbClr val="001F67"/>
                </a:solidFill>
                <a:latin typeface="Gilroy" panose="00000500000000000000" pitchFamily="2" charset="-52"/>
                <a:ea typeface="Gilroy Regular"/>
              </a:rPr>
              <a:t>of bones and joints (collagen, </a:t>
            </a:r>
          </a:p>
          <a:p>
            <a:pPr>
              <a:lnSpc>
                <a:spcPct val="100000"/>
              </a:lnSpc>
              <a:tabLst>
                <a:tab pos="0" algn="l"/>
              </a:tabLst>
            </a:pPr>
            <a:r>
              <a:rPr lang="en-US" sz="1200" b="0" strike="noStrike" spc="-1" dirty="0">
                <a:solidFill>
                  <a:srgbClr val="001F67"/>
                </a:solidFill>
                <a:latin typeface="Gilroy" panose="00000500000000000000" pitchFamily="2" charset="-52"/>
                <a:ea typeface="Gilroy Regular"/>
              </a:rPr>
              <a:t>glycosaminoglycans).</a:t>
            </a:r>
            <a:endParaRPr lang="ru-RU" sz="1200" b="0" strike="noStrike" spc="-1" dirty="0">
              <a:solidFill>
                <a:srgbClr val="000000"/>
              </a:solidFill>
              <a:latin typeface="Gilroy" panose="00000500000000000000" pitchFamily="2" charset="-52"/>
            </a:endParaRPr>
          </a:p>
        </p:txBody>
      </p:sp>
      <p:sp>
        <p:nvSpPr>
          <p:cNvPr id="302" name="Поступают в организм  в основном с пищей —…"/>
          <p:cNvSpPr/>
          <p:nvPr/>
        </p:nvSpPr>
        <p:spPr>
          <a:xfrm>
            <a:off x="5983920" y="1244520"/>
            <a:ext cx="757708" cy="8309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3600" b="0" strike="noStrike" spc="-1" dirty="0">
                <a:solidFill>
                  <a:srgbClr val="001F66"/>
                </a:solidFill>
                <a:latin typeface="Gilroy" panose="00000500000000000000" pitchFamily="2" charset="-52"/>
                <a:ea typeface="Gilroy-SemiboldItalic"/>
              </a:rPr>
              <a:t>[Zn]</a:t>
            </a:r>
            <a:endParaRPr lang="ru-RU" sz="3600" b="0" strike="noStrike" spc="-1" dirty="0">
              <a:solidFill>
                <a:srgbClr val="000000"/>
              </a:solidFill>
              <a:latin typeface="Gilroy" panose="00000500000000000000" pitchFamily="2" charset="-52"/>
            </a:endParaRPr>
          </a:p>
          <a:p>
            <a:pPr>
              <a:lnSpc>
                <a:spcPct val="100000"/>
              </a:lnSpc>
              <a:tabLst>
                <a:tab pos="0" algn="l"/>
              </a:tabLst>
            </a:pPr>
            <a:r>
              <a:rPr lang="en-US" sz="1800" b="0" strike="noStrike" spc="-1" dirty="0">
                <a:solidFill>
                  <a:srgbClr val="001F66"/>
                </a:solidFill>
                <a:latin typeface="Gilroy" panose="00000500000000000000" pitchFamily="2" charset="-52"/>
                <a:ea typeface="Gilroy-SemiboldItalic"/>
              </a:rPr>
              <a:t>zinc</a:t>
            </a:r>
            <a:endParaRPr lang="ru-RU" sz="1800" b="0" strike="noStrike" spc="-1" dirty="0">
              <a:solidFill>
                <a:srgbClr val="000000"/>
              </a:solidFill>
              <a:latin typeface="Gilroy" panose="00000500000000000000" pitchFamily="2" charset="-52"/>
            </a:endParaRPr>
          </a:p>
        </p:txBody>
      </p:sp>
      <p:sp>
        <p:nvSpPr>
          <p:cNvPr id="303" name="Поступают в организм  в основном с пищей —…"/>
          <p:cNvSpPr/>
          <p:nvPr/>
        </p:nvSpPr>
        <p:spPr>
          <a:xfrm>
            <a:off x="5965800" y="2133720"/>
            <a:ext cx="2478564" cy="3693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Plays a role in mineral metabolism </a:t>
            </a:r>
          </a:p>
          <a:p>
            <a:pPr>
              <a:lnSpc>
                <a:spcPct val="100000"/>
              </a:lnSpc>
              <a:tabLst>
                <a:tab pos="0" algn="l"/>
              </a:tabLst>
            </a:pPr>
            <a:r>
              <a:rPr lang="en-US" sz="1200" b="0" strike="noStrike" spc="-1" dirty="0">
                <a:solidFill>
                  <a:srgbClr val="001F67"/>
                </a:solidFill>
                <a:latin typeface="Gilroy" panose="00000500000000000000" pitchFamily="2" charset="-52"/>
                <a:ea typeface="Gilroy Regular"/>
              </a:rPr>
              <a:t>and collagen synthesis.</a:t>
            </a:r>
            <a:endParaRPr lang="ru-RU" sz="1200" b="0" strike="noStrike" spc="-1" dirty="0">
              <a:solidFill>
                <a:srgbClr val="000000"/>
              </a:solidFill>
              <a:latin typeface="Gilroy" panose="00000500000000000000" pitchFamily="2" charset="-52"/>
            </a:endParaRPr>
          </a:p>
        </p:txBody>
      </p:sp>
      <p:sp>
        <p:nvSpPr>
          <p:cNvPr id="304" name="Rounded Rectangle"/>
          <p:cNvSpPr/>
          <p:nvPr/>
        </p:nvSpPr>
        <p:spPr>
          <a:xfrm>
            <a:off x="406440" y="2984400"/>
            <a:ext cx="7315160" cy="405360"/>
          </a:xfrm>
          <a:prstGeom prst="roundRect">
            <a:avLst>
              <a:gd name="adj" fmla="val 43750"/>
            </a:avLst>
          </a:prstGeom>
          <a:solidFill>
            <a:srgbClr val="FFFFFF"/>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sp>
        <p:nvSpPr>
          <p:cNvPr id="305" name="Поступают в организм  в основном с пищей —…"/>
          <p:cNvSpPr/>
          <p:nvPr/>
        </p:nvSpPr>
        <p:spPr>
          <a:xfrm>
            <a:off x="533520" y="3098880"/>
            <a:ext cx="6972180" cy="184666"/>
          </a:xfrm>
          <a:prstGeom prst="rect">
            <a:avLst/>
          </a:prstGeom>
          <a:noFill/>
          <a:ln w="12600">
            <a:noFill/>
          </a:ln>
        </p:spPr>
        <p:style>
          <a:lnRef idx="0">
            <a:scrgbClr r="0" g="0" b="0"/>
          </a:lnRef>
          <a:fillRef idx="0">
            <a:scrgbClr r="0" g="0" b="0"/>
          </a:fillRef>
          <a:effectRef idx="0">
            <a:scrgbClr r="0" g="0" b="0"/>
          </a:effectRef>
          <a:fontRef idx="minor"/>
        </p:style>
        <p:txBody>
          <a:bodyPr wrap="square" lIns="0" tIns="0" rIns="0" bIns="0" anchor="t">
            <a:spAutoFit/>
          </a:bodyPr>
          <a:lstStyle/>
          <a:p>
            <a:pPr>
              <a:lnSpc>
                <a:spcPct val="100000"/>
              </a:lnSpc>
              <a:tabLst>
                <a:tab pos="0" algn="l"/>
              </a:tabLst>
            </a:pPr>
            <a:r>
              <a:rPr lang="en-US" sz="1200" b="1" strike="noStrike" spc="-1" dirty="0">
                <a:solidFill>
                  <a:srgbClr val="001F66"/>
                </a:solidFill>
                <a:latin typeface="Gilroy" panose="00000500000000000000" pitchFamily="2" charset="-52"/>
                <a:ea typeface="Gilroy-Semibold"/>
              </a:rPr>
              <a:t>Minerals contribute to bone and joint health by affecting bone elasticity.</a:t>
            </a:r>
            <a:endParaRPr lang="ru-RU" sz="1200" b="0" strike="noStrike" spc="-1" dirty="0">
              <a:solidFill>
                <a:srgbClr val="000000"/>
              </a:solidFill>
              <a:latin typeface="Gilroy" panose="00000500000000000000" pitchFamily="2" charset="-52"/>
            </a:endParaRPr>
          </a:p>
        </p:txBody>
      </p:sp>
      <p:pic>
        <p:nvPicPr>
          <p:cNvPr id="306" name="Calci-Prime преза-35.png" descr="Calci-Prime преза-35.png"/>
          <p:cNvPicPr/>
          <p:nvPr/>
        </p:nvPicPr>
        <p:blipFill>
          <a:blip r:embed="rId3"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
        <p:nvSpPr>
          <p:cNvPr id="307" name="Поступают в организм  в основном с пищей —…"/>
          <p:cNvSpPr/>
          <p:nvPr/>
        </p:nvSpPr>
        <p:spPr>
          <a:xfrm>
            <a:off x="1455840" y="4788000"/>
            <a:ext cx="862224" cy="153888"/>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000" b="0" u="sng" strike="noStrike" spc="-1" dirty="0">
                <a:solidFill>
                  <a:srgbClr val="0000FF"/>
                </a:solidFill>
                <a:uFillTx/>
                <a:latin typeface="Gilroy" panose="00000500000000000000" pitchFamily="2" charset="-52"/>
                <a:ea typeface="Gilroy Regular"/>
              </a:rPr>
              <a:t>read the study</a:t>
            </a:r>
            <a:endParaRPr lang="ru-RU" sz="1000" b="0" strike="noStrike" spc="-1" dirty="0">
              <a:solidFill>
                <a:srgbClr val="000000"/>
              </a:solidFill>
              <a:latin typeface="Gilroy" panose="00000500000000000000" pitchFamily="2" charset="-52"/>
            </a:endParaRPr>
          </a:p>
        </p:txBody>
      </p:sp>
      <p:sp>
        <p:nvSpPr>
          <p:cNvPr id="308" name="Омега-3 — собирательное название полиненасыщенных жирных кислот (ПНЖК) 2"/>
          <p:cNvSpPr/>
          <p:nvPr/>
        </p:nvSpPr>
        <p:spPr>
          <a:xfrm>
            <a:off x="392150" y="406440"/>
            <a:ext cx="6545959" cy="37394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 The Calci-Prime formula is fortified with:</a:t>
            </a:r>
            <a:endParaRPr lang="ru-RU" sz="2700" b="1" strike="noStrike" spc="-1" dirty="0">
              <a:solidFill>
                <a:srgbClr val="000000"/>
              </a:solidFill>
              <a:latin typeface="Gilroy" panose="00000500000000000000" pitchFamily="2" charset="-5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1080" y="900"/>
            <a:ext cx="9142920" cy="5142600"/>
          </a:xfrm>
          <a:prstGeom prst="rect">
            <a:avLst/>
          </a:prstGeom>
          <a:ln w="12600">
            <a:noFill/>
          </a:ln>
        </p:spPr>
      </p:pic>
      <p:sp>
        <p:nvSpPr>
          <p:cNvPr id="50" name="Омега-3 — собирательное название полиненасыщенных жирных кислот (ПНЖК)"/>
          <p:cNvSpPr/>
          <p:nvPr/>
        </p:nvSpPr>
        <p:spPr>
          <a:xfrm>
            <a:off x="392430" y="406440"/>
            <a:ext cx="5970994" cy="7478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Each of us has our own lifestyle,</a:t>
            </a:r>
            <a:br>
              <a:rPr lang="en-US" sz="2700" b="1" strike="noStrike" spc="-1" dirty="0">
                <a:solidFill>
                  <a:srgbClr val="001F66"/>
                </a:solidFill>
                <a:latin typeface="Gilroy" panose="00000500000000000000" pitchFamily="2" charset="-52"/>
                <a:ea typeface="Gilroy Bold"/>
              </a:rPr>
            </a:br>
            <a:r>
              <a:rPr lang="en-US" sz="2700" b="1" strike="noStrike" spc="-1" dirty="0">
                <a:solidFill>
                  <a:srgbClr val="001F66"/>
                </a:solidFill>
                <a:latin typeface="Gilroy" panose="00000500000000000000" pitchFamily="2" charset="-52"/>
                <a:ea typeface="Gilroy Bold"/>
              </a:rPr>
              <a:t>special interests, needs and habits... </a:t>
            </a:r>
            <a:endParaRPr lang="ru-RU" sz="2700" b="1" strike="noStrike" spc="-1" dirty="0">
              <a:solidFill>
                <a:srgbClr val="000000"/>
              </a:solidFill>
              <a:latin typeface="Gilroy" panose="00000500000000000000" pitchFamily="2" charset="-52"/>
            </a:endParaRPr>
          </a:p>
        </p:txBody>
      </p:sp>
      <p:sp>
        <p:nvSpPr>
          <p:cNvPr id="51"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grpSp>
        <p:nvGrpSpPr>
          <p:cNvPr id="14" name="Group 13"/>
          <p:cNvGrpSpPr/>
          <p:nvPr/>
        </p:nvGrpSpPr>
        <p:grpSpPr>
          <a:xfrm>
            <a:off x="406440" y="1911240"/>
            <a:ext cx="3401102" cy="553998"/>
            <a:chOff x="406440" y="1934336"/>
            <a:chExt cx="3401102" cy="553998"/>
          </a:xfrm>
        </p:grpSpPr>
        <p:sp>
          <p:nvSpPr>
            <p:cNvPr id="52" name="Поступают в организм  в основном с пищей —…"/>
            <p:cNvSpPr/>
            <p:nvPr/>
          </p:nvSpPr>
          <p:spPr>
            <a:xfrm>
              <a:off x="1069420" y="1934336"/>
              <a:ext cx="2738122" cy="553998"/>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Some people are always on the move, </a:t>
              </a:r>
            </a:p>
            <a:p>
              <a:pPr>
                <a:lnSpc>
                  <a:spcPct val="100000"/>
                </a:lnSpc>
                <a:tabLst>
                  <a:tab pos="0" algn="l"/>
                </a:tabLst>
              </a:pPr>
              <a:r>
                <a:rPr lang="en-US" sz="1200" b="0" strike="noStrike" spc="-1" dirty="0">
                  <a:solidFill>
                    <a:srgbClr val="001F67"/>
                  </a:solidFill>
                  <a:latin typeface="Gilroy" panose="00000500000000000000" pitchFamily="2" charset="-52"/>
                  <a:ea typeface="Gilroy Regular"/>
                </a:rPr>
                <a:t>relying on coffee and regular exercise </a:t>
              </a:r>
              <a:r>
                <a:rPr lang="ru-RU" sz="1200" b="0" strike="noStrike" spc="-1" dirty="0" smtClean="0">
                  <a:solidFill>
                    <a:srgbClr val="001F67"/>
                  </a:solidFill>
                  <a:latin typeface="Gilroy" panose="00000500000000000000" pitchFamily="2" charset="-52"/>
                  <a:ea typeface="Gilroy Regular"/>
                </a:rPr>
                <a:t/>
              </a:r>
              <a:br>
                <a:rPr lang="ru-RU" sz="1200" b="0" strike="noStrike" spc="-1" dirty="0" smtClean="0">
                  <a:solidFill>
                    <a:srgbClr val="001F67"/>
                  </a:solidFill>
                  <a:latin typeface="Gilroy" panose="00000500000000000000" pitchFamily="2" charset="-52"/>
                  <a:ea typeface="Gilroy Regular"/>
                </a:rPr>
              </a:br>
              <a:r>
                <a:rPr lang="en-US" sz="1200" b="0" strike="noStrike" spc="-1" dirty="0" smtClean="0">
                  <a:solidFill>
                    <a:srgbClr val="001F67"/>
                  </a:solidFill>
                  <a:latin typeface="Gilroy" panose="00000500000000000000" pitchFamily="2" charset="-52"/>
                  <a:ea typeface="Gilroy Regular"/>
                </a:rPr>
                <a:t>to </a:t>
              </a:r>
              <a:r>
                <a:rPr lang="en-US" sz="1200" b="0" strike="noStrike" spc="-1" dirty="0">
                  <a:solidFill>
                    <a:srgbClr val="001F67"/>
                  </a:solidFill>
                  <a:latin typeface="Gilroy" panose="00000500000000000000" pitchFamily="2" charset="-52"/>
                  <a:ea typeface="Gilroy Regular"/>
                </a:rPr>
                <a:t>keep </a:t>
              </a:r>
              <a:r>
                <a:rPr lang="en-US" sz="1200" b="0" strike="noStrike" spc="-1" dirty="0" smtClean="0">
                  <a:solidFill>
                    <a:srgbClr val="001F67"/>
                  </a:solidFill>
                  <a:latin typeface="Gilroy" panose="00000500000000000000" pitchFamily="2" charset="-52"/>
                  <a:ea typeface="Gilroy Regular"/>
                </a:rPr>
                <a:t>them </a:t>
              </a:r>
              <a:r>
                <a:rPr lang="en-US" sz="1200" b="0" strike="noStrike" spc="-1" dirty="0">
                  <a:solidFill>
                    <a:srgbClr val="001F67"/>
                  </a:solidFill>
                  <a:latin typeface="Gilroy" panose="00000500000000000000" pitchFamily="2" charset="-52"/>
                  <a:ea typeface="Gilroy Regular"/>
                </a:rPr>
                <a:t>going.</a:t>
              </a:r>
              <a:endParaRPr lang="ru-RU" sz="1200" b="0" strike="noStrike" spc="-1" dirty="0">
                <a:solidFill>
                  <a:srgbClr val="000000"/>
                </a:solidFill>
                <a:latin typeface="Gilroy" panose="00000500000000000000" pitchFamily="2" charset="-52"/>
              </a:endParaRPr>
            </a:p>
          </p:txBody>
        </p:sp>
        <p:grpSp>
          <p:nvGrpSpPr>
            <p:cNvPr id="53" name="Group"/>
            <p:cNvGrpSpPr/>
            <p:nvPr/>
          </p:nvGrpSpPr>
          <p:grpSpPr>
            <a:xfrm>
              <a:off x="406440" y="1951595"/>
              <a:ext cx="519480" cy="519480"/>
              <a:chOff x="406440" y="1911240"/>
              <a:chExt cx="519480" cy="519480"/>
            </a:xfrm>
          </p:grpSpPr>
          <p:sp>
            <p:nvSpPr>
              <p:cNvPr id="54" name="Circle"/>
              <p:cNvSpPr/>
              <p:nvPr/>
            </p:nvSpPr>
            <p:spPr>
              <a:xfrm>
                <a:off x="406440" y="1911240"/>
                <a:ext cx="519480" cy="519480"/>
              </a:xfrm>
              <a:prstGeom prst="ellipse">
                <a:avLst/>
              </a:prstGeom>
              <a:solidFill>
                <a:srgbClr val="F0F5FA"/>
              </a:solidFill>
              <a:ln w="12600">
                <a:noFill/>
              </a:ln>
            </p:spPr>
            <p:style>
              <a:lnRef idx="0">
                <a:scrgbClr r="0" g="0" b="0"/>
              </a:lnRef>
              <a:fillRef idx="0">
                <a:scrgbClr r="0" g="0" b="0"/>
              </a:fillRef>
              <a:effectRef idx="0">
                <a:scrgbClr r="0" g="0" b="0"/>
              </a:effectRef>
              <a:fontRef idx="minor"/>
            </p:style>
            <p:txBody>
              <a:bodyPr lIns="0" tIns="0" rIns="0" bIns="0" numCol="1" spcCol="0" anchor="t">
                <a:noAutofit/>
              </a:bodyPr>
              <a:lstStyle/>
              <a:p>
                <a:pPr>
                  <a:lnSpc>
                    <a:spcPct val="100000"/>
                  </a:lnSpc>
                </a:pPr>
                <a:endParaRPr lang="ru-RU" sz="1400" b="0" strike="noStrike" spc="-1">
                  <a:solidFill>
                    <a:srgbClr val="000000"/>
                  </a:solidFill>
                  <a:latin typeface="Arial"/>
                  <a:ea typeface="Arial"/>
                </a:endParaRPr>
              </a:p>
            </p:txBody>
          </p:sp>
          <p:pic>
            <p:nvPicPr>
              <p:cNvPr id="55" name="👩🏻.png" descr="👩🏻.png"/>
              <p:cNvPicPr/>
              <p:nvPr/>
            </p:nvPicPr>
            <p:blipFill>
              <a:blip r:embed="rId3" cstate="screen">
                <a:extLst>
                  <a:ext uri="{28A0092B-C50C-407E-A947-70E740481C1C}">
                    <a14:useLocalDpi xmlns:a14="http://schemas.microsoft.com/office/drawing/2010/main"/>
                  </a:ext>
                </a:extLst>
              </a:blip>
              <a:stretch/>
            </p:blipFill>
            <p:spPr>
              <a:xfrm>
                <a:off x="509760" y="2025000"/>
                <a:ext cx="291240" cy="292680"/>
              </a:xfrm>
              <a:prstGeom prst="rect">
                <a:avLst/>
              </a:prstGeom>
              <a:ln w="12600">
                <a:noFill/>
              </a:ln>
            </p:spPr>
          </p:pic>
        </p:grpSp>
      </p:grpSp>
      <p:grpSp>
        <p:nvGrpSpPr>
          <p:cNvPr id="16" name="Group 15"/>
          <p:cNvGrpSpPr/>
          <p:nvPr/>
        </p:nvGrpSpPr>
        <p:grpSpPr>
          <a:xfrm>
            <a:off x="406440" y="2848820"/>
            <a:ext cx="3138594" cy="553998"/>
            <a:chOff x="406440" y="2886357"/>
            <a:chExt cx="3138594" cy="553998"/>
          </a:xfrm>
        </p:grpSpPr>
        <p:sp>
          <p:nvSpPr>
            <p:cNvPr id="56" name="Поступают в организм  в основном с пищей —…"/>
            <p:cNvSpPr/>
            <p:nvPr/>
          </p:nvSpPr>
          <p:spPr>
            <a:xfrm>
              <a:off x="1069420" y="2886357"/>
              <a:ext cx="2475614" cy="553998"/>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Some are teens eager to hang out </a:t>
              </a:r>
              <a:r>
                <a:rPr lang="ru-RU" sz="1200" b="0" strike="noStrike" spc="-1" dirty="0" smtClean="0">
                  <a:solidFill>
                    <a:srgbClr val="001F67"/>
                  </a:solidFill>
                  <a:latin typeface="Gilroy" panose="00000500000000000000" pitchFamily="2" charset="-52"/>
                  <a:ea typeface="Gilroy Regular"/>
                </a:rPr>
                <a:t/>
              </a:r>
              <a:br>
                <a:rPr lang="ru-RU" sz="1200" b="0" strike="noStrike" spc="-1" dirty="0" smtClean="0">
                  <a:solidFill>
                    <a:srgbClr val="001F67"/>
                  </a:solidFill>
                  <a:latin typeface="Gilroy" panose="00000500000000000000" pitchFamily="2" charset="-52"/>
                  <a:ea typeface="Gilroy Regular"/>
                </a:rPr>
              </a:br>
              <a:r>
                <a:rPr lang="en-US" sz="1200" b="0" strike="noStrike" spc="-1" dirty="0" smtClean="0">
                  <a:solidFill>
                    <a:srgbClr val="001F67"/>
                  </a:solidFill>
                  <a:latin typeface="Gilroy" panose="00000500000000000000" pitchFamily="2" charset="-52"/>
                  <a:ea typeface="Gilroy Regular"/>
                </a:rPr>
                <a:t>with </a:t>
              </a:r>
              <a:r>
                <a:rPr lang="en-US" sz="1200" b="0" strike="noStrike" spc="-1" dirty="0">
                  <a:solidFill>
                    <a:srgbClr val="001F67"/>
                  </a:solidFill>
                  <a:latin typeface="Gilroy" panose="00000500000000000000" pitchFamily="2" charset="-52"/>
                  <a:ea typeface="Gilroy Regular"/>
                </a:rPr>
                <a:t>friends </a:t>
              </a:r>
              <a:r>
                <a:rPr lang="en-US" sz="1200" b="0" strike="noStrike" spc="-1" dirty="0" smtClean="0">
                  <a:solidFill>
                    <a:srgbClr val="001F67"/>
                  </a:solidFill>
                  <a:latin typeface="Gilroy" panose="00000500000000000000" pitchFamily="2" charset="-52"/>
                  <a:ea typeface="Gilroy Regular"/>
                </a:rPr>
                <a:t>daily</a:t>
              </a:r>
              <a:r>
                <a:rPr lang="en-US" sz="1200" b="0" strike="noStrike" spc="-1" dirty="0">
                  <a:solidFill>
                    <a:srgbClr val="001F67"/>
                  </a:solidFill>
                  <a:latin typeface="Gilroy" panose="00000500000000000000" pitchFamily="2" charset="-52"/>
                  <a:ea typeface="Gilroy Regular"/>
                </a:rPr>
                <a:t>, indulging in salty </a:t>
              </a:r>
              <a:r>
                <a:rPr lang="ru-RU" sz="1200" b="0" strike="noStrike" spc="-1" dirty="0" smtClean="0">
                  <a:solidFill>
                    <a:srgbClr val="001F67"/>
                  </a:solidFill>
                  <a:latin typeface="Gilroy" panose="00000500000000000000" pitchFamily="2" charset="-52"/>
                  <a:ea typeface="Gilroy Regular"/>
                </a:rPr>
                <a:t/>
              </a:r>
              <a:br>
                <a:rPr lang="ru-RU" sz="1200" b="0" strike="noStrike" spc="-1" dirty="0" smtClean="0">
                  <a:solidFill>
                    <a:srgbClr val="001F67"/>
                  </a:solidFill>
                  <a:latin typeface="Gilroy" panose="00000500000000000000" pitchFamily="2" charset="-52"/>
                  <a:ea typeface="Gilroy Regular"/>
                </a:rPr>
              </a:br>
              <a:r>
                <a:rPr lang="en-US" sz="1200" b="0" strike="noStrike" spc="-1" dirty="0" smtClean="0">
                  <a:solidFill>
                    <a:srgbClr val="001F67"/>
                  </a:solidFill>
                  <a:latin typeface="Gilroy" panose="00000500000000000000" pitchFamily="2" charset="-52"/>
                  <a:ea typeface="Gilroy Regular"/>
                </a:rPr>
                <a:t>fries </a:t>
              </a:r>
              <a:r>
                <a:rPr lang="en-US" sz="1200" b="0" strike="noStrike" spc="-1" dirty="0">
                  <a:solidFill>
                    <a:srgbClr val="001F67"/>
                  </a:solidFill>
                  <a:latin typeface="Gilroy" panose="00000500000000000000" pitchFamily="2" charset="-52"/>
                  <a:ea typeface="Gilroy Regular"/>
                </a:rPr>
                <a:t>and fizzy drinks.</a:t>
              </a:r>
              <a:endParaRPr lang="ru-RU" sz="1200" b="0" strike="noStrike" spc="-1" dirty="0">
                <a:solidFill>
                  <a:srgbClr val="000000"/>
                </a:solidFill>
                <a:latin typeface="Gilroy" panose="00000500000000000000" pitchFamily="2" charset="-52"/>
              </a:endParaRPr>
            </a:p>
          </p:txBody>
        </p:sp>
        <p:grpSp>
          <p:nvGrpSpPr>
            <p:cNvPr id="57" name="Group"/>
            <p:cNvGrpSpPr/>
            <p:nvPr/>
          </p:nvGrpSpPr>
          <p:grpSpPr>
            <a:xfrm>
              <a:off x="406440" y="2903616"/>
              <a:ext cx="519480" cy="519480"/>
              <a:chOff x="406440" y="2946240"/>
              <a:chExt cx="519480" cy="519480"/>
            </a:xfrm>
          </p:grpSpPr>
          <p:sp>
            <p:nvSpPr>
              <p:cNvPr id="58" name="Circle"/>
              <p:cNvSpPr/>
              <p:nvPr/>
            </p:nvSpPr>
            <p:spPr>
              <a:xfrm>
                <a:off x="406440" y="2946240"/>
                <a:ext cx="519480" cy="519480"/>
              </a:xfrm>
              <a:prstGeom prst="ellipse">
                <a:avLst/>
              </a:prstGeom>
              <a:solidFill>
                <a:srgbClr val="F0F5FA"/>
              </a:solidFill>
              <a:ln w="12600">
                <a:noFill/>
              </a:ln>
            </p:spPr>
            <p:style>
              <a:lnRef idx="0">
                <a:scrgbClr r="0" g="0" b="0"/>
              </a:lnRef>
              <a:fillRef idx="0">
                <a:scrgbClr r="0" g="0" b="0"/>
              </a:fillRef>
              <a:effectRef idx="0">
                <a:scrgbClr r="0" g="0" b="0"/>
              </a:effectRef>
              <a:fontRef idx="minor"/>
            </p:style>
            <p:txBody>
              <a:bodyPr lIns="0" tIns="0" rIns="0" bIns="0" numCol="1" spcCol="0" anchor="t">
                <a:noAutofit/>
              </a:bodyPr>
              <a:lstStyle/>
              <a:p>
                <a:pPr>
                  <a:lnSpc>
                    <a:spcPct val="100000"/>
                  </a:lnSpc>
                </a:pPr>
                <a:endParaRPr lang="ru-RU" sz="1400" b="0" strike="noStrike" spc="-1">
                  <a:solidFill>
                    <a:srgbClr val="000000"/>
                  </a:solidFill>
                  <a:latin typeface="Arial"/>
                  <a:ea typeface="Arial"/>
                </a:endParaRPr>
              </a:p>
            </p:txBody>
          </p:sp>
          <p:pic>
            <p:nvPicPr>
              <p:cNvPr id="59" name="👧🏼.png" descr="👧🏼.png"/>
              <p:cNvPicPr/>
              <p:nvPr/>
            </p:nvPicPr>
            <p:blipFill>
              <a:blip r:embed="rId4" cstate="screen">
                <a:extLst>
                  <a:ext uri="{28A0092B-C50C-407E-A947-70E740481C1C}">
                    <a14:useLocalDpi xmlns:a14="http://schemas.microsoft.com/office/drawing/2010/main"/>
                  </a:ext>
                </a:extLst>
              </a:blip>
              <a:stretch/>
            </p:blipFill>
            <p:spPr>
              <a:xfrm>
                <a:off x="503280" y="3040920"/>
                <a:ext cx="329400" cy="330840"/>
              </a:xfrm>
              <a:prstGeom prst="rect">
                <a:avLst/>
              </a:prstGeom>
              <a:ln w="12600">
                <a:noFill/>
              </a:ln>
            </p:spPr>
          </p:pic>
        </p:grpSp>
      </p:grpSp>
      <p:grpSp>
        <p:nvGrpSpPr>
          <p:cNvPr id="15" name="Group 14"/>
          <p:cNvGrpSpPr/>
          <p:nvPr/>
        </p:nvGrpSpPr>
        <p:grpSpPr>
          <a:xfrm>
            <a:off x="406440" y="3751882"/>
            <a:ext cx="3639497" cy="553998"/>
            <a:chOff x="406440" y="3756571"/>
            <a:chExt cx="3639497" cy="553998"/>
          </a:xfrm>
        </p:grpSpPr>
        <p:sp>
          <p:nvSpPr>
            <p:cNvPr id="60" name="Поступают в организм  в основном с пищей —…"/>
            <p:cNvSpPr/>
            <p:nvPr/>
          </p:nvSpPr>
          <p:spPr>
            <a:xfrm>
              <a:off x="1088180" y="3756571"/>
              <a:ext cx="2957757" cy="553998"/>
            </a:xfrm>
            <a:prstGeom prst="rect">
              <a:avLst/>
            </a:prstGeom>
            <a:noFill/>
            <a:ln w="12600">
              <a:noFill/>
            </a:ln>
          </p:spPr>
          <p:style>
            <a:lnRef idx="0">
              <a:scrgbClr r="0" g="0" b="0"/>
            </a:lnRef>
            <a:fillRef idx="0">
              <a:scrgbClr r="0" g="0" b="0"/>
            </a:fillRef>
            <a:effectRef idx="0">
              <a:scrgbClr r="0" g="0" b="0"/>
            </a:effectRef>
            <a:fontRef idx="minor"/>
          </p:style>
          <p:txBody>
            <a:bodyPr wrap="square" lIns="0" tIns="0" rIns="0" bIns="0" anchor="t">
              <a:spAutoFit/>
            </a:bodyPr>
            <a:lstStyle/>
            <a:p>
              <a:pPr>
                <a:tabLst>
                  <a:tab pos="0" algn="l"/>
                </a:tabLst>
              </a:pPr>
              <a:r>
                <a:rPr lang="en-US" sz="1200" b="0" strike="noStrike" spc="-1" dirty="0">
                  <a:solidFill>
                    <a:srgbClr val="001F67"/>
                  </a:solidFill>
                  <a:latin typeface="Gilroy" panose="00000500000000000000" pitchFamily="2" charset="-52"/>
                  <a:ea typeface="Gilroy Regular"/>
                </a:rPr>
                <a:t>Some opt for a vegetarian or vegan lifestyle, forgoing dairy products altogether.</a:t>
              </a:r>
              <a:endParaRPr lang="ru-RU" sz="1200" b="0" strike="noStrike" spc="-1" dirty="0">
                <a:solidFill>
                  <a:srgbClr val="000000"/>
                </a:solidFill>
                <a:latin typeface="Gilroy" panose="00000500000000000000" pitchFamily="2" charset="-52"/>
              </a:endParaRPr>
            </a:p>
          </p:txBody>
        </p:sp>
        <p:grpSp>
          <p:nvGrpSpPr>
            <p:cNvPr id="61" name="Group"/>
            <p:cNvGrpSpPr/>
            <p:nvPr/>
          </p:nvGrpSpPr>
          <p:grpSpPr>
            <a:xfrm>
              <a:off x="406440" y="3773830"/>
              <a:ext cx="519480" cy="519480"/>
              <a:chOff x="4622760" y="1905120"/>
              <a:chExt cx="519480" cy="519480"/>
            </a:xfrm>
          </p:grpSpPr>
          <p:sp>
            <p:nvSpPr>
              <p:cNvPr id="62" name="Circle"/>
              <p:cNvSpPr/>
              <p:nvPr/>
            </p:nvSpPr>
            <p:spPr>
              <a:xfrm>
                <a:off x="4622760" y="1905120"/>
                <a:ext cx="519480" cy="519480"/>
              </a:xfrm>
              <a:prstGeom prst="ellipse">
                <a:avLst/>
              </a:prstGeom>
              <a:solidFill>
                <a:srgbClr val="F0F5FA"/>
              </a:solidFill>
              <a:ln w="12600">
                <a:noFill/>
              </a:ln>
            </p:spPr>
            <p:style>
              <a:lnRef idx="0">
                <a:scrgbClr r="0" g="0" b="0"/>
              </a:lnRef>
              <a:fillRef idx="0">
                <a:scrgbClr r="0" g="0" b="0"/>
              </a:fillRef>
              <a:effectRef idx="0">
                <a:scrgbClr r="0" g="0" b="0"/>
              </a:effectRef>
              <a:fontRef idx="minor"/>
            </p:style>
            <p:txBody>
              <a:bodyPr lIns="0" tIns="0" rIns="0" bIns="0" numCol="1" spcCol="0" anchor="t">
                <a:noAutofit/>
              </a:bodyPr>
              <a:lstStyle/>
              <a:p>
                <a:pPr>
                  <a:lnSpc>
                    <a:spcPct val="100000"/>
                  </a:lnSpc>
                </a:pPr>
                <a:endParaRPr lang="ru-RU" sz="1400" b="0" strike="noStrike" spc="-1">
                  <a:solidFill>
                    <a:srgbClr val="000000"/>
                  </a:solidFill>
                  <a:latin typeface="Arial"/>
                  <a:ea typeface="Arial"/>
                </a:endParaRPr>
              </a:p>
            </p:txBody>
          </p:sp>
          <p:pic>
            <p:nvPicPr>
              <p:cNvPr id="63" name="👨🏽.png" descr="👨🏽.png"/>
              <p:cNvPicPr/>
              <p:nvPr/>
            </p:nvPicPr>
            <p:blipFill>
              <a:blip r:embed="rId5" cstate="screen">
                <a:extLst>
                  <a:ext uri="{28A0092B-C50C-407E-A947-70E740481C1C}">
                    <a14:useLocalDpi xmlns:a14="http://schemas.microsoft.com/office/drawing/2010/main"/>
                  </a:ext>
                </a:extLst>
              </a:blip>
              <a:stretch/>
            </p:blipFill>
            <p:spPr>
              <a:xfrm>
                <a:off x="4726800" y="2018520"/>
                <a:ext cx="302400" cy="303840"/>
              </a:xfrm>
              <a:prstGeom prst="rect">
                <a:avLst/>
              </a:prstGeom>
              <a:ln w="12600">
                <a:noFill/>
              </a:ln>
            </p:spPr>
          </p:pic>
        </p:grpSp>
      </p:grpSp>
      <p:grpSp>
        <p:nvGrpSpPr>
          <p:cNvPr id="13" name="Group 12"/>
          <p:cNvGrpSpPr/>
          <p:nvPr/>
        </p:nvGrpSpPr>
        <p:grpSpPr>
          <a:xfrm>
            <a:off x="4622760" y="1911240"/>
            <a:ext cx="4184430" cy="553998"/>
            <a:chOff x="4622760" y="1917540"/>
            <a:chExt cx="4184430" cy="553998"/>
          </a:xfrm>
        </p:grpSpPr>
        <p:sp>
          <p:nvSpPr>
            <p:cNvPr id="64" name="Поступают в организм  в основном с пищей —…"/>
            <p:cNvSpPr/>
            <p:nvPr/>
          </p:nvSpPr>
          <p:spPr>
            <a:xfrm>
              <a:off x="5304500" y="1917540"/>
              <a:ext cx="3502690" cy="553998"/>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Some have gained life experience and see their </a:t>
              </a:r>
            </a:p>
            <a:p>
              <a:pPr>
                <a:lnSpc>
                  <a:spcPct val="100000"/>
                </a:lnSpc>
                <a:tabLst>
                  <a:tab pos="0" algn="l"/>
                </a:tabLst>
              </a:pPr>
              <a:r>
                <a:rPr lang="en-US" sz="1200" b="0" strike="noStrike" spc="-1" dirty="0">
                  <a:solidFill>
                    <a:srgbClr val="001F67"/>
                  </a:solidFill>
                  <a:latin typeface="Gilroy" panose="00000500000000000000" pitchFamily="2" charset="-52"/>
                  <a:ea typeface="Gilroy Regular"/>
                </a:rPr>
                <a:t>bodies change, yet they strive to remain active</a:t>
              </a:r>
            </a:p>
            <a:p>
              <a:pPr>
                <a:lnSpc>
                  <a:spcPct val="100000"/>
                </a:lnSpc>
                <a:tabLst>
                  <a:tab pos="0" algn="l"/>
                </a:tabLst>
              </a:pPr>
              <a:r>
                <a:rPr lang="en-US" sz="1200" b="0" strike="noStrike" spc="-1" dirty="0" smtClean="0">
                  <a:solidFill>
                    <a:srgbClr val="001F67"/>
                  </a:solidFill>
                  <a:latin typeface="Gilroy" panose="00000500000000000000" pitchFamily="2" charset="-52"/>
                  <a:ea typeface="Gilroy Regular"/>
                </a:rPr>
                <a:t>and </a:t>
              </a:r>
              <a:r>
                <a:rPr lang="en-US" sz="1200" b="0" strike="noStrike" spc="-1" dirty="0">
                  <a:solidFill>
                    <a:srgbClr val="001F67"/>
                  </a:solidFill>
                  <a:latin typeface="Gilroy" panose="00000500000000000000" pitchFamily="2" charset="-52"/>
                  <a:ea typeface="Gilroy Regular"/>
                </a:rPr>
                <a:t>full of energy.</a:t>
              </a:r>
              <a:endParaRPr lang="ru-RU" sz="1200" b="0" strike="noStrike" spc="-1" dirty="0">
                <a:solidFill>
                  <a:srgbClr val="000000"/>
                </a:solidFill>
                <a:latin typeface="Gilroy" panose="00000500000000000000" pitchFamily="2" charset="-52"/>
              </a:endParaRPr>
            </a:p>
          </p:txBody>
        </p:sp>
        <p:grpSp>
          <p:nvGrpSpPr>
            <p:cNvPr id="65" name="Group"/>
            <p:cNvGrpSpPr/>
            <p:nvPr/>
          </p:nvGrpSpPr>
          <p:grpSpPr>
            <a:xfrm>
              <a:off x="4622760" y="1934799"/>
              <a:ext cx="519480" cy="519480"/>
              <a:chOff x="4622760" y="2933640"/>
              <a:chExt cx="519480" cy="519480"/>
            </a:xfrm>
          </p:grpSpPr>
          <p:sp>
            <p:nvSpPr>
              <p:cNvPr id="66" name="Circle"/>
              <p:cNvSpPr/>
              <p:nvPr/>
            </p:nvSpPr>
            <p:spPr>
              <a:xfrm>
                <a:off x="4622760" y="2933640"/>
                <a:ext cx="519480" cy="519480"/>
              </a:xfrm>
              <a:prstGeom prst="ellipse">
                <a:avLst/>
              </a:prstGeom>
              <a:solidFill>
                <a:srgbClr val="F0F5FA"/>
              </a:solidFill>
              <a:ln w="12600">
                <a:noFill/>
              </a:ln>
            </p:spPr>
            <p:style>
              <a:lnRef idx="0">
                <a:scrgbClr r="0" g="0" b="0"/>
              </a:lnRef>
              <a:fillRef idx="0">
                <a:scrgbClr r="0" g="0" b="0"/>
              </a:fillRef>
              <a:effectRef idx="0">
                <a:scrgbClr r="0" g="0" b="0"/>
              </a:effectRef>
              <a:fontRef idx="minor"/>
            </p:style>
            <p:txBody>
              <a:bodyPr lIns="0" tIns="0" rIns="0" bIns="0" numCol="1" spcCol="0" anchor="t">
                <a:noAutofit/>
              </a:bodyPr>
              <a:lstStyle/>
              <a:p>
                <a:pPr>
                  <a:lnSpc>
                    <a:spcPct val="100000"/>
                  </a:lnSpc>
                </a:pPr>
                <a:endParaRPr lang="ru-RU" sz="1400" b="0" strike="noStrike" spc="-1">
                  <a:solidFill>
                    <a:srgbClr val="000000"/>
                  </a:solidFill>
                  <a:latin typeface="Arial"/>
                  <a:ea typeface="Arial"/>
                </a:endParaRPr>
              </a:p>
            </p:txBody>
          </p:sp>
          <p:pic>
            <p:nvPicPr>
              <p:cNvPr id="67" name="🧓🏼.png" descr="🧓🏼.png"/>
              <p:cNvPicPr/>
              <p:nvPr/>
            </p:nvPicPr>
            <p:blipFill>
              <a:blip r:embed="rId6" cstate="screen">
                <a:extLst>
                  <a:ext uri="{28A0092B-C50C-407E-A947-70E740481C1C}">
                    <a14:useLocalDpi xmlns:a14="http://schemas.microsoft.com/office/drawing/2010/main"/>
                  </a:ext>
                </a:extLst>
              </a:blip>
              <a:stretch/>
            </p:blipFill>
            <p:spPr>
              <a:xfrm>
                <a:off x="4744800" y="3053880"/>
                <a:ext cx="278280" cy="279360"/>
              </a:xfrm>
              <a:prstGeom prst="rect">
                <a:avLst/>
              </a:prstGeom>
              <a:ln w="12600">
                <a:noFill/>
              </a:ln>
            </p:spPr>
          </p:pic>
        </p:grpSp>
      </p:grpSp>
      <p:pic>
        <p:nvPicPr>
          <p:cNvPr id="68" name="Calci-Prime преза-35.png" descr="Calci-Prime преза-35.png"/>
          <p:cNvPicPr/>
          <p:nvPr/>
        </p:nvPicPr>
        <p:blipFill>
          <a:blip r:embed="rId7" cstate="screen">
            <a:extLst>
              <a:ext uri="{28A0092B-C50C-407E-A947-70E740481C1C}">
                <a14:useLocalDpi xmlns:a14="http://schemas.microsoft.com/office/drawing/2010/main"/>
              </a:ext>
            </a:extLst>
          </a:blip>
          <a:srcRect/>
          <a:stretch/>
        </p:blipFill>
        <p:spPr>
          <a:xfrm>
            <a:off x="7950240" y="4596832"/>
            <a:ext cx="786240" cy="137160"/>
          </a:xfrm>
          <a:prstGeom prst="rect">
            <a:avLst/>
          </a:prstGeom>
          <a:ln w="12600">
            <a:noFill/>
          </a:ln>
        </p:spPr>
      </p:pic>
      <p:sp>
        <p:nvSpPr>
          <p:cNvPr id="27" name="Поступают в организм  в основном с пищей —…"/>
          <p:cNvSpPr/>
          <p:nvPr/>
        </p:nvSpPr>
        <p:spPr>
          <a:xfrm>
            <a:off x="5304500" y="2923894"/>
            <a:ext cx="3207609" cy="3693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dirty="0" smtClean="0">
                <a:solidFill>
                  <a:srgbClr val="001F66"/>
                </a:solidFill>
                <a:latin typeface="Gilroy" panose="00000500000000000000" pitchFamily="2" charset="-52"/>
              </a:rPr>
              <a:t>Some </a:t>
            </a:r>
            <a:r>
              <a:rPr lang="en-US" sz="1200" dirty="0">
                <a:solidFill>
                  <a:srgbClr val="001F66"/>
                </a:solidFill>
                <a:latin typeface="Gilroy" panose="00000500000000000000" pitchFamily="2" charset="-52"/>
              </a:rPr>
              <a:t>prefer staying indoors, rarely venturing </a:t>
            </a:r>
            <a:r>
              <a:rPr lang="ru-RU" sz="1200" dirty="0" smtClean="0">
                <a:solidFill>
                  <a:srgbClr val="001F66"/>
                </a:solidFill>
                <a:latin typeface="Gilroy" panose="00000500000000000000" pitchFamily="2" charset="-52"/>
              </a:rPr>
              <a:t/>
            </a:r>
            <a:br>
              <a:rPr lang="ru-RU" sz="1200" dirty="0" smtClean="0">
                <a:solidFill>
                  <a:srgbClr val="001F66"/>
                </a:solidFill>
                <a:latin typeface="Gilroy" panose="00000500000000000000" pitchFamily="2" charset="-52"/>
              </a:rPr>
            </a:br>
            <a:r>
              <a:rPr lang="en-US" sz="1200" dirty="0" smtClean="0">
                <a:solidFill>
                  <a:srgbClr val="001F66"/>
                </a:solidFill>
                <a:latin typeface="Gilroy" panose="00000500000000000000" pitchFamily="2" charset="-52"/>
              </a:rPr>
              <a:t>into sunlight </a:t>
            </a:r>
            <a:r>
              <a:rPr lang="en-US" sz="1200" dirty="0">
                <a:solidFill>
                  <a:srgbClr val="001F66"/>
                </a:solidFill>
                <a:latin typeface="Gilroy" panose="00000500000000000000" pitchFamily="2" charset="-52"/>
              </a:rPr>
              <a:t>or taking vitamin D </a:t>
            </a:r>
            <a:r>
              <a:rPr lang="en-US" sz="1200" dirty="0" smtClean="0">
                <a:solidFill>
                  <a:srgbClr val="001F66"/>
                </a:solidFill>
                <a:latin typeface="Gilroy" panose="00000500000000000000" pitchFamily="2" charset="-52"/>
              </a:rPr>
              <a:t>supplements.</a:t>
            </a:r>
            <a:endParaRPr lang="ru-RU" sz="1200" b="0" strike="noStrike" spc="-1" dirty="0">
              <a:solidFill>
                <a:srgbClr val="001F66"/>
              </a:solidFill>
              <a:latin typeface="Gilroy" panose="00000500000000000000" pitchFamily="2" charset="-52"/>
            </a:endParaRPr>
          </a:p>
        </p:txBody>
      </p:sp>
      <p:grpSp>
        <p:nvGrpSpPr>
          <p:cNvPr id="10" name="Group 9"/>
          <p:cNvGrpSpPr/>
          <p:nvPr/>
        </p:nvGrpSpPr>
        <p:grpSpPr>
          <a:xfrm>
            <a:off x="4622760" y="2848820"/>
            <a:ext cx="519480" cy="519480"/>
            <a:chOff x="4622760" y="2831843"/>
            <a:chExt cx="519480" cy="519480"/>
          </a:xfrm>
        </p:grpSpPr>
        <p:grpSp>
          <p:nvGrpSpPr>
            <p:cNvPr id="8" name="Group 7"/>
            <p:cNvGrpSpPr/>
            <p:nvPr/>
          </p:nvGrpSpPr>
          <p:grpSpPr>
            <a:xfrm>
              <a:off x="4622760" y="2831843"/>
              <a:ext cx="519480" cy="519480"/>
              <a:chOff x="4622760" y="2831843"/>
              <a:chExt cx="519480" cy="519480"/>
            </a:xfrm>
          </p:grpSpPr>
          <p:grpSp>
            <p:nvGrpSpPr>
              <p:cNvPr id="28" name="Group"/>
              <p:cNvGrpSpPr/>
              <p:nvPr/>
            </p:nvGrpSpPr>
            <p:grpSpPr>
              <a:xfrm>
                <a:off x="4622760" y="2831843"/>
                <a:ext cx="519480" cy="519480"/>
                <a:chOff x="4622760" y="2933640"/>
                <a:chExt cx="519480" cy="519480"/>
              </a:xfrm>
            </p:grpSpPr>
            <p:sp>
              <p:nvSpPr>
                <p:cNvPr id="29" name="Circle"/>
                <p:cNvSpPr/>
                <p:nvPr/>
              </p:nvSpPr>
              <p:spPr>
                <a:xfrm>
                  <a:off x="4622760" y="2933640"/>
                  <a:ext cx="519480" cy="519480"/>
                </a:xfrm>
                <a:prstGeom prst="ellipse">
                  <a:avLst/>
                </a:prstGeom>
                <a:solidFill>
                  <a:srgbClr val="F0F5FA"/>
                </a:solidFill>
                <a:ln w="12600">
                  <a:noFill/>
                </a:ln>
              </p:spPr>
              <p:style>
                <a:lnRef idx="0">
                  <a:scrgbClr r="0" g="0" b="0"/>
                </a:lnRef>
                <a:fillRef idx="0">
                  <a:scrgbClr r="0" g="0" b="0"/>
                </a:fillRef>
                <a:effectRef idx="0">
                  <a:scrgbClr r="0" g="0" b="0"/>
                </a:effectRef>
                <a:fontRef idx="minor"/>
              </p:style>
              <p:txBody>
                <a:bodyPr lIns="0" tIns="0" rIns="0" bIns="0" numCol="1" spcCol="0" anchor="t">
                  <a:noAutofit/>
                </a:bodyPr>
                <a:lstStyle/>
                <a:p>
                  <a:pPr>
                    <a:lnSpc>
                      <a:spcPct val="100000"/>
                    </a:lnSpc>
                  </a:pPr>
                  <a:endParaRPr lang="ru-RU" sz="1400" b="0" strike="noStrike" spc="-1">
                    <a:solidFill>
                      <a:srgbClr val="000000"/>
                    </a:solidFill>
                    <a:latin typeface="Arial"/>
                    <a:ea typeface="Arial"/>
                  </a:endParaRPr>
                </a:p>
              </p:txBody>
            </p:sp>
            <p:pic>
              <p:nvPicPr>
                <p:cNvPr id="30" name="🧓🏼.png" descr="🧓🏼.png"/>
                <p:cNvPicPr/>
                <p:nvPr/>
              </p:nvPicPr>
              <p:blipFill>
                <a:blip r:embed="rId6" cstate="screen">
                  <a:extLst>
                    <a:ext uri="{28A0092B-C50C-407E-A947-70E740481C1C}">
                      <a14:useLocalDpi xmlns:a14="http://schemas.microsoft.com/office/drawing/2010/main"/>
                    </a:ext>
                  </a:extLst>
                </a:blip>
                <a:stretch/>
              </p:blipFill>
              <p:spPr>
                <a:xfrm>
                  <a:off x="4744800" y="3053880"/>
                  <a:ext cx="278280" cy="279360"/>
                </a:xfrm>
                <a:prstGeom prst="rect">
                  <a:avLst/>
                </a:prstGeom>
                <a:ln w="12600">
                  <a:noFill/>
                </a:ln>
              </p:spPr>
            </p:pic>
          </p:grpSp>
          <p:sp>
            <p:nvSpPr>
              <p:cNvPr id="7" name="Rectangle 6"/>
              <p:cNvSpPr/>
              <p:nvPr/>
            </p:nvSpPr>
            <p:spPr>
              <a:xfrm>
                <a:off x="4744800" y="2950082"/>
                <a:ext cx="278280" cy="281361"/>
              </a:xfrm>
              <a:prstGeom prst="rect">
                <a:avLst/>
              </a:prstGeom>
              <a:solidFill>
                <a:srgbClr val="F0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7781" y="2909474"/>
              <a:ext cx="326658" cy="326658"/>
            </a:xfrm>
            <a:prstGeom prst="rect">
              <a:avLst/>
            </a:prstGeom>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shutterstock_188644466.jpg" descr="shutterstock_188644466.jpg"/>
          <p:cNvPicPr/>
          <p:nvPr/>
        </p:nvPicPr>
        <p:blipFill>
          <a:blip r:embed="rId2" cstate="screen">
            <a:extLst>
              <a:ext uri="{28A0092B-C50C-407E-A947-70E740481C1C}">
                <a14:useLocalDpi xmlns:a14="http://schemas.microsoft.com/office/drawing/2010/main"/>
              </a:ext>
            </a:extLst>
          </a:blip>
          <a:srcRect/>
          <a:stretch/>
        </p:blipFill>
        <p:spPr>
          <a:xfrm>
            <a:off x="-4320" y="2520"/>
            <a:ext cx="9155520" cy="5149440"/>
          </a:xfrm>
          <a:prstGeom prst="rect">
            <a:avLst/>
          </a:prstGeom>
          <a:ln w="12600">
            <a:noFill/>
          </a:ln>
        </p:spPr>
      </p:pic>
      <p:pic>
        <p:nvPicPr>
          <p:cNvPr id="310" name="Calci-Prime преза_Монтажная область 1.png" descr="Calci-Prime преза_Монтажная область 1.png"/>
          <p:cNvPicPr/>
          <p:nvPr/>
        </p:nvPicPr>
        <p:blipFill>
          <a:blip r:embed="rId3" cstate="screen">
            <a:alphaModFix amt="18000"/>
            <a:extLst>
              <a:ext uri="{28A0092B-C50C-407E-A947-70E740481C1C}">
                <a14:useLocalDpi xmlns:a14="http://schemas.microsoft.com/office/drawing/2010/main"/>
              </a:ext>
            </a:extLst>
          </a:blip>
          <a:stretch/>
        </p:blipFill>
        <p:spPr>
          <a:xfrm>
            <a:off x="115560" y="190980"/>
            <a:ext cx="9142920" cy="5142600"/>
          </a:xfrm>
          <a:prstGeom prst="rect">
            <a:avLst/>
          </a:prstGeom>
          <a:ln w="12600">
            <a:noFill/>
          </a:ln>
        </p:spPr>
      </p:pic>
      <p:sp>
        <p:nvSpPr>
          <p:cNvPr id="311" name="Омега-3 — собирательное название полиненасыщенных жирных кислот (ПНЖК)"/>
          <p:cNvSpPr/>
          <p:nvPr/>
        </p:nvSpPr>
        <p:spPr>
          <a:xfrm>
            <a:off x="393740" y="1676520"/>
            <a:ext cx="4710600" cy="1121846"/>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Take 2 Calci-Prime capsules twice a day with a meal, and experience life in motion.</a:t>
            </a:r>
            <a:endParaRPr lang="ru-RU" sz="2700" b="0" strike="noStrike" spc="-1" dirty="0">
              <a:solidFill>
                <a:srgbClr val="000000"/>
              </a:solidFill>
              <a:latin typeface="Gilroy" panose="00000500000000000000" pitchFamily="2" charset="-52"/>
            </a:endParaRPr>
          </a:p>
        </p:txBody>
      </p:sp>
      <p:sp>
        <p:nvSpPr>
          <p:cNvPr id="312"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313" name="Rectangle"/>
          <p:cNvSpPr/>
          <p:nvPr/>
        </p:nvSpPr>
        <p:spPr>
          <a:xfrm>
            <a:off x="9258480" y="3162240"/>
            <a:ext cx="405360" cy="1904040"/>
          </a:xfrm>
          <a:prstGeom prst="rect">
            <a:avLst/>
          </a:prstGeom>
          <a:solidFill>
            <a:srgbClr val="585858"/>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pic>
        <p:nvPicPr>
          <p:cNvPr id="314" name="Calci-Prime преза-35.png" descr="Calci-Prime преза-35.png"/>
          <p:cNvPicPr/>
          <p:nvPr/>
        </p:nvPicPr>
        <p:blipFill>
          <a:blip r:embed="rId4"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DSC02335_Dx0 копия.jpg" descr="DSC02335_Dx0 копия.jpg"/>
          <p:cNvPicPr>
            <a:picLocks noChangeAspect="1"/>
          </p:cNvPicPr>
          <p:nvPr/>
        </p:nvPicPr>
        <p:blipFill>
          <a:blip r:embed="rId2">
            <a:extLst/>
          </a:blip>
          <a:srcRect l="16851" t="8386" r="1900" b="10484"/>
          <a:stretch>
            <a:fillRect/>
          </a:stretch>
        </p:blipFill>
        <p:spPr>
          <a:xfrm>
            <a:off x="-5760" y="449"/>
            <a:ext cx="9155358" cy="5142603"/>
          </a:xfrm>
          <a:prstGeom prst="rect">
            <a:avLst/>
          </a:prstGeom>
          <a:ln w="12700" cap="flat">
            <a:noFill/>
            <a:miter lim="400000"/>
          </a:ln>
          <a:effectLst/>
        </p:spPr>
      </p:pic>
      <p:sp>
        <p:nvSpPr>
          <p:cNvPr id="15" name="O!Mega-3 TG"/>
          <p:cNvSpPr txBox="1"/>
          <p:nvPr/>
        </p:nvSpPr>
        <p:spPr>
          <a:xfrm>
            <a:off x="411479" y="4795558"/>
            <a:ext cx="843256" cy="1562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nSpc>
                <a:spcPct val="80000"/>
              </a:lnSpc>
              <a:defRPr sz="1200" spc="-1">
                <a:solidFill>
                  <a:srgbClr val="001F67"/>
                </a:solidFill>
                <a:latin typeface="Gilroy Semibold"/>
                <a:ea typeface="Gilroy Semibold"/>
                <a:cs typeface="Gilroy Semibold"/>
                <a:sym typeface="Gilroy Semibold"/>
              </a:defRPr>
            </a:lvl1pPr>
          </a:lstStyle>
          <a:p>
            <a:r>
              <a:rPr dirty="0" err="1"/>
              <a:t>Calci</a:t>
            </a:r>
            <a:r>
              <a:rPr dirty="0"/>
              <a:t>-Prime</a:t>
            </a:r>
          </a:p>
        </p:txBody>
      </p:sp>
      <p:pic>
        <p:nvPicPr>
          <p:cNvPr id="16" name="Calci-Prime преза-35.png" descr="Calci-Prime преза-35.png"/>
          <p:cNvPicPr>
            <a:picLocks noChangeAspect="1"/>
          </p:cNvPicPr>
          <p:nvPr/>
        </p:nvPicPr>
        <p:blipFill>
          <a:blip r:embed="rId3">
            <a:extLst/>
          </a:blip>
          <a:srcRect b="168"/>
          <a:stretch>
            <a:fillRect/>
          </a:stretch>
        </p:blipFill>
        <p:spPr>
          <a:xfrm>
            <a:off x="7950241" y="4815359"/>
            <a:ext cx="786243" cy="137163"/>
          </a:xfrm>
          <a:prstGeom prst="rect">
            <a:avLst/>
          </a:prstGeom>
          <a:ln w="12700" cap="flat">
            <a:noFill/>
            <a:miter lim="400000"/>
          </a:ln>
          <a:effectLst/>
        </p:spPr>
      </p:pic>
      <p:sp>
        <p:nvSpPr>
          <p:cNvPr id="317" name="Омега-3 — собирательное название полиненасыщенных жирных кислот (ПНЖК)"/>
          <p:cNvSpPr/>
          <p:nvPr/>
        </p:nvSpPr>
        <p:spPr>
          <a:xfrm>
            <a:off x="401520" y="406440"/>
            <a:ext cx="3392339" cy="37394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Calci-Prime will help:</a:t>
            </a:r>
            <a:endParaRPr lang="ru-RU" sz="2700" b="0" strike="noStrike" spc="-1" dirty="0">
              <a:solidFill>
                <a:srgbClr val="000000"/>
              </a:solidFill>
              <a:latin typeface="Gilroy" panose="00000500000000000000" pitchFamily="2" charset="-52"/>
            </a:endParaRPr>
          </a:p>
        </p:txBody>
      </p:sp>
      <p:sp>
        <p:nvSpPr>
          <p:cNvPr id="319" name="Rectangle"/>
          <p:cNvSpPr/>
          <p:nvPr/>
        </p:nvSpPr>
        <p:spPr>
          <a:xfrm>
            <a:off x="9563040" y="101520"/>
            <a:ext cx="405360" cy="4951800"/>
          </a:xfrm>
          <a:prstGeom prst="rect">
            <a:avLst/>
          </a:prstGeom>
          <a:solidFill>
            <a:srgbClr val="585858"/>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sp>
        <p:nvSpPr>
          <p:cNvPr id="320" name="Поступают в организм  в основном с пищей —…"/>
          <p:cNvSpPr/>
          <p:nvPr/>
        </p:nvSpPr>
        <p:spPr>
          <a:xfrm>
            <a:off x="899680" y="1261274"/>
            <a:ext cx="3032561" cy="3693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spc="-1" dirty="0">
                <a:solidFill>
                  <a:srgbClr val="001F66"/>
                </a:solidFill>
                <a:latin typeface="Gilroy" panose="00000500000000000000" pitchFamily="2" charset="-52"/>
                <a:ea typeface="Gilroy Regular"/>
              </a:rPr>
              <a:t>Strengthen bones and teeth by providing </a:t>
            </a:r>
          </a:p>
          <a:p>
            <a:pPr>
              <a:lnSpc>
                <a:spcPct val="100000"/>
              </a:lnSpc>
              <a:tabLst>
                <a:tab pos="0" algn="l"/>
              </a:tabLst>
            </a:pPr>
            <a:r>
              <a:rPr lang="en-US" sz="1200" spc="-1" dirty="0">
                <a:solidFill>
                  <a:srgbClr val="001F66"/>
                </a:solidFill>
                <a:latin typeface="Gilroy" panose="00000500000000000000" pitchFamily="2" charset="-52"/>
                <a:ea typeface="Gilroy Regular"/>
              </a:rPr>
              <a:t>nutrients to enhance their mineral density</a:t>
            </a:r>
            <a:endParaRPr lang="ru-RU" sz="1200" b="0" strike="noStrike" spc="-1" dirty="0">
              <a:solidFill>
                <a:srgbClr val="000000"/>
              </a:solidFill>
              <a:latin typeface="Gilroy" panose="00000500000000000000" pitchFamily="2" charset="-52"/>
            </a:endParaRPr>
          </a:p>
        </p:txBody>
      </p:sp>
      <p:pic>
        <p:nvPicPr>
          <p:cNvPr id="321" name="Безымянный-1-42.png" descr="Безымянный-1-42.png"/>
          <p:cNvPicPr/>
          <p:nvPr/>
        </p:nvPicPr>
        <p:blipFill>
          <a:blip r:embed="rId4" cstate="screen">
            <a:extLst>
              <a:ext uri="{28A0092B-C50C-407E-A947-70E740481C1C}">
                <a14:useLocalDpi xmlns:a14="http://schemas.microsoft.com/office/drawing/2010/main"/>
              </a:ext>
            </a:extLst>
          </a:blip>
          <a:stretch/>
        </p:blipFill>
        <p:spPr>
          <a:xfrm>
            <a:off x="406440" y="1231920"/>
            <a:ext cx="430560" cy="430560"/>
          </a:xfrm>
          <a:prstGeom prst="rect">
            <a:avLst/>
          </a:prstGeom>
          <a:ln w="12600">
            <a:noFill/>
          </a:ln>
        </p:spPr>
      </p:pic>
      <p:pic>
        <p:nvPicPr>
          <p:cNvPr id="322" name="Безымянный-1-33.png" descr="Безымянный-1-33.png"/>
          <p:cNvPicPr/>
          <p:nvPr/>
        </p:nvPicPr>
        <p:blipFill>
          <a:blip r:embed="rId5" cstate="screen">
            <a:extLst>
              <a:ext uri="{28A0092B-C50C-407E-A947-70E740481C1C}">
                <a14:useLocalDpi xmlns:a14="http://schemas.microsoft.com/office/drawing/2010/main"/>
              </a:ext>
            </a:extLst>
          </a:blip>
          <a:stretch/>
        </p:blipFill>
        <p:spPr>
          <a:xfrm>
            <a:off x="406440" y="1892160"/>
            <a:ext cx="430560" cy="430560"/>
          </a:xfrm>
          <a:prstGeom prst="rect">
            <a:avLst/>
          </a:prstGeom>
          <a:ln w="12600">
            <a:noFill/>
          </a:ln>
        </p:spPr>
      </p:pic>
      <p:sp>
        <p:nvSpPr>
          <p:cNvPr id="323" name="поддержать здоровье суставов  и работу мышц"/>
          <p:cNvSpPr/>
          <p:nvPr/>
        </p:nvSpPr>
        <p:spPr>
          <a:xfrm>
            <a:off x="899680" y="2031653"/>
            <a:ext cx="3147465"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6"/>
                </a:solidFill>
                <a:latin typeface="Gilroy" panose="00000500000000000000" pitchFamily="2" charset="-52"/>
                <a:ea typeface="Gilroy Regular"/>
              </a:rPr>
              <a:t>Maintain healthy joints and muscle function</a:t>
            </a:r>
            <a:endParaRPr lang="ru-RU" sz="1200" b="0" strike="noStrike" spc="-1" dirty="0">
              <a:solidFill>
                <a:srgbClr val="000000"/>
              </a:solidFill>
              <a:latin typeface="Gilroy" panose="00000500000000000000" pitchFamily="2" charset="-52"/>
            </a:endParaRPr>
          </a:p>
        </p:txBody>
      </p:sp>
      <p:pic>
        <p:nvPicPr>
          <p:cNvPr id="324" name="Безымянный-1-37.png" descr="Безымянный-1-37.png"/>
          <p:cNvPicPr/>
          <p:nvPr/>
        </p:nvPicPr>
        <p:blipFill>
          <a:blip r:embed="rId6" cstate="screen">
            <a:extLst>
              <a:ext uri="{28A0092B-C50C-407E-A947-70E740481C1C}">
                <a14:useLocalDpi xmlns:a14="http://schemas.microsoft.com/office/drawing/2010/main"/>
              </a:ext>
            </a:extLst>
          </a:blip>
          <a:stretch/>
        </p:blipFill>
        <p:spPr>
          <a:xfrm>
            <a:off x="406440" y="2552760"/>
            <a:ext cx="430560" cy="430560"/>
          </a:xfrm>
          <a:prstGeom prst="rect">
            <a:avLst/>
          </a:prstGeom>
          <a:ln w="12600">
            <a:noFill/>
          </a:ln>
        </p:spPr>
      </p:pic>
      <p:sp>
        <p:nvSpPr>
          <p:cNvPr id="325" name="сохранить упругость сосудов"/>
          <p:cNvSpPr/>
          <p:nvPr/>
        </p:nvSpPr>
        <p:spPr>
          <a:xfrm>
            <a:off x="899680" y="2682360"/>
            <a:ext cx="1937646"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6"/>
                </a:solidFill>
                <a:latin typeface="Gilroy" panose="00000500000000000000" pitchFamily="2" charset="-52"/>
                <a:ea typeface="Gilroy Regular"/>
              </a:rPr>
              <a:t>Support vascular elasticity</a:t>
            </a:r>
            <a:endParaRPr lang="ru-RU" sz="1200" b="0" strike="noStrike" spc="-1" dirty="0">
              <a:solidFill>
                <a:srgbClr val="000000"/>
              </a:solidFill>
              <a:latin typeface="Gilroy" panose="00000500000000000000" pitchFamily="2" charset="-5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328" name="Омега-3 — собирательное название полиненасыщенных жирных кислот (ПНЖК)"/>
          <p:cNvSpPr/>
          <p:nvPr/>
        </p:nvSpPr>
        <p:spPr>
          <a:xfrm>
            <a:off x="400950" y="406440"/>
            <a:ext cx="5094921" cy="112184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Calci-Prime is perfect for those </a:t>
            </a:r>
          </a:p>
          <a:p>
            <a:pPr>
              <a:lnSpc>
                <a:spcPct val="90000"/>
              </a:lnSpc>
              <a:tabLst>
                <a:tab pos="0" algn="l"/>
              </a:tabLst>
            </a:pPr>
            <a:r>
              <a:rPr lang="en-US" sz="2700" b="1" strike="noStrike" spc="-1" dirty="0">
                <a:solidFill>
                  <a:srgbClr val="001F66"/>
                </a:solidFill>
                <a:latin typeface="Gilroy" panose="00000500000000000000" pitchFamily="2" charset="-52"/>
                <a:ea typeface="Gilroy Bold"/>
              </a:rPr>
              <a:t>with an increased need for </a:t>
            </a:r>
          </a:p>
          <a:p>
            <a:pPr>
              <a:lnSpc>
                <a:spcPct val="90000"/>
              </a:lnSpc>
              <a:tabLst>
                <a:tab pos="0" algn="l"/>
              </a:tabLst>
            </a:pPr>
            <a:r>
              <a:rPr lang="en-US" sz="2700" b="1" strike="noStrike" spc="-1" dirty="0">
                <a:solidFill>
                  <a:srgbClr val="001F66"/>
                </a:solidFill>
                <a:latin typeface="Gilroy" panose="00000500000000000000" pitchFamily="2" charset="-52"/>
                <a:ea typeface="Gilroy Bold"/>
              </a:rPr>
              <a:t>calcium:</a:t>
            </a:r>
          </a:p>
        </p:txBody>
      </p:sp>
      <p:sp>
        <p:nvSpPr>
          <p:cNvPr id="329"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dirty="0" err="1">
                <a:solidFill>
                  <a:srgbClr val="001F67"/>
                </a:solidFill>
                <a:latin typeface="Gilroy Bold"/>
                <a:ea typeface="Gilroy Bold"/>
              </a:rPr>
              <a:t>Calci-Prime</a:t>
            </a:r>
            <a:endParaRPr lang="ru-RU" sz="1200" b="0" strike="noStrike" spc="-1" dirty="0">
              <a:solidFill>
                <a:srgbClr val="000000"/>
              </a:solidFill>
              <a:latin typeface="Arial"/>
            </a:endParaRPr>
          </a:p>
        </p:txBody>
      </p:sp>
      <p:pic>
        <p:nvPicPr>
          <p:cNvPr id="330" name="Безымянный-1-44.png" descr="Безымянный-1-44.png"/>
          <p:cNvPicPr/>
          <p:nvPr/>
        </p:nvPicPr>
        <p:blipFill>
          <a:blip r:embed="rId3" cstate="screen">
            <a:extLst>
              <a:ext uri="{28A0092B-C50C-407E-A947-70E740481C1C}">
                <a14:useLocalDpi xmlns:a14="http://schemas.microsoft.com/office/drawing/2010/main"/>
              </a:ext>
            </a:extLst>
          </a:blip>
          <a:stretch/>
        </p:blipFill>
        <p:spPr>
          <a:xfrm>
            <a:off x="7950240" y="4815360"/>
            <a:ext cx="786240" cy="137160"/>
          </a:xfrm>
          <a:prstGeom prst="rect">
            <a:avLst/>
          </a:prstGeom>
          <a:ln w="12600">
            <a:noFill/>
          </a:ln>
        </p:spPr>
      </p:pic>
      <p:sp>
        <p:nvSpPr>
          <p:cNvPr id="331" name="Поступают в организм  в основном с пищей —…"/>
          <p:cNvSpPr/>
          <p:nvPr/>
        </p:nvSpPr>
        <p:spPr>
          <a:xfrm>
            <a:off x="402140" y="1905120"/>
            <a:ext cx="3808800" cy="184666"/>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marL="120240" indent="-120240">
              <a:lnSpc>
                <a:spcPct val="100000"/>
              </a:lnSpc>
              <a:buClr>
                <a:srgbClr val="001F67"/>
              </a:buClr>
              <a:buFont typeface="Symbol"/>
              <a:buChar char=""/>
            </a:pPr>
            <a:r>
              <a:rPr lang="en-US" sz="1200" b="0" strike="noStrike" spc="-1" dirty="0">
                <a:solidFill>
                  <a:srgbClr val="001F67"/>
                </a:solidFill>
                <a:latin typeface="Gilroy" panose="00000500000000000000" pitchFamily="2" charset="-52"/>
                <a:ea typeface="Gilroy Regular"/>
              </a:rPr>
              <a:t>Athletes with high physical demands</a:t>
            </a:r>
            <a:endParaRPr lang="ru-RU" sz="1200" b="0" strike="noStrike" spc="-1" dirty="0">
              <a:solidFill>
                <a:srgbClr val="000000"/>
              </a:solidFill>
              <a:latin typeface="Gilroy" panose="00000500000000000000" pitchFamily="2" charset="-52"/>
            </a:endParaRPr>
          </a:p>
        </p:txBody>
      </p:sp>
      <p:sp>
        <p:nvSpPr>
          <p:cNvPr id="332" name="пожилые люди, женщины в период менопаузы"/>
          <p:cNvSpPr/>
          <p:nvPr/>
        </p:nvSpPr>
        <p:spPr>
          <a:xfrm>
            <a:off x="402140" y="2166120"/>
            <a:ext cx="3249800"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marL="120240" indent="-120240">
              <a:lnSpc>
                <a:spcPct val="100000"/>
              </a:lnSpc>
              <a:buClr>
                <a:srgbClr val="001F67"/>
              </a:buClr>
              <a:buFont typeface="Symbol"/>
              <a:buChar char=""/>
            </a:pPr>
            <a:r>
              <a:rPr lang="en-US" sz="1200" spc="-1" dirty="0">
                <a:solidFill>
                  <a:srgbClr val="001F67"/>
                </a:solidFill>
                <a:latin typeface="Gilroy" panose="00000500000000000000" pitchFamily="2" charset="-52"/>
                <a:ea typeface="Gilroy Regular"/>
              </a:rPr>
              <a:t>Elderly individuals and menopausal women</a:t>
            </a:r>
            <a:endParaRPr lang="ru-RU" sz="1200" b="0" strike="noStrike" spc="-1" dirty="0">
              <a:solidFill>
                <a:srgbClr val="000000"/>
              </a:solidFill>
              <a:latin typeface="Gilroy" panose="00000500000000000000" pitchFamily="2" charset="-52"/>
            </a:endParaRPr>
          </a:p>
        </p:txBody>
      </p:sp>
      <p:sp>
        <p:nvSpPr>
          <p:cNvPr id="333" name="вегетарианцы и обладатели  непереносимости лактозы"/>
          <p:cNvSpPr/>
          <p:nvPr/>
        </p:nvSpPr>
        <p:spPr>
          <a:xfrm>
            <a:off x="402140" y="2427120"/>
            <a:ext cx="1931234"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marL="120240" indent="-120240">
              <a:lnSpc>
                <a:spcPct val="100000"/>
              </a:lnSpc>
              <a:buClr>
                <a:srgbClr val="001F67"/>
              </a:buClr>
              <a:buFont typeface="Symbol"/>
              <a:buChar char=""/>
            </a:pPr>
            <a:r>
              <a:rPr lang="en-US" sz="1200" b="0" strike="noStrike" spc="-1" dirty="0">
                <a:solidFill>
                  <a:srgbClr val="001F67"/>
                </a:solidFill>
                <a:latin typeface="Gilroy" panose="00000500000000000000" pitchFamily="2" charset="-52"/>
                <a:ea typeface="Gilroy Regular"/>
              </a:rPr>
              <a:t>Vegetarians and vegans</a:t>
            </a:r>
            <a:endParaRPr lang="ru-RU" sz="1200" b="0" strike="noStrike" spc="-1" dirty="0">
              <a:solidFill>
                <a:srgbClr val="000000"/>
              </a:solidFill>
              <a:latin typeface="Gilroy" panose="00000500000000000000" pitchFamily="2" charset="-52"/>
            </a:endParaRPr>
          </a:p>
        </p:txBody>
      </p:sp>
      <p:sp>
        <p:nvSpPr>
          <p:cNvPr id="334" name="любители сигарет, алкоголя,  газированных и энергетических напитков"/>
          <p:cNvSpPr/>
          <p:nvPr/>
        </p:nvSpPr>
        <p:spPr>
          <a:xfrm>
            <a:off x="402140" y="2675520"/>
            <a:ext cx="3755836" cy="3693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marL="120240" indent="-120240">
              <a:lnSpc>
                <a:spcPct val="100000"/>
              </a:lnSpc>
              <a:buClr>
                <a:srgbClr val="001F67"/>
              </a:buClr>
              <a:buFont typeface="Symbol"/>
              <a:buChar char=""/>
            </a:pPr>
            <a:r>
              <a:rPr lang="en-US" sz="1200" b="0" strike="noStrike" spc="-1" dirty="0">
                <a:solidFill>
                  <a:srgbClr val="001F67"/>
                </a:solidFill>
                <a:latin typeface="Gilroy" panose="00000500000000000000" pitchFamily="2" charset="-52"/>
                <a:ea typeface="Gilroy Regular"/>
              </a:rPr>
              <a:t>Smokers and those consuming many carbonated, </a:t>
            </a:r>
          </a:p>
          <a:p>
            <a:pPr>
              <a:lnSpc>
                <a:spcPct val="100000"/>
              </a:lnSpc>
              <a:buClr>
                <a:srgbClr val="001F67"/>
              </a:buClr>
            </a:pPr>
            <a:r>
              <a:rPr lang="en-US" sz="1200" b="0" strike="noStrike" spc="-1" dirty="0">
                <a:solidFill>
                  <a:srgbClr val="001F67"/>
                </a:solidFill>
                <a:latin typeface="Gilroy" panose="00000500000000000000" pitchFamily="2" charset="-52"/>
                <a:ea typeface="Gilroy Regular"/>
              </a:rPr>
              <a:t>    energy drinks, and salts</a:t>
            </a:r>
            <a:endParaRPr lang="ru-RU" sz="1200" b="0" strike="noStrike" spc="-1" dirty="0">
              <a:solidFill>
                <a:srgbClr val="000000"/>
              </a:solidFill>
              <a:latin typeface="Gilroy" panose="00000500000000000000" pitchFamily="2" charset="-52"/>
            </a:endParaRPr>
          </a:p>
        </p:txBody>
      </p:sp>
      <p:sp>
        <p:nvSpPr>
          <p:cNvPr id="335" name="люди с недостатком веса"/>
          <p:cNvSpPr/>
          <p:nvPr/>
        </p:nvSpPr>
        <p:spPr>
          <a:xfrm>
            <a:off x="402140" y="3101760"/>
            <a:ext cx="3264099"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marL="120240" indent="-120240">
              <a:lnSpc>
                <a:spcPct val="100000"/>
              </a:lnSpc>
              <a:buClr>
                <a:srgbClr val="001F67"/>
              </a:buClr>
              <a:buFont typeface="Symbol"/>
              <a:buChar char=""/>
            </a:pPr>
            <a:r>
              <a:rPr lang="en-US" sz="1200" b="0" strike="noStrike" spc="-1" dirty="0">
                <a:solidFill>
                  <a:srgbClr val="001F67"/>
                </a:solidFill>
                <a:latin typeface="Gilroy" panose="00000500000000000000" pitchFamily="2" charset="-52"/>
                <a:ea typeface="Gilroy Regular"/>
              </a:rPr>
              <a:t>Underweight and lactose intolerant people</a:t>
            </a:r>
            <a:endParaRPr lang="ru-RU" sz="1200" b="0" strike="noStrike" spc="-1" dirty="0">
              <a:solidFill>
                <a:srgbClr val="000000"/>
              </a:solidFill>
              <a:latin typeface="Gilroy" panose="00000500000000000000" pitchFamily="2" charset="-52"/>
            </a:endParaRPr>
          </a:p>
        </p:txBody>
      </p:sp>
      <p:sp>
        <p:nvSpPr>
          <p:cNvPr id="336" name="испытывающие стресс"/>
          <p:cNvSpPr/>
          <p:nvPr/>
        </p:nvSpPr>
        <p:spPr>
          <a:xfrm>
            <a:off x="400950" y="3369586"/>
            <a:ext cx="2895664"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marL="120240" indent="-120240">
              <a:lnSpc>
                <a:spcPct val="100000"/>
              </a:lnSpc>
              <a:buClr>
                <a:srgbClr val="001F67"/>
              </a:buClr>
              <a:buFont typeface="Symbol"/>
              <a:buChar char=""/>
            </a:pPr>
            <a:r>
              <a:rPr lang="en-US" sz="1200" spc="-1" dirty="0">
                <a:solidFill>
                  <a:srgbClr val="001F67"/>
                </a:solidFill>
                <a:latin typeface="Gilroy" panose="00000500000000000000" pitchFamily="2" charset="-52"/>
                <a:ea typeface="Gilroy Regular"/>
              </a:rPr>
              <a:t>Individuals experiencing chronic stress</a:t>
            </a:r>
          </a:p>
        </p:txBody>
      </p:sp>
      <p:pic>
        <p:nvPicPr>
          <p:cNvPr id="337" name="shutterstock_2177943695.jpg" descr="shutterstock_2177943695.jpg"/>
          <p:cNvPicPr/>
          <p:nvPr/>
        </p:nvPicPr>
        <p:blipFill>
          <a:blip r:embed="rId4" cstate="screen">
            <a:extLst>
              <a:ext uri="{28A0092B-C50C-407E-A947-70E740481C1C}">
                <a14:useLocalDpi xmlns:a14="http://schemas.microsoft.com/office/drawing/2010/main"/>
              </a:ext>
            </a:extLst>
          </a:blip>
          <a:srcRect/>
          <a:stretch/>
        </p:blipFill>
        <p:spPr>
          <a:xfrm>
            <a:off x="5712840" y="0"/>
            <a:ext cx="3432600" cy="5142600"/>
          </a:xfrm>
          <a:prstGeom prst="rect">
            <a:avLst/>
          </a:prstGeom>
          <a:ln w="12600">
            <a:noFill/>
          </a:ln>
        </p:spPr>
      </p:pic>
      <p:pic>
        <p:nvPicPr>
          <p:cNvPr id="338" name="Calci-Prime преза-37.png" descr="Calci-Prime преза-37.png"/>
          <p:cNvPicPr/>
          <p:nvPr/>
        </p:nvPicPr>
        <p:blipFill>
          <a:blip r:embed="rId5"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
        <p:nvSpPr>
          <p:cNvPr id="2" name="TextBox 1">
            <a:extLst>
              <a:ext uri="{FF2B5EF4-FFF2-40B4-BE49-F238E27FC236}">
                <a16:creationId xmlns="" xmlns:a16="http://schemas.microsoft.com/office/drawing/2014/main" id="{90916F37-25E9-2BCF-DBC7-D3E61F6BF2D4}"/>
              </a:ext>
            </a:extLst>
          </p:cNvPr>
          <p:cNvSpPr txBox="1"/>
          <p:nvPr/>
        </p:nvSpPr>
        <p:spPr>
          <a:xfrm>
            <a:off x="3050169" y="4628636"/>
            <a:ext cx="3042221" cy="283924"/>
          </a:xfrm>
          <a:prstGeom prst="rect">
            <a:avLst/>
          </a:prstGeom>
          <a:noFill/>
          <a:ln>
            <a:solidFill>
              <a:srgbClr val="001F66"/>
            </a:solidFill>
          </a:ln>
        </p:spPr>
        <p:txBody>
          <a:bodyPr wrap="square">
            <a:spAutoFit/>
          </a:bodyPr>
          <a:lstStyle/>
          <a:p>
            <a:pPr marL="0" marR="0" algn="ctr">
              <a:lnSpc>
                <a:spcPct val="107000"/>
              </a:lnSpc>
              <a:spcBef>
                <a:spcPts val="0"/>
              </a:spcBef>
              <a:spcAft>
                <a:spcPts val="800"/>
              </a:spcAft>
            </a:pPr>
            <a:r>
              <a:rPr lang="en-US" sz="600" kern="100" dirty="0">
                <a:solidFill>
                  <a:srgbClr val="001F66"/>
                </a:solidFill>
                <a:effectLst/>
                <a:latin typeface="Gilroy" pitchFamily="2" charset="77"/>
                <a:ea typeface="Calibri" panose="020F0502020204030204" pitchFamily="34" charset="0"/>
                <a:cs typeface="Times New Roman" panose="02020603050405020304" pitchFamily="18" charset="0"/>
              </a:rPr>
              <a:t>This statement has not been evaluated by the Food and Drug Administration. This product is not intended to </a:t>
            </a:r>
            <a:r>
              <a:rPr lang="en-US" sz="600" i="0" kern="100" dirty="0">
                <a:solidFill>
                  <a:srgbClr val="001F66"/>
                </a:solidFill>
                <a:effectLst/>
                <a:latin typeface="Gilroy" pitchFamily="2" charset="77"/>
                <a:ea typeface="Calibri" panose="020F0502020204030204" pitchFamily="34" charset="0"/>
                <a:cs typeface="Times New Roman" panose="02020603050405020304" pitchFamily="18" charset="0"/>
              </a:rPr>
              <a:t>diagnose, treat, cure or prevent any disease. </a:t>
            </a:r>
            <a:endParaRPr lang="en-US" sz="1200" kern="100" dirty="0">
              <a:solidFill>
                <a:srgbClr val="001F66"/>
              </a:solidFill>
              <a:effectLst/>
              <a:latin typeface="Gilroy" pitchFamily="2" charset="77"/>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DSC02296_Dx0 (3).jpg" descr="DSC02296_Dx0 (3).jpg"/>
          <p:cNvPicPr>
            <a:picLocks noChangeAspect="1"/>
          </p:cNvPicPr>
          <p:nvPr/>
        </p:nvPicPr>
        <p:blipFill>
          <a:blip r:embed="rId2">
            <a:extLst/>
          </a:blip>
          <a:srcRect l="23864" t="20353" r="25" b="3618"/>
          <a:stretch>
            <a:fillRect/>
          </a:stretch>
        </p:blipFill>
        <p:spPr>
          <a:xfrm>
            <a:off x="-445488" y="-244241"/>
            <a:ext cx="9589489" cy="5387741"/>
          </a:xfrm>
          <a:prstGeom prst="rect">
            <a:avLst/>
          </a:prstGeom>
          <a:ln w="12700">
            <a:miter lim="400000"/>
          </a:ln>
        </p:spPr>
      </p:pic>
      <p:pic>
        <p:nvPicPr>
          <p:cNvPr id="14" name="Calci-Prime преза-37.png" descr="Calci-Prime преза-37.png"/>
          <p:cNvPicPr>
            <a:picLocks noChangeAspect="1"/>
          </p:cNvPicPr>
          <p:nvPr/>
        </p:nvPicPr>
        <p:blipFill>
          <a:blip r:embed="rId3">
            <a:extLst/>
          </a:blip>
          <a:srcRect t="832" b="830"/>
          <a:stretch>
            <a:fillRect/>
          </a:stretch>
        </p:blipFill>
        <p:spPr>
          <a:xfrm>
            <a:off x="7950239" y="4815359"/>
            <a:ext cx="786243" cy="137163"/>
          </a:xfrm>
          <a:prstGeom prst="rect">
            <a:avLst/>
          </a:prstGeom>
          <a:ln w="12700">
            <a:miter lim="400000"/>
          </a:ln>
        </p:spPr>
      </p:pic>
      <p:sp>
        <p:nvSpPr>
          <p:cNvPr id="15" name="O!Mega-3 TG"/>
          <p:cNvSpPr txBox="1"/>
          <p:nvPr/>
        </p:nvSpPr>
        <p:spPr>
          <a:xfrm>
            <a:off x="411480" y="4795558"/>
            <a:ext cx="843255" cy="156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1200" spc="-1">
                <a:solidFill>
                  <a:srgbClr val="FFFFFF"/>
                </a:solidFill>
                <a:latin typeface="Gilroy Semibold"/>
                <a:ea typeface="Gilroy Semibold"/>
                <a:cs typeface="Gilroy Semibold"/>
                <a:sym typeface="Gilroy Semibold"/>
              </a:defRPr>
            </a:lvl1pPr>
          </a:lstStyle>
          <a:p>
            <a:r>
              <a:rPr dirty="0" err="1"/>
              <a:t>Calci</a:t>
            </a:r>
            <a:r>
              <a:rPr dirty="0"/>
              <a:t>-Prime</a:t>
            </a:r>
          </a:p>
        </p:txBody>
      </p:sp>
      <p:pic>
        <p:nvPicPr>
          <p:cNvPr id="17" name="22.png" descr="22.png"/>
          <p:cNvPicPr>
            <a:picLocks noChangeAspect="1"/>
          </p:cNvPicPr>
          <p:nvPr/>
        </p:nvPicPr>
        <p:blipFill>
          <a:blip r:embed="rId4">
            <a:extLst/>
          </a:blip>
          <a:stretch>
            <a:fillRect/>
          </a:stretch>
        </p:blipFill>
        <p:spPr>
          <a:xfrm>
            <a:off x="406440" y="1231918"/>
            <a:ext cx="430561" cy="430563"/>
          </a:xfrm>
          <a:prstGeom prst="rect">
            <a:avLst/>
          </a:prstGeom>
          <a:ln w="12700">
            <a:miter lim="400000"/>
          </a:ln>
        </p:spPr>
      </p:pic>
      <p:pic>
        <p:nvPicPr>
          <p:cNvPr id="18" name="23.png" descr="23.png"/>
          <p:cNvPicPr>
            <a:picLocks noChangeAspect="1"/>
          </p:cNvPicPr>
          <p:nvPr/>
        </p:nvPicPr>
        <p:blipFill>
          <a:blip r:embed="rId5">
            <a:extLst/>
          </a:blip>
          <a:stretch>
            <a:fillRect/>
          </a:stretch>
        </p:blipFill>
        <p:spPr>
          <a:xfrm>
            <a:off x="406440" y="1892160"/>
            <a:ext cx="430561" cy="430563"/>
          </a:xfrm>
          <a:prstGeom prst="rect">
            <a:avLst/>
          </a:prstGeom>
          <a:ln w="12700">
            <a:miter lim="400000"/>
          </a:ln>
        </p:spPr>
      </p:pic>
      <p:sp>
        <p:nvSpPr>
          <p:cNvPr id="341" name="Омега-3 — собирательное название полиненасыщенных жирных кислот (ПНЖК)"/>
          <p:cNvSpPr/>
          <p:nvPr/>
        </p:nvSpPr>
        <p:spPr>
          <a:xfrm>
            <a:off x="399140" y="406440"/>
            <a:ext cx="3430939" cy="37394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chemeClr val="bg1"/>
                </a:solidFill>
                <a:latin typeface="Gilroy" panose="00000500000000000000" pitchFamily="2" charset="-52"/>
                <a:ea typeface="Gilroy Bold"/>
              </a:rPr>
              <a:t>Calci-Prime features:</a:t>
            </a:r>
            <a:endParaRPr lang="ru-RU" sz="2700" b="0" strike="noStrike" spc="-1" dirty="0">
              <a:solidFill>
                <a:schemeClr val="bg1"/>
              </a:solidFill>
              <a:latin typeface="Gilroy" panose="00000500000000000000" pitchFamily="2" charset="-52"/>
            </a:endParaRPr>
          </a:p>
        </p:txBody>
      </p:sp>
      <p:sp>
        <p:nvSpPr>
          <p:cNvPr id="343" name="Rectangle"/>
          <p:cNvSpPr/>
          <p:nvPr/>
        </p:nvSpPr>
        <p:spPr>
          <a:xfrm>
            <a:off x="9563040" y="101520"/>
            <a:ext cx="405360" cy="4951800"/>
          </a:xfrm>
          <a:prstGeom prst="rect">
            <a:avLst/>
          </a:prstGeom>
          <a:solidFill>
            <a:srgbClr val="585858"/>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sp>
        <p:nvSpPr>
          <p:cNvPr id="344" name="Поступают в организм  в основном с пищей —…"/>
          <p:cNvSpPr/>
          <p:nvPr/>
        </p:nvSpPr>
        <p:spPr>
          <a:xfrm>
            <a:off x="941870" y="1272600"/>
            <a:ext cx="2776337" cy="3693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chemeClr val="bg1"/>
                </a:solidFill>
                <a:latin typeface="Gilroy" panose="00000500000000000000" pitchFamily="2" charset="-52"/>
                <a:ea typeface="Gilroy Regular"/>
              </a:rPr>
              <a:t>Naturally sourced calcium, </a:t>
            </a:r>
            <a:r>
              <a:rPr lang="en-US" sz="1200" b="0" strike="noStrike" spc="-1" dirty="0" err="1">
                <a:solidFill>
                  <a:schemeClr val="bg1"/>
                </a:solidFill>
                <a:latin typeface="Gilroy" panose="00000500000000000000" pitchFamily="2" charset="-52"/>
                <a:ea typeface="Gilroy Regular"/>
              </a:rPr>
              <a:t>Aquamin</a:t>
            </a:r>
            <a:r>
              <a:rPr lang="en-US" sz="1200" b="0" strike="noStrike" spc="-1" dirty="0">
                <a:solidFill>
                  <a:schemeClr val="bg1"/>
                </a:solidFill>
                <a:latin typeface="Gilroy" panose="00000500000000000000" pitchFamily="2" charset="-52"/>
                <a:ea typeface="Gilroy Regular"/>
              </a:rPr>
              <a:t>™, </a:t>
            </a:r>
          </a:p>
          <a:p>
            <a:pPr>
              <a:lnSpc>
                <a:spcPct val="100000"/>
              </a:lnSpc>
              <a:tabLst>
                <a:tab pos="0" algn="l"/>
              </a:tabLst>
            </a:pPr>
            <a:r>
              <a:rPr lang="en-US" sz="1200" b="0" strike="noStrike" spc="-1" dirty="0">
                <a:solidFill>
                  <a:schemeClr val="bg1"/>
                </a:solidFill>
                <a:latin typeface="Gilroy" panose="00000500000000000000" pitchFamily="2" charset="-52"/>
                <a:ea typeface="Gilroy Regular"/>
              </a:rPr>
              <a:t>with proven effectiveness</a:t>
            </a:r>
            <a:endParaRPr lang="ru-RU" sz="1200" b="0" strike="noStrike" spc="-1" dirty="0">
              <a:solidFill>
                <a:schemeClr val="bg1"/>
              </a:solidFill>
              <a:latin typeface="Gilroy" panose="00000500000000000000" pitchFamily="2" charset="-52"/>
            </a:endParaRPr>
          </a:p>
        </p:txBody>
      </p:sp>
      <p:sp>
        <p:nvSpPr>
          <p:cNvPr id="347" name="Синергичные витамины и минералы…"/>
          <p:cNvSpPr/>
          <p:nvPr/>
        </p:nvSpPr>
        <p:spPr>
          <a:xfrm>
            <a:off x="940790" y="1932840"/>
            <a:ext cx="2381036" cy="3693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chemeClr val="bg1"/>
                </a:solidFill>
                <a:latin typeface="Gilroy" panose="00000500000000000000" pitchFamily="2" charset="-52"/>
                <a:ea typeface="Gilroy Regular"/>
              </a:rPr>
              <a:t>Synergistic </a:t>
            </a:r>
            <a:r>
              <a:rPr lang="en-US" sz="1200" spc="-1" dirty="0">
                <a:solidFill>
                  <a:schemeClr val="bg1"/>
                </a:solidFill>
                <a:latin typeface="Gilroy" panose="00000500000000000000" pitchFamily="2" charset="-52"/>
                <a:ea typeface="Gilroy Regular"/>
              </a:rPr>
              <a:t>Vi</a:t>
            </a:r>
            <a:r>
              <a:rPr lang="en-US" sz="1200" b="0" strike="noStrike" spc="-1" dirty="0">
                <a:solidFill>
                  <a:schemeClr val="bg1"/>
                </a:solidFill>
                <a:latin typeface="Gilroy" panose="00000500000000000000" pitchFamily="2" charset="-52"/>
                <a:ea typeface="Gilroy Regular"/>
              </a:rPr>
              <a:t>tamins and Minerals</a:t>
            </a:r>
          </a:p>
          <a:p>
            <a:pPr>
              <a:lnSpc>
                <a:spcPct val="100000"/>
              </a:lnSpc>
              <a:tabLst>
                <a:tab pos="0" algn="l"/>
              </a:tabLst>
            </a:pPr>
            <a:r>
              <a:rPr lang="en-US" sz="1200" spc="-1" dirty="0">
                <a:solidFill>
                  <a:schemeClr val="bg1"/>
                </a:solidFill>
                <a:latin typeface="Gilroy" panose="00000500000000000000" pitchFamily="2" charset="-52"/>
                <a:ea typeface="Gilroy Regular"/>
              </a:rPr>
              <a:t>f</a:t>
            </a:r>
            <a:r>
              <a:rPr lang="en-US" sz="1200" b="0" strike="noStrike" spc="-1" dirty="0">
                <a:solidFill>
                  <a:schemeClr val="bg1"/>
                </a:solidFill>
                <a:latin typeface="Gilroy" panose="00000500000000000000" pitchFamily="2" charset="-52"/>
                <a:ea typeface="Gilroy Regular"/>
              </a:rPr>
              <a:t>or enhanced calcium absorption</a:t>
            </a:r>
            <a:endParaRPr lang="ru-RU" sz="1200" b="0" strike="noStrike" spc="-1" dirty="0">
              <a:solidFill>
                <a:schemeClr val="bg1"/>
              </a:solidFill>
              <a:latin typeface="Gilroy" panose="00000500000000000000" pitchFamily="2" charset="-5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DSC02316_Dx0 (2).jpg" descr="DSC02316_Dx0 (2).jpg"/>
          <p:cNvPicPr>
            <a:picLocks noChangeAspect="1"/>
          </p:cNvPicPr>
          <p:nvPr/>
        </p:nvPicPr>
        <p:blipFill>
          <a:blip r:embed="rId2">
            <a:extLst/>
          </a:blip>
          <a:srcRect l="1293" t="9675" r="13844" b="5461"/>
          <a:stretch>
            <a:fillRect/>
          </a:stretch>
        </p:blipFill>
        <p:spPr>
          <a:xfrm>
            <a:off x="-746527" y="-877529"/>
            <a:ext cx="10716437" cy="6027093"/>
          </a:xfrm>
          <a:prstGeom prst="rect">
            <a:avLst/>
          </a:prstGeom>
          <a:ln w="12700" cap="flat">
            <a:noFill/>
            <a:miter lim="400000"/>
          </a:ln>
          <a:effectLst/>
        </p:spPr>
      </p:pic>
      <p:sp>
        <p:nvSpPr>
          <p:cNvPr id="353" name="O!Mega-3 TG"/>
          <p:cNvSpPr/>
          <p:nvPr/>
        </p:nvSpPr>
        <p:spPr>
          <a:xfrm>
            <a:off x="411480" y="4795560"/>
            <a:ext cx="848181" cy="14984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dirty="0" err="1">
                <a:solidFill>
                  <a:schemeClr val="bg1"/>
                </a:solidFill>
                <a:latin typeface="Gilroy Bold"/>
                <a:ea typeface="Gilroy Bold"/>
              </a:rPr>
              <a:t>Calci-Prime</a:t>
            </a:r>
            <a:endParaRPr lang="ru-RU" sz="1200" b="0" strike="noStrike" spc="-1" dirty="0">
              <a:solidFill>
                <a:schemeClr val="bg1"/>
              </a:solidFill>
              <a:latin typeface="Arial"/>
            </a:endParaRPr>
          </a:p>
        </p:txBody>
      </p:sp>
      <p:sp>
        <p:nvSpPr>
          <p:cNvPr id="354" name="CustomShape 2"/>
          <p:cNvSpPr/>
          <p:nvPr/>
        </p:nvSpPr>
        <p:spPr>
          <a:xfrm>
            <a:off x="419760" y="1634400"/>
            <a:ext cx="1519621" cy="1627278"/>
          </a:xfrm>
          <a:prstGeom prst="rect">
            <a:avLst/>
          </a:prstGeom>
          <a:noFill/>
          <a:ln w="12600">
            <a:noFill/>
          </a:ln>
        </p:spPr>
        <p:style>
          <a:lnRef idx="0">
            <a:scrgbClr r="0" g="0" b="0"/>
          </a:lnRef>
          <a:fillRef idx="0">
            <a:scrgbClr r="0" g="0" b="0"/>
          </a:fillRef>
          <a:effectRef idx="0">
            <a:scrgbClr r="0" g="0" b="0"/>
          </a:effectRef>
          <a:fontRef idx="minor"/>
        </p:style>
        <p:txBody>
          <a:bodyPr wrap="none" lIns="85680" tIns="85680" rIns="85680" bIns="85680" anchor="t">
            <a:spAutoFit/>
          </a:bodyPr>
          <a:lstStyle/>
          <a:p>
            <a:pPr>
              <a:lnSpc>
                <a:spcPct val="90000"/>
              </a:lnSpc>
              <a:tabLst>
                <a:tab pos="0" algn="l"/>
              </a:tabLst>
            </a:pPr>
            <a:r>
              <a:rPr lang="en-US" sz="1500" b="1" strike="noStrike" spc="-1" dirty="0">
                <a:solidFill>
                  <a:schemeClr val="bg1"/>
                </a:solidFill>
                <a:latin typeface="Gilroy" panose="00000500000000000000" pitchFamily="2" charset="-52"/>
                <a:ea typeface="Gilroy-Semibold"/>
              </a:rPr>
              <a:t>BONUS POINTS</a:t>
            </a:r>
            <a:endParaRPr lang="ru-RU" sz="1500" b="0" strike="noStrike" spc="-1" dirty="0">
              <a:solidFill>
                <a:schemeClr val="bg1"/>
              </a:solidFill>
              <a:latin typeface="Gilroy" panose="00000500000000000000" pitchFamily="2" charset="-52"/>
            </a:endParaRPr>
          </a:p>
          <a:p>
            <a:pPr>
              <a:lnSpc>
                <a:spcPct val="90000"/>
              </a:lnSpc>
              <a:tabLst>
                <a:tab pos="0" algn="l"/>
              </a:tabLst>
            </a:pPr>
            <a:endParaRPr lang="en-US" sz="1500" b="0" strike="noStrike" spc="-1" dirty="0">
              <a:solidFill>
                <a:schemeClr val="bg1"/>
              </a:solidFill>
              <a:latin typeface="Gilroy" panose="00000500000000000000" pitchFamily="2" charset="-52"/>
            </a:endParaRPr>
          </a:p>
          <a:p>
            <a:pPr>
              <a:lnSpc>
                <a:spcPct val="90000"/>
              </a:lnSpc>
              <a:tabLst>
                <a:tab pos="0" algn="l"/>
              </a:tabLst>
            </a:pPr>
            <a:endParaRPr lang="ru-RU" sz="1500" b="0" strike="noStrike" spc="-1" dirty="0">
              <a:solidFill>
                <a:schemeClr val="bg1"/>
              </a:solidFill>
              <a:latin typeface="Gilroy" panose="00000500000000000000" pitchFamily="2" charset="-52"/>
            </a:endParaRPr>
          </a:p>
          <a:p>
            <a:pPr>
              <a:lnSpc>
                <a:spcPct val="90000"/>
              </a:lnSpc>
              <a:tabLst>
                <a:tab pos="0" algn="l"/>
              </a:tabLst>
            </a:pPr>
            <a:r>
              <a:rPr lang="en-US" sz="1500" b="1" strike="noStrike" spc="-1" dirty="0">
                <a:solidFill>
                  <a:schemeClr val="bg1"/>
                </a:solidFill>
                <a:latin typeface="Gilroy" panose="00000500000000000000" pitchFamily="2" charset="-52"/>
                <a:ea typeface="Gilroy-Semibold"/>
              </a:rPr>
              <a:t>CLUB PRICE</a:t>
            </a:r>
            <a:endParaRPr lang="ru-RU" sz="1500" b="0" strike="noStrike" spc="-1" dirty="0">
              <a:solidFill>
                <a:schemeClr val="bg1"/>
              </a:solidFill>
              <a:latin typeface="Gilroy" panose="00000500000000000000" pitchFamily="2" charset="-52"/>
            </a:endParaRPr>
          </a:p>
          <a:p>
            <a:pPr>
              <a:lnSpc>
                <a:spcPct val="90000"/>
              </a:lnSpc>
              <a:tabLst>
                <a:tab pos="0" algn="l"/>
              </a:tabLst>
            </a:pPr>
            <a:endParaRPr lang="en-US" sz="1500" b="0" strike="noStrike" spc="-1" dirty="0">
              <a:solidFill>
                <a:schemeClr val="bg1"/>
              </a:solidFill>
              <a:latin typeface="Gilroy" panose="00000500000000000000" pitchFamily="2" charset="-52"/>
            </a:endParaRPr>
          </a:p>
          <a:p>
            <a:pPr>
              <a:lnSpc>
                <a:spcPct val="90000"/>
              </a:lnSpc>
              <a:tabLst>
                <a:tab pos="0" algn="l"/>
              </a:tabLst>
            </a:pPr>
            <a:endParaRPr lang="ru-RU" sz="1500" b="0" strike="noStrike" spc="-1" dirty="0">
              <a:solidFill>
                <a:schemeClr val="bg1"/>
              </a:solidFill>
              <a:latin typeface="Gilroy" panose="00000500000000000000" pitchFamily="2" charset="-52"/>
            </a:endParaRPr>
          </a:p>
          <a:p>
            <a:pPr>
              <a:lnSpc>
                <a:spcPct val="90000"/>
              </a:lnSpc>
              <a:tabLst>
                <a:tab pos="0" algn="l"/>
              </a:tabLst>
            </a:pPr>
            <a:r>
              <a:rPr lang="en-US" sz="1500" b="1" strike="noStrike" spc="-1" dirty="0">
                <a:solidFill>
                  <a:schemeClr val="bg1"/>
                </a:solidFill>
                <a:latin typeface="Gilroy" panose="00000500000000000000" pitchFamily="2" charset="-52"/>
                <a:ea typeface="Gilroy-Semibold"/>
              </a:rPr>
              <a:t>RETAIL PRICE</a:t>
            </a:r>
            <a:endParaRPr lang="ru-RU" sz="1500" b="0" strike="noStrike" spc="-1" dirty="0">
              <a:solidFill>
                <a:schemeClr val="bg1"/>
              </a:solidFill>
              <a:latin typeface="Gilroy" panose="00000500000000000000" pitchFamily="2" charset="-52"/>
            </a:endParaRPr>
          </a:p>
        </p:txBody>
      </p:sp>
      <p:sp>
        <p:nvSpPr>
          <p:cNvPr id="355" name="CustomShape 4"/>
          <p:cNvSpPr/>
          <p:nvPr/>
        </p:nvSpPr>
        <p:spPr>
          <a:xfrm>
            <a:off x="2730531" y="2857812"/>
            <a:ext cx="1063149" cy="403866"/>
          </a:xfrm>
          <a:prstGeom prst="rect">
            <a:avLst/>
          </a:prstGeom>
          <a:noFill/>
          <a:ln w="12600">
            <a:noFill/>
          </a:ln>
        </p:spPr>
        <p:style>
          <a:lnRef idx="0">
            <a:scrgbClr r="0" g="0" b="0"/>
          </a:lnRef>
          <a:fillRef idx="0">
            <a:scrgbClr r="0" g="0" b="0"/>
          </a:fillRef>
          <a:effectRef idx="0">
            <a:scrgbClr r="0" g="0" b="0"/>
          </a:effectRef>
          <a:fontRef idx="minor"/>
        </p:style>
        <p:txBody>
          <a:bodyPr wrap="none" lIns="85680" tIns="85680" rIns="85680" bIns="85680" anchor="t">
            <a:spAutoFit/>
          </a:bodyPr>
          <a:lstStyle/>
          <a:p>
            <a:pPr>
              <a:lnSpc>
                <a:spcPct val="100000"/>
              </a:lnSpc>
              <a:tabLst>
                <a:tab pos="0" algn="l"/>
              </a:tabLst>
            </a:pPr>
            <a:r>
              <a:rPr lang="ru-RU" sz="1500" b="0" strike="noStrike" spc="-1" dirty="0">
                <a:solidFill>
                  <a:schemeClr val="bg1"/>
                </a:solidFill>
                <a:latin typeface="Gilroy" panose="00000500000000000000" pitchFamily="2" charset="-52"/>
                <a:ea typeface="Gilroy Regular"/>
              </a:rPr>
              <a:t>37</a:t>
            </a:r>
            <a:r>
              <a:rPr lang="en-US" sz="1500" b="0" strike="noStrike" spc="-1" dirty="0">
                <a:solidFill>
                  <a:schemeClr val="bg1"/>
                </a:solidFill>
                <a:latin typeface="Gilroy" panose="00000500000000000000" pitchFamily="2" charset="-52"/>
                <a:ea typeface="Gilroy Regular"/>
              </a:rPr>
              <a:t>.</a:t>
            </a:r>
            <a:r>
              <a:rPr lang="ru-RU" sz="1500" b="0" strike="noStrike" spc="-1" dirty="0">
                <a:solidFill>
                  <a:schemeClr val="bg1"/>
                </a:solidFill>
                <a:latin typeface="Gilroy" panose="00000500000000000000" pitchFamily="2" charset="-52"/>
                <a:ea typeface="Gilroy Regular"/>
              </a:rPr>
              <a:t>50 </a:t>
            </a:r>
            <a:r>
              <a:rPr lang="en-US" sz="1500" spc="-1" dirty="0">
                <a:solidFill>
                  <a:schemeClr val="bg1"/>
                </a:solidFill>
                <a:latin typeface="Gilroy" panose="00000500000000000000" pitchFamily="2" charset="-52"/>
                <a:ea typeface="Gilroy Regular"/>
              </a:rPr>
              <a:t>USD</a:t>
            </a:r>
            <a:endParaRPr lang="ru-RU" sz="1500" b="0" strike="noStrike" spc="-1" dirty="0">
              <a:solidFill>
                <a:schemeClr val="bg1"/>
              </a:solidFill>
              <a:latin typeface="Gilroy" panose="00000500000000000000" pitchFamily="2" charset="-52"/>
            </a:endParaRPr>
          </a:p>
        </p:txBody>
      </p:sp>
      <p:sp>
        <p:nvSpPr>
          <p:cNvPr id="356" name="CustomShape 5"/>
          <p:cNvSpPr/>
          <p:nvPr/>
        </p:nvSpPr>
        <p:spPr>
          <a:xfrm>
            <a:off x="2730531" y="2189160"/>
            <a:ext cx="1108033" cy="403866"/>
          </a:xfrm>
          <a:prstGeom prst="rect">
            <a:avLst/>
          </a:prstGeom>
          <a:noFill/>
          <a:ln w="12600">
            <a:noFill/>
          </a:ln>
        </p:spPr>
        <p:style>
          <a:lnRef idx="0">
            <a:scrgbClr r="0" g="0" b="0"/>
          </a:lnRef>
          <a:fillRef idx="0">
            <a:scrgbClr r="0" g="0" b="0"/>
          </a:fillRef>
          <a:effectRef idx="0">
            <a:scrgbClr r="0" g="0" b="0"/>
          </a:effectRef>
          <a:fontRef idx="minor"/>
        </p:style>
        <p:txBody>
          <a:bodyPr wrap="none" lIns="85680" tIns="85680" rIns="85680" bIns="85680" anchor="t">
            <a:spAutoFit/>
          </a:bodyPr>
          <a:lstStyle/>
          <a:p>
            <a:pPr>
              <a:lnSpc>
                <a:spcPct val="100000"/>
              </a:lnSpc>
              <a:tabLst>
                <a:tab pos="0" algn="l"/>
              </a:tabLst>
            </a:pPr>
            <a:r>
              <a:rPr lang="ru-RU" sz="1500" b="0" strike="noStrike" spc="-1" dirty="0">
                <a:solidFill>
                  <a:schemeClr val="bg1"/>
                </a:solidFill>
                <a:latin typeface="Gilroy" panose="00000500000000000000" pitchFamily="2" charset="-52"/>
                <a:ea typeface="Gilroy Regular"/>
              </a:rPr>
              <a:t>30</a:t>
            </a:r>
            <a:r>
              <a:rPr lang="en-US" sz="1500" b="0" strike="noStrike" spc="-1" dirty="0">
                <a:solidFill>
                  <a:schemeClr val="bg1"/>
                </a:solidFill>
                <a:latin typeface="Gilroy" panose="00000500000000000000" pitchFamily="2" charset="-52"/>
                <a:ea typeface="Gilroy Regular"/>
              </a:rPr>
              <a:t>.00</a:t>
            </a:r>
            <a:r>
              <a:rPr lang="en-US" sz="1500" spc="-1" dirty="0">
                <a:solidFill>
                  <a:schemeClr val="bg1"/>
                </a:solidFill>
                <a:latin typeface="Gilroy" panose="00000500000000000000" pitchFamily="2" charset="-52"/>
                <a:ea typeface="Gilroy Regular"/>
              </a:rPr>
              <a:t> USD</a:t>
            </a:r>
            <a:endParaRPr lang="ru-RU" sz="1500" b="0" strike="noStrike" spc="-1" dirty="0">
              <a:solidFill>
                <a:schemeClr val="bg1"/>
              </a:solidFill>
              <a:latin typeface="Gilroy" panose="00000500000000000000" pitchFamily="2" charset="-52"/>
            </a:endParaRPr>
          </a:p>
        </p:txBody>
      </p:sp>
      <p:sp>
        <p:nvSpPr>
          <p:cNvPr id="357" name="2191"/>
          <p:cNvSpPr/>
          <p:nvPr/>
        </p:nvSpPr>
        <p:spPr>
          <a:xfrm>
            <a:off x="444240" y="812880"/>
            <a:ext cx="334515" cy="2308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1500" b="0" strike="noStrike" spc="-1" dirty="0">
                <a:solidFill>
                  <a:schemeClr val="bg1"/>
                </a:solidFill>
                <a:latin typeface="Gilroy" panose="00000500000000000000" pitchFamily="2" charset="-52"/>
                <a:ea typeface="Gilroy Regular"/>
              </a:rPr>
              <a:t>2191</a:t>
            </a:r>
            <a:endParaRPr lang="ru-RU" sz="1500" b="0" strike="noStrike" spc="-1" dirty="0">
              <a:solidFill>
                <a:schemeClr val="bg1"/>
              </a:solidFill>
              <a:latin typeface="Gilroy" panose="00000500000000000000" pitchFamily="2" charset="-52"/>
            </a:endParaRPr>
          </a:p>
        </p:txBody>
      </p:sp>
      <p:sp>
        <p:nvSpPr>
          <p:cNvPr id="358" name="19,0"/>
          <p:cNvSpPr/>
          <p:nvPr/>
        </p:nvSpPr>
        <p:spPr>
          <a:xfrm>
            <a:off x="3120480" y="1707480"/>
            <a:ext cx="336118" cy="2308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1500" b="0" strike="noStrike" spc="-1">
                <a:solidFill>
                  <a:schemeClr val="bg1"/>
                </a:solidFill>
                <a:latin typeface="Gilroy" panose="00000500000000000000" pitchFamily="2" charset="-52"/>
                <a:ea typeface="Gilroy Regular"/>
              </a:rPr>
              <a:t>19,0</a:t>
            </a:r>
            <a:endParaRPr lang="ru-RU" sz="1500" b="0" strike="noStrike" spc="-1">
              <a:solidFill>
                <a:schemeClr val="bg1"/>
              </a:solidFill>
              <a:latin typeface="Gilroy" panose="00000500000000000000" pitchFamily="2" charset="-52"/>
            </a:endParaRPr>
          </a:p>
        </p:txBody>
      </p:sp>
      <p:pic>
        <p:nvPicPr>
          <p:cNvPr id="360" name="Calci-Prime преза-37.png" descr="Calci-Prime преза-37.png"/>
          <p:cNvPicPr/>
          <p:nvPr/>
        </p:nvPicPr>
        <p:blipFill>
          <a:blip r:embed="rId3"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
        <p:nvSpPr>
          <p:cNvPr id="361" name="Омега-3 — собирательное название полиненасыщенных жирных кислот (ПНЖК)"/>
          <p:cNvSpPr/>
          <p:nvPr/>
        </p:nvSpPr>
        <p:spPr>
          <a:xfrm>
            <a:off x="392790" y="406440"/>
            <a:ext cx="1875706" cy="37394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2700" b="1" strike="noStrike" spc="-1" dirty="0" err="1">
                <a:solidFill>
                  <a:schemeClr val="bg1"/>
                </a:solidFill>
                <a:latin typeface="Gilroy" panose="00000500000000000000" pitchFamily="2" charset="-52"/>
                <a:ea typeface="Gilroy Bold"/>
              </a:rPr>
              <a:t>Calci-Prime</a:t>
            </a:r>
            <a:endParaRPr lang="ru-RU" sz="2700" b="0" strike="noStrike" spc="-1" dirty="0">
              <a:solidFill>
                <a:schemeClr val="bg1"/>
              </a:solidFill>
              <a:latin typeface="Gilroy" panose="00000500000000000000" pitchFamily="2" charset="-52"/>
            </a:endParaRPr>
          </a:p>
        </p:txBody>
      </p:sp>
      <p:sp>
        <p:nvSpPr>
          <p:cNvPr id="14" name="Circle"/>
          <p:cNvSpPr/>
          <p:nvPr/>
        </p:nvSpPr>
        <p:spPr>
          <a:xfrm>
            <a:off x="3036083" y="1573421"/>
            <a:ext cx="482607" cy="482601"/>
          </a:xfrm>
          <a:prstGeom prst="ellipse">
            <a:avLst/>
          </a:prstGeom>
          <a:ln w="12700">
            <a:solidFill>
              <a:schemeClr val="accent1">
                <a:lumOff val="19607"/>
              </a:schemeClr>
            </a:solidFill>
          </a:ln>
        </p:spPr>
        <p:txBody>
          <a:bodyPr lIns="0" tIns="0" rIns="0" bIns="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363" name="Омега-3 — собирательное название полиненасыщенных жирных кислот (ПНЖК)"/>
          <p:cNvSpPr/>
          <p:nvPr/>
        </p:nvSpPr>
        <p:spPr>
          <a:xfrm>
            <a:off x="395270" y="406440"/>
            <a:ext cx="8188908" cy="7478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Comparing Calci-Prime to </a:t>
            </a:r>
          </a:p>
          <a:p>
            <a:pPr>
              <a:lnSpc>
                <a:spcPct val="90000"/>
              </a:lnSpc>
              <a:tabLst>
                <a:tab pos="0" algn="l"/>
              </a:tabLst>
            </a:pPr>
            <a:r>
              <a:rPr lang="en-US" sz="2700" b="1" strike="noStrike" spc="-1" dirty="0" err="1">
                <a:solidFill>
                  <a:srgbClr val="001F66"/>
                </a:solidFill>
                <a:latin typeface="Gilroy" panose="00000500000000000000" pitchFamily="2" charset="-52"/>
                <a:ea typeface="Gilroy Bold"/>
              </a:rPr>
              <a:t>MagiCal</a:t>
            </a:r>
            <a:r>
              <a:rPr lang="en-US" sz="2700" b="1" strike="noStrike" spc="-1" dirty="0">
                <a:solidFill>
                  <a:srgbClr val="001F66"/>
                </a:solidFill>
                <a:latin typeface="Gilroy" panose="00000500000000000000" pitchFamily="2" charset="-52"/>
                <a:ea typeface="Gilroy Bold"/>
              </a:rPr>
              <a:t> and Ca-Mg Complex: what has changed?</a:t>
            </a:r>
            <a:endParaRPr lang="ru-RU" sz="2700" b="0" strike="noStrike" spc="-1" dirty="0">
              <a:solidFill>
                <a:srgbClr val="000000"/>
              </a:solidFill>
              <a:latin typeface="Gilroy" panose="00000500000000000000" pitchFamily="2" charset="-52"/>
            </a:endParaRPr>
          </a:p>
        </p:txBody>
      </p:sp>
      <p:sp>
        <p:nvSpPr>
          <p:cNvPr id="364"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graphicFrame>
        <p:nvGraphicFramePr>
          <p:cNvPr id="365" name="Tаблица 1"/>
          <p:cNvGraphicFramePr/>
          <p:nvPr>
            <p:extLst>
              <p:ext uri="{D42A27DB-BD31-4B8C-83A1-F6EECF244321}">
                <p14:modId xmlns:p14="http://schemas.microsoft.com/office/powerpoint/2010/main" val="942927935"/>
              </p:ext>
            </p:extLst>
          </p:nvPr>
        </p:nvGraphicFramePr>
        <p:xfrm>
          <a:off x="385800" y="1362600"/>
          <a:ext cx="8350680" cy="3342600"/>
        </p:xfrm>
        <a:graphic>
          <a:graphicData uri="http://schemas.openxmlformats.org/drawingml/2006/table">
            <a:tbl>
              <a:tblPr/>
              <a:tblGrid>
                <a:gridCol w="2087670">
                  <a:extLst>
                    <a:ext uri="{9D8B030D-6E8A-4147-A177-3AD203B41FA5}">
                      <a16:colId xmlns="" xmlns:a16="http://schemas.microsoft.com/office/drawing/2014/main" val="20000"/>
                    </a:ext>
                  </a:extLst>
                </a:gridCol>
                <a:gridCol w="2087670">
                  <a:extLst>
                    <a:ext uri="{9D8B030D-6E8A-4147-A177-3AD203B41FA5}">
                      <a16:colId xmlns="" xmlns:a16="http://schemas.microsoft.com/office/drawing/2014/main" val="20001"/>
                    </a:ext>
                  </a:extLst>
                </a:gridCol>
                <a:gridCol w="2087670">
                  <a:extLst>
                    <a:ext uri="{9D8B030D-6E8A-4147-A177-3AD203B41FA5}">
                      <a16:colId xmlns="" xmlns:a16="http://schemas.microsoft.com/office/drawing/2014/main" val="20002"/>
                    </a:ext>
                  </a:extLst>
                </a:gridCol>
                <a:gridCol w="2087670">
                  <a:extLst>
                    <a:ext uri="{9D8B030D-6E8A-4147-A177-3AD203B41FA5}">
                      <a16:colId xmlns="" xmlns:a16="http://schemas.microsoft.com/office/drawing/2014/main" val="20003"/>
                    </a:ext>
                  </a:extLst>
                </a:gridCol>
              </a:tblGrid>
              <a:tr h="531000">
                <a:tc>
                  <a:txBody>
                    <a:bodyPr/>
                    <a:lstStyle/>
                    <a:p>
                      <a:pPr>
                        <a:lnSpc>
                          <a:spcPct val="100000"/>
                        </a:lnSpc>
                      </a:pPr>
                      <a:r>
                        <a:rPr lang="en-US" sz="900" b="1" strike="noStrike" spc="-1" dirty="0">
                          <a:solidFill>
                            <a:srgbClr val="FFFFFF"/>
                          </a:solidFill>
                          <a:latin typeface="Gilroy" panose="00000500000000000000" pitchFamily="2" charset="-52"/>
                          <a:ea typeface="Arial"/>
                        </a:rPr>
                        <a:t>Active ingredient Per daily dose           (4 capsules/tablets)</a:t>
                      </a:r>
                      <a:endParaRPr lang="ru-RU" sz="900" b="0" strike="noStrike" spc="-1" dirty="0">
                        <a:solidFill>
                          <a:srgbClr val="FFFFFF"/>
                        </a:solidFill>
                        <a:latin typeface="Gilroy" panose="00000500000000000000" pitchFamily="2" charset="-52"/>
                      </a:endParaRPr>
                    </a:p>
                  </a:txBody>
                  <a:tcPr marL="63360" marR="63360">
                    <a:lnL w="12240">
                      <a:noFill/>
                      <a:prstDash val="solid"/>
                    </a:lnL>
                    <a:lnR w="12700" cap="flat" cmpd="sng" algn="ctr">
                      <a:noFill/>
                      <a:prstDash val="solid"/>
                      <a:round/>
                      <a:headEnd type="none" w="med" len="med"/>
                      <a:tailEnd type="none" w="med" len="med"/>
                    </a:lnR>
                    <a:lnT w="12240">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F66">
                        <a:alpha val="80000"/>
                      </a:srgbClr>
                    </a:solidFill>
                  </a:tcPr>
                </a:tc>
                <a:tc>
                  <a:txBody>
                    <a:bodyPr/>
                    <a:lstStyle/>
                    <a:p>
                      <a:pPr>
                        <a:lnSpc>
                          <a:spcPct val="100000"/>
                        </a:lnSpc>
                        <a:tabLst>
                          <a:tab pos="0" algn="l"/>
                        </a:tabLst>
                      </a:pPr>
                      <a:r>
                        <a:rPr lang="en-US" sz="900" b="1" strike="noStrike" spc="-1" dirty="0" err="1">
                          <a:solidFill>
                            <a:srgbClr val="FFFFFF"/>
                          </a:solidFill>
                          <a:latin typeface="Gilroy" panose="00000500000000000000" pitchFamily="2" charset="-52"/>
                          <a:ea typeface="Arial"/>
                        </a:rPr>
                        <a:t>Calci</a:t>
                      </a:r>
                      <a:r>
                        <a:rPr lang="en-US" sz="900" b="1" strike="noStrike" spc="-1" dirty="0">
                          <a:solidFill>
                            <a:srgbClr val="FFFFFF"/>
                          </a:solidFill>
                          <a:latin typeface="Gilroy" panose="00000500000000000000" pitchFamily="2" charset="-52"/>
                          <a:ea typeface="Arial"/>
                        </a:rPr>
                        <a:t>-Prime</a:t>
                      </a:r>
                    </a:p>
                    <a:p>
                      <a:pPr>
                        <a:lnSpc>
                          <a:spcPct val="100000"/>
                        </a:lnSpc>
                        <a:tabLst>
                          <a:tab pos="0" algn="l"/>
                        </a:tabLst>
                      </a:pPr>
                      <a:r>
                        <a:rPr lang="en-US" sz="900" b="1" strike="noStrike" spc="-1" dirty="0">
                          <a:solidFill>
                            <a:srgbClr val="FFFFFF"/>
                          </a:solidFill>
                          <a:latin typeface="Gilroy" panose="00000500000000000000" pitchFamily="2" charset="-52"/>
                          <a:ea typeface="Arial"/>
                        </a:rPr>
                        <a:t>4 capsules</a:t>
                      </a:r>
                      <a:endParaRPr lang="ru-RU" sz="900" b="0" strike="noStrike" spc="-1" dirty="0">
                        <a:solidFill>
                          <a:srgbClr val="FFFFFF"/>
                        </a:solidFill>
                        <a:latin typeface="Gilroy" panose="00000500000000000000" pitchFamily="2" charset="-52"/>
                      </a:endParaRPr>
                    </a:p>
                  </a:txBody>
                  <a:tcPr marL="63360" marR="633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240">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F66">
                        <a:alpha val="80000"/>
                      </a:srgbClr>
                    </a:solidFill>
                  </a:tcPr>
                </a:tc>
                <a:tc>
                  <a:txBody>
                    <a:bodyPr/>
                    <a:lstStyle/>
                    <a:p>
                      <a:pPr>
                        <a:lnSpc>
                          <a:spcPct val="100000"/>
                        </a:lnSpc>
                        <a:tabLst>
                          <a:tab pos="0" algn="l"/>
                        </a:tabLst>
                      </a:pPr>
                      <a:r>
                        <a:rPr lang="ru-RU" sz="900" b="1" strike="noStrike" spc="-1" dirty="0" err="1">
                          <a:solidFill>
                            <a:srgbClr val="FFFFFF"/>
                          </a:solidFill>
                          <a:latin typeface="Gilroy" panose="00000500000000000000" pitchFamily="2" charset="-52"/>
                          <a:ea typeface="Arial"/>
                        </a:rPr>
                        <a:t>MagiCal</a:t>
                      </a:r>
                      <a:endParaRPr lang="ru-RU" sz="900" b="0" strike="noStrike" spc="-1" dirty="0">
                        <a:solidFill>
                          <a:srgbClr val="FFFFFF"/>
                        </a:solidFill>
                        <a:latin typeface="Gilroy" panose="00000500000000000000" pitchFamily="2" charset="-52"/>
                      </a:endParaRPr>
                    </a:p>
                    <a:p>
                      <a:pPr>
                        <a:lnSpc>
                          <a:spcPct val="100000"/>
                        </a:lnSpc>
                        <a:tabLst>
                          <a:tab pos="0" algn="l"/>
                        </a:tabLst>
                      </a:pPr>
                      <a:r>
                        <a:rPr lang="en-US" sz="900" b="1" strike="noStrike" spc="-1" dirty="0">
                          <a:solidFill>
                            <a:srgbClr val="FFFFFF"/>
                          </a:solidFill>
                          <a:latin typeface="Gilroy" panose="00000500000000000000" pitchFamily="2" charset="-52"/>
                          <a:ea typeface="Arial"/>
                        </a:rPr>
                        <a:t>4 pills</a:t>
                      </a:r>
                      <a:endParaRPr lang="ru-RU" sz="900" b="0" strike="noStrike" spc="-1" dirty="0">
                        <a:solidFill>
                          <a:srgbClr val="FFFFFF"/>
                        </a:solidFill>
                        <a:latin typeface="Gilroy" panose="00000500000000000000" pitchFamily="2" charset="-52"/>
                      </a:endParaRPr>
                    </a:p>
                  </a:txBody>
                  <a:tcPr marL="63360" marR="633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240">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F66">
                        <a:alpha val="80000"/>
                      </a:srgbClr>
                    </a:solidFill>
                  </a:tcPr>
                </a:tc>
                <a:tc>
                  <a:txBody>
                    <a:bodyPr/>
                    <a:lstStyle/>
                    <a:p>
                      <a:pPr>
                        <a:lnSpc>
                          <a:spcPct val="100000"/>
                        </a:lnSpc>
                        <a:tabLst>
                          <a:tab pos="0" algn="l"/>
                        </a:tabLst>
                      </a:pPr>
                      <a:r>
                        <a:rPr lang="ru-RU" sz="900" b="1" strike="noStrike" spc="-1" dirty="0" err="1">
                          <a:solidFill>
                            <a:srgbClr val="FFFFFF"/>
                          </a:solidFill>
                          <a:latin typeface="Gilroy" panose="00000500000000000000" pitchFamily="2" charset="-52"/>
                          <a:ea typeface="Arial"/>
                        </a:rPr>
                        <a:t>Ca-Mg</a:t>
                      </a:r>
                      <a:r>
                        <a:rPr lang="ru-RU" sz="900" b="1" strike="noStrike" spc="-1" dirty="0">
                          <a:solidFill>
                            <a:srgbClr val="FFFFFF"/>
                          </a:solidFill>
                          <a:latin typeface="Gilroy" panose="00000500000000000000" pitchFamily="2" charset="-52"/>
                          <a:ea typeface="Arial"/>
                        </a:rPr>
                        <a:t> </a:t>
                      </a:r>
                      <a:r>
                        <a:rPr lang="ru-RU" sz="900" b="1" strike="noStrike" spc="-1" dirty="0" err="1">
                          <a:solidFill>
                            <a:srgbClr val="FFFFFF"/>
                          </a:solidFill>
                          <a:latin typeface="Gilroy" panose="00000500000000000000" pitchFamily="2" charset="-52"/>
                          <a:ea typeface="Arial"/>
                        </a:rPr>
                        <a:t>Complex</a:t>
                      </a:r>
                      <a:endParaRPr lang="ru-RU" sz="900" b="0" strike="noStrike" spc="-1" dirty="0">
                        <a:solidFill>
                          <a:srgbClr val="FFFFFF"/>
                        </a:solidFill>
                        <a:latin typeface="Gilroy" panose="00000500000000000000" pitchFamily="2" charset="-52"/>
                      </a:endParaRPr>
                    </a:p>
                    <a:p>
                      <a:pPr>
                        <a:lnSpc>
                          <a:spcPct val="100000"/>
                        </a:lnSpc>
                        <a:tabLst>
                          <a:tab pos="0" algn="l"/>
                        </a:tabLst>
                      </a:pPr>
                      <a:r>
                        <a:rPr lang="en-US" sz="900" b="1" strike="noStrike" spc="-1" dirty="0">
                          <a:solidFill>
                            <a:srgbClr val="FFFFFF"/>
                          </a:solidFill>
                          <a:latin typeface="Gilroy" panose="00000500000000000000" pitchFamily="2" charset="-52"/>
                          <a:ea typeface="Arial"/>
                        </a:rPr>
                        <a:t>4 capsules</a:t>
                      </a:r>
                      <a:endParaRPr lang="ru-RU" sz="900" b="0" strike="noStrike" spc="-1" dirty="0">
                        <a:solidFill>
                          <a:srgbClr val="FFFFFF"/>
                        </a:solidFill>
                        <a:latin typeface="Gilroy" panose="00000500000000000000" pitchFamily="2" charset="-52"/>
                      </a:endParaRPr>
                    </a:p>
                  </a:txBody>
                  <a:tcPr marL="63360" marR="63360">
                    <a:lnL w="12700" cap="flat" cmpd="sng" algn="ctr">
                      <a:noFill/>
                      <a:prstDash val="solid"/>
                      <a:round/>
                      <a:headEnd type="none" w="med" len="med"/>
                      <a:tailEnd type="none" w="med" len="med"/>
                    </a:lnL>
                    <a:lnR w="12240">
                      <a:noFill/>
                      <a:prstDash val="solid"/>
                    </a:lnR>
                    <a:lnT w="12240">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1F66">
                        <a:alpha val="80000"/>
                      </a:srgbClr>
                    </a:solidFill>
                  </a:tcPr>
                </a:tc>
                <a:extLst>
                  <a:ext uri="{0D108BD9-81ED-4DB2-BD59-A6C34878D82A}">
                    <a16:rowId xmlns="" xmlns:a16="http://schemas.microsoft.com/office/drawing/2014/main" val="10000"/>
                  </a:ext>
                </a:extLst>
              </a:tr>
              <a:tr h="344160">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Calcium</a:t>
                      </a:r>
                      <a:endParaRPr lang="ru-RU" sz="800" b="0" strike="noStrike" spc="-1" dirty="0">
                        <a:solidFill>
                          <a:srgbClr val="000000"/>
                        </a:solidFill>
                        <a:latin typeface="Gilroy" panose="00000500000000000000" pitchFamily="2" charset="-52"/>
                      </a:endParaRPr>
                    </a:p>
                  </a:txBody>
                  <a:tcPr marL="50760" marR="50760">
                    <a:lnL w="12240">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550 mg of </a:t>
                      </a:r>
                      <a:r>
                        <a:rPr lang="en-US" sz="800" b="0" strike="noStrike" spc="-1" dirty="0" err="1">
                          <a:solidFill>
                            <a:srgbClr val="001F66"/>
                          </a:solidFill>
                          <a:latin typeface="Gilroy" panose="00000500000000000000" pitchFamily="2" charset="-52"/>
                          <a:ea typeface="Arial"/>
                        </a:rPr>
                        <a:t>Aquamin</a:t>
                      </a:r>
                      <a:r>
                        <a:rPr lang="en-US" sz="800" b="0" strike="noStrike" spc="-1" dirty="0">
                          <a:solidFill>
                            <a:srgbClr val="001F66"/>
                          </a:solidFill>
                          <a:latin typeface="Gilroy" panose="00000500000000000000" pitchFamily="2" charset="-52"/>
                          <a:ea typeface="Arial"/>
                        </a:rPr>
                        <a:t> </a:t>
                      </a:r>
                      <a:r>
                        <a:rPr lang="ru-RU" sz="800" b="0" strike="noStrike" spc="-1" baseline="31000" dirty="0">
                          <a:solidFill>
                            <a:srgbClr val="001F66"/>
                          </a:solidFill>
                          <a:latin typeface="Gilroy" panose="00000500000000000000" pitchFamily="2" charset="-52"/>
                          <a:ea typeface="Arial"/>
                        </a:rPr>
                        <a:t>ТМ</a:t>
                      </a:r>
                      <a:r>
                        <a:rPr lang="ru-RU" sz="800" b="0" strike="noStrike" spc="-1" dirty="0">
                          <a:solidFill>
                            <a:srgbClr val="001F66"/>
                          </a:solidFill>
                          <a:latin typeface="Gilroy" panose="00000500000000000000" pitchFamily="2" charset="-52"/>
                          <a:ea typeface="Arial"/>
                        </a:rPr>
                        <a:t> </a:t>
                      </a:r>
                      <a:endParaRPr lang="ru-RU" sz="800" b="0" strike="noStrike" spc="-1" dirty="0">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1090 mg from purified natural marine sediments </a:t>
                      </a:r>
                      <a:endParaRPr lang="ru-RU" sz="800" b="0" strike="noStrike" spc="-1" dirty="0">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300 mg (malate and citrate)</a:t>
                      </a:r>
                      <a:endParaRPr lang="ru-RU" sz="800" b="0" strike="noStrike" spc="-1" dirty="0">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240">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44160">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Magnesium</a:t>
                      </a:r>
                      <a:endParaRPr lang="ru-RU" sz="800" b="0" strike="noStrike" spc="-1" dirty="0">
                        <a:solidFill>
                          <a:srgbClr val="FFFFFF"/>
                        </a:solidFill>
                        <a:latin typeface="Gilroy" panose="00000500000000000000" pitchFamily="2" charset="-52"/>
                      </a:endParaRPr>
                    </a:p>
                  </a:txBody>
                  <a:tcPr marL="50760" marR="50760">
                    <a:lnL w="12240">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160 mg of </a:t>
                      </a:r>
                      <a:r>
                        <a:rPr lang="en-US" sz="800" b="0" strike="noStrike" spc="-1" dirty="0" err="1">
                          <a:solidFill>
                            <a:srgbClr val="001F66"/>
                          </a:solidFill>
                          <a:latin typeface="Gilroy" panose="00000500000000000000" pitchFamily="2" charset="-52"/>
                          <a:ea typeface="Arial"/>
                        </a:rPr>
                        <a:t>Aquamin</a:t>
                      </a:r>
                      <a:r>
                        <a:rPr lang="en-US" sz="800" b="0" strike="noStrike" spc="-1" dirty="0">
                          <a:solidFill>
                            <a:srgbClr val="001F66"/>
                          </a:solidFill>
                          <a:latin typeface="Gilroy" panose="00000500000000000000" pitchFamily="2" charset="-52"/>
                          <a:ea typeface="Arial"/>
                        </a:rPr>
                        <a:t> </a:t>
                      </a:r>
                      <a:r>
                        <a:rPr lang="ru-RU" sz="800" b="0" strike="noStrike" spc="-1" baseline="31000" dirty="0">
                          <a:solidFill>
                            <a:srgbClr val="001F66"/>
                          </a:solidFill>
                          <a:latin typeface="Gilroy" panose="00000500000000000000" pitchFamily="2" charset="-52"/>
                          <a:ea typeface="Arial"/>
                        </a:rPr>
                        <a:t>ТМ</a:t>
                      </a:r>
                      <a:r>
                        <a:rPr lang="ru-RU" sz="800" b="0" strike="noStrike" spc="-1" dirty="0">
                          <a:solidFill>
                            <a:srgbClr val="001F66"/>
                          </a:solidFill>
                          <a:latin typeface="Gilroy" panose="00000500000000000000" pitchFamily="2" charset="-52"/>
                          <a:ea typeface="Arial"/>
                        </a:rPr>
                        <a:t> </a:t>
                      </a:r>
                      <a:endParaRPr lang="ru-RU" sz="800" b="0" strike="noStrike" spc="-1" dirty="0">
                        <a:solidFill>
                          <a:srgbClr val="FFFFFF"/>
                        </a:solidFill>
                        <a:latin typeface="Gilroy" panose="00000500000000000000" pitchFamily="2" charset="-52"/>
                      </a:endParaRPr>
                    </a:p>
                    <a:p>
                      <a:pPr>
                        <a:lnSpc>
                          <a:spcPct val="100000"/>
                        </a:lnSpc>
                        <a:tabLst>
                          <a:tab pos="0" algn="l"/>
                        </a:tabLst>
                      </a:pPr>
                      <a:r>
                        <a:rPr lang="en-US" sz="800" b="0" strike="noStrike" spc="-1" dirty="0">
                          <a:solidFill>
                            <a:srgbClr val="001F66"/>
                          </a:solidFill>
                          <a:latin typeface="Gilroy" panose="00000500000000000000" pitchFamily="2" charset="-52"/>
                          <a:ea typeface="Arial"/>
                        </a:rPr>
                        <a:t>and magnesium citrate</a:t>
                      </a:r>
                      <a:endParaRPr lang="ru-RU" sz="900" b="0" strike="noStrike" spc="-1" dirty="0">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665 mg from natural marine sediments </a:t>
                      </a:r>
                      <a:endParaRPr lang="ru-RU" sz="800" b="0" strike="noStrike" spc="-1" dirty="0">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100 mg (malate and citrate)</a:t>
                      </a:r>
                      <a:endParaRPr lang="ru-RU" sz="800" b="0" strike="noStrike" spc="-1" dirty="0">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240">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extLst>
                  <a:ext uri="{0D108BD9-81ED-4DB2-BD59-A6C34878D82A}">
                    <a16:rowId xmlns="" xmlns:a16="http://schemas.microsoft.com/office/drawing/2014/main" val="10002"/>
                  </a:ext>
                </a:extLst>
              </a:tr>
              <a:tr h="218160">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Zinc</a:t>
                      </a:r>
                      <a:endParaRPr lang="ru-RU" sz="800" b="0" strike="noStrike" spc="-1" dirty="0">
                        <a:solidFill>
                          <a:srgbClr val="000000"/>
                        </a:solidFill>
                        <a:latin typeface="Gilroy" panose="00000500000000000000" pitchFamily="2" charset="-52"/>
                      </a:endParaRPr>
                    </a:p>
                  </a:txBody>
                  <a:tcPr marL="50760" marR="50760">
                    <a:lnL w="12240">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5</a:t>
                      </a:r>
                      <a:r>
                        <a:rPr lang="en-US" sz="800" b="0" strike="noStrike" spc="-1" dirty="0">
                          <a:solidFill>
                            <a:srgbClr val="001F66"/>
                          </a:solidFill>
                          <a:latin typeface="Gilroy" panose="00000500000000000000" pitchFamily="2" charset="-52"/>
                          <a:ea typeface="Arial"/>
                        </a:rPr>
                        <a:t>.</a:t>
                      </a:r>
                      <a:r>
                        <a:rPr lang="ru-RU" sz="800" b="0" strike="noStrike" spc="-1" dirty="0">
                          <a:solidFill>
                            <a:srgbClr val="001F66"/>
                          </a:solidFill>
                          <a:latin typeface="Gilroy" panose="00000500000000000000" pitchFamily="2" charset="-52"/>
                          <a:ea typeface="Arial"/>
                        </a:rPr>
                        <a:t>36 </a:t>
                      </a:r>
                      <a:r>
                        <a:rPr lang="en-US" sz="800" b="0" strike="noStrike" spc="-1" dirty="0">
                          <a:solidFill>
                            <a:srgbClr val="001F66"/>
                          </a:solidFill>
                          <a:latin typeface="Gilroy" panose="00000500000000000000" pitchFamily="2" charset="-52"/>
                          <a:ea typeface="Arial"/>
                        </a:rPr>
                        <a:t>mg</a:t>
                      </a:r>
                      <a:endParaRPr lang="ru-RU" sz="800" b="0" strike="noStrike" spc="-1" dirty="0">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ru-RU" sz="800" b="0" strike="noStrike" spc="-1">
                          <a:solidFill>
                            <a:srgbClr val="001F66"/>
                          </a:solidFill>
                          <a:latin typeface="Gilroy" panose="00000500000000000000" pitchFamily="2" charset="-52"/>
                          <a:ea typeface="Arial"/>
                        </a:rPr>
                        <a:t>-</a:t>
                      </a:r>
                      <a:endParaRPr lang="ru-RU" sz="800" b="0" strike="noStrike" spc="-1">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ru-RU" sz="800" b="0" strike="noStrike" spc="-1">
                          <a:solidFill>
                            <a:srgbClr val="001F66"/>
                          </a:solidFill>
                          <a:latin typeface="Gilroy" panose="00000500000000000000" pitchFamily="2" charset="-52"/>
                          <a:ea typeface="Arial"/>
                        </a:rPr>
                        <a:t>-</a:t>
                      </a:r>
                      <a:endParaRPr lang="ru-RU" sz="800" b="0" strike="noStrike" spc="-1">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240">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344160">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Manganese</a:t>
                      </a:r>
                      <a:endParaRPr lang="ru-RU" sz="800" b="0" strike="noStrike" spc="-1" dirty="0">
                        <a:solidFill>
                          <a:srgbClr val="FFFFFF"/>
                        </a:solidFill>
                        <a:latin typeface="Gilroy" panose="00000500000000000000" pitchFamily="2" charset="-52"/>
                      </a:endParaRPr>
                    </a:p>
                  </a:txBody>
                  <a:tcPr marL="50760" marR="50760">
                    <a:lnL w="12240">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1 </a:t>
                      </a:r>
                      <a:r>
                        <a:rPr lang="en-US" sz="800" b="0" strike="noStrike" spc="-1" dirty="0">
                          <a:solidFill>
                            <a:srgbClr val="001F66"/>
                          </a:solidFill>
                          <a:latin typeface="Gilroy" panose="00000500000000000000" pitchFamily="2" charset="-52"/>
                          <a:ea typeface="Arial"/>
                        </a:rPr>
                        <a:t>mg</a:t>
                      </a:r>
                      <a:endParaRPr lang="ru-RU" sz="800" b="0" strike="noStrike" spc="-1" dirty="0">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tc>
                  <a:txBody>
                    <a:bodyPr/>
                    <a:lstStyle/>
                    <a:p>
                      <a:pPr>
                        <a:lnSpc>
                          <a:spcPct val="100000"/>
                        </a:lnSpc>
                      </a:pPr>
                      <a:r>
                        <a:rPr lang="it-IT" sz="800" b="0" strike="noStrike" spc="-1" dirty="0">
                          <a:solidFill>
                            <a:srgbClr val="001F66"/>
                          </a:solidFill>
                          <a:latin typeface="Gilroy" panose="00000500000000000000" pitchFamily="2" charset="-52"/>
                          <a:ea typeface="Arial"/>
                        </a:rPr>
                        <a:t>150 µg from naturalmarine sediments </a:t>
                      </a:r>
                      <a:endParaRPr lang="ru-RU" sz="800" b="0" strike="noStrike" spc="-1" dirty="0">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ru-RU" sz="800" b="0" strike="noStrike" spc="-1">
                          <a:solidFill>
                            <a:srgbClr val="001F66"/>
                          </a:solidFill>
                          <a:latin typeface="Gilroy" panose="00000500000000000000" pitchFamily="2" charset="-52"/>
                          <a:ea typeface="Arial"/>
                        </a:rPr>
                        <a:t>-</a:t>
                      </a:r>
                      <a:endParaRPr lang="ru-RU" sz="800" b="0" strike="noStrike" spc="-1">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240">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extLst>
                  <a:ext uri="{0D108BD9-81ED-4DB2-BD59-A6C34878D82A}">
                    <a16:rowId xmlns="" xmlns:a16="http://schemas.microsoft.com/office/drawing/2014/main" val="10004"/>
                  </a:ext>
                </a:extLst>
              </a:tr>
              <a:tr h="218160">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Silicon</a:t>
                      </a:r>
                      <a:endParaRPr lang="ru-RU" sz="800" b="0" strike="noStrike" spc="-1" dirty="0">
                        <a:solidFill>
                          <a:srgbClr val="000000"/>
                        </a:solidFill>
                        <a:latin typeface="Gilroy" panose="00000500000000000000" pitchFamily="2" charset="-52"/>
                      </a:endParaRPr>
                    </a:p>
                  </a:txBody>
                  <a:tcPr marL="50760" marR="50760">
                    <a:lnL w="12240">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8 </a:t>
                      </a:r>
                      <a:r>
                        <a:rPr lang="en-US" sz="800" b="0" strike="noStrike" spc="-1" dirty="0">
                          <a:solidFill>
                            <a:srgbClr val="001F66"/>
                          </a:solidFill>
                          <a:latin typeface="Gilroy" panose="00000500000000000000" pitchFamily="2" charset="-52"/>
                          <a:ea typeface="Arial"/>
                        </a:rPr>
                        <a:t>mg</a:t>
                      </a:r>
                      <a:endParaRPr lang="ru-RU" sz="800" b="0" strike="noStrike" spc="-1" dirty="0">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ru-RU" sz="800" b="0" strike="noStrike" spc="-1">
                        <a:solidFill>
                          <a:srgbClr val="001F66"/>
                        </a:solidFill>
                        <a:latin typeface="Gilroy" panose="00000500000000000000" pitchFamily="2" charset="-52"/>
                        <a:ea typeface="Arial"/>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5 </a:t>
                      </a:r>
                      <a:r>
                        <a:rPr lang="en-US" sz="800" b="0" strike="noStrike" spc="-1" dirty="0">
                          <a:solidFill>
                            <a:srgbClr val="001F66"/>
                          </a:solidFill>
                          <a:latin typeface="Gilroy" panose="00000500000000000000" pitchFamily="2" charset="-52"/>
                          <a:ea typeface="Arial"/>
                        </a:rPr>
                        <a:t>mg</a:t>
                      </a:r>
                      <a:endParaRPr lang="ru-RU" sz="800" b="0" strike="noStrike" spc="-1" dirty="0">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240">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218160">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Boron</a:t>
                      </a:r>
                      <a:endParaRPr lang="ru-RU" sz="800" b="0" strike="noStrike" spc="-1" dirty="0">
                        <a:solidFill>
                          <a:srgbClr val="FFFFFF"/>
                        </a:solidFill>
                        <a:latin typeface="Gilroy" panose="00000500000000000000" pitchFamily="2" charset="-52"/>
                      </a:endParaRPr>
                    </a:p>
                  </a:txBody>
                  <a:tcPr marL="50760" marR="50760">
                    <a:lnL w="12240">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0</a:t>
                      </a:r>
                      <a:r>
                        <a:rPr lang="en-US" sz="800" b="0" strike="noStrike" spc="-1" dirty="0">
                          <a:solidFill>
                            <a:srgbClr val="001F66"/>
                          </a:solidFill>
                          <a:latin typeface="Gilroy" panose="00000500000000000000" pitchFamily="2" charset="-52"/>
                          <a:ea typeface="Arial"/>
                        </a:rPr>
                        <a:t>.</a:t>
                      </a:r>
                      <a:r>
                        <a:rPr lang="ru-RU" sz="800" b="0" strike="noStrike" spc="-1" dirty="0">
                          <a:solidFill>
                            <a:srgbClr val="001F66"/>
                          </a:solidFill>
                          <a:latin typeface="Gilroy" panose="00000500000000000000" pitchFamily="2" charset="-52"/>
                          <a:ea typeface="Arial"/>
                        </a:rPr>
                        <a:t>8 </a:t>
                      </a:r>
                      <a:r>
                        <a:rPr lang="en-US" sz="800" b="0" strike="noStrike" spc="-1" dirty="0">
                          <a:solidFill>
                            <a:srgbClr val="001F66"/>
                          </a:solidFill>
                          <a:latin typeface="Gilroy" panose="00000500000000000000" pitchFamily="2" charset="-52"/>
                          <a:ea typeface="Arial"/>
                        </a:rPr>
                        <a:t>mg</a:t>
                      </a:r>
                      <a:endParaRPr lang="ru-RU" sz="800" b="0" strike="noStrike" spc="-1" dirty="0">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ru-RU" sz="800" b="0" strike="noStrike" spc="-1">
                          <a:solidFill>
                            <a:srgbClr val="001F66"/>
                          </a:solidFill>
                          <a:latin typeface="Gilroy" panose="00000500000000000000" pitchFamily="2" charset="-52"/>
                          <a:ea typeface="Arial"/>
                        </a:rPr>
                        <a:t>-</a:t>
                      </a:r>
                      <a:endParaRPr lang="ru-RU" sz="800" b="0" strike="noStrike" spc="-1">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1 </a:t>
                      </a:r>
                      <a:r>
                        <a:rPr lang="en-US" sz="800" b="0" strike="noStrike" spc="-1" dirty="0">
                          <a:solidFill>
                            <a:srgbClr val="001F66"/>
                          </a:solidFill>
                          <a:latin typeface="Gilroy" panose="00000500000000000000" pitchFamily="2" charset="-52"/>
                          <a:ea typeface="Arial"/>
                        </a:rPr>
                        <a:t>mg</a:t>
                      </a:r>
                      <a:endParaRPr lang="ru-RU" sz="800" b="0" strike="noStrike" spc="-1" dirty="0">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240">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extLst>
                  <a:ext uri="{0D108BD9-81ED-4DB2-BD59-A6C34878D82A}">
                    <a16:rowId xmlns="" xmlns:a16="http://schemas.microsoft.com/office/drawing/2014/main" val="10006"/>
                  </a:ext>
                </a:extLst>
              </a:tr>
              <a:tr h="218160">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Vitamin D3</a:t>
                      </a:r>
                      <a:endParaRPr lang="ru-RU" sz="800" b="0" strike="noStrike" spc="-1" dirty="0">
                        <a:solidFill>
                          <a:srgbClr val="000000"/>
                        </a:solidFill>
                        <a:latin typeface="Gilroy" panose="00000500000000000000" pitchFamily="2" charset="-52"/>
                      </a:endParaRPr>
                    </a:p>
                  </a:txBody>
                  <a:tcPr marL="50760" marR="50760">
                    <a:lnL w="12240">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5 </a:t>
                      </a:r>
                      <a:r>
                        <a:rPr lang="en-US" sz="800" b="0" strike="noStrike" spc="-1" dirty="0">
                          <a:solidFill>
                            <a:srgbClr val="001F67"/>
                          </a:solidFill>
                          <a:latin typeface="Gilroy" panose="00000500000000000000" pitchFamily="2" charset="-52"/>
                          <a:ea typeface="Gilroy Regular"/>
                        </a:rPr>
                        <a:t>mcg</a:t>
                      </a:r>
                      <a:r>
                        <a:rPr lang="ru-RU" sz="800" b="0" strike="noStrike" spc="-1" dirty="0">
                          <a:solidFill>
                            <a:srgbClr val="001F66"/>
                          </a:solidFill>
                          <a:latin typeface="Gilroy" panose="00000500000000000000" pitchFamily="2" charset="-52"/>
                          <a:ea typeface="Arial"/>
                        </a:rPr>
                        <a:t> (200 МЕ)</a:t>
                      </a:r>
                      <a:endParaRPr lang="ru-RU" sz="800" b="0" strike="noStrike" spc="-1" dirty="0">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a:t>
                      </a:r>
                      <a:endParaRPr lang="ru-RU" sz="800" b="0" strike="noStrike" spc="-1" dirty="0">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7</a:t>
                      </a:r>
                      <a:r>
                        <a:rPr lang="en-US" sz="800" b="0" strike="noStrike" spc="-1" dirty="0">
                          <a:solidFill>
                            <a:srgbClr val="001F66"/>
                          </a:solidFill>
                          <a:latin typeface="Gilroy" panose="00000500000000000000" pitchFamily="2" charset="-52"/>
                          <a:ea typeface="Arial"/>
                        </a:rPr>
                        <a:t>.</a:t>
                      </a:r>
                      <a:r>
                        <a:rPr lang="ru-RU" sz="800" b="0" strike="noStrike" spc="-1" dirty="0">
                          <a:solidFill>
                            <a:srgbClr val="001F66"/>
                          </a:solidFill>
                          <a:latin typeface="Gilroy" panose="00000500000000000000" pitchFamily="2" charset="-52"/>
                          <a:ea typeface="Arial"/>
                        </a:rPr>
                        <a:t>5 </a:t>
                      </a:r>
                      <a:r>
                        <a:rPr lang="en-US" sz="800" b="0" strike="noStrike" spc="-1" dirty="0">
                          <a:solidFill>
                            <a:srgbClr val="001F66"/>
                          </a:solidFill>
                          <a:latin typeface="Gilroy" panose="00000500000000000000" pitchFamily="2" charset="-52"/>
                          <a:ea typeface="Arial"/>
                        </a:rPr>
                        <a:t>mcg</a:t>
                      </a:r>
                      <a:r>
                        <a:rPr lang="ru-RU" sz="800" b="0" strike="noStrike" spc="-1" dirty="0">
                          <a:solidFill>
                            <a:srgbClr val="001F66"/>
                          </a:solidFill>
                          <a:latin typeface="Gilroy" panose="00000500000000000000" pitchFamily="2" charset="-52"/>
                          <a:ea typeface="Arial"/>
                        </a:rPr>
                        <a:t> (300 МЕ)</a:t>
                      </a:r>
                      <a:endParaRPr lang="ru-RU" sz="800" b="0" strike="noStrike" spc="-1" dirty="0">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240">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218160">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Vitamin K2</a:t>
                      </a:r>
                      <a:endParaRPr lang="ru-RU" sz="800" b="0" strike="noStrike" spc="-1" dirty="0">
                        <a:solidFill>
                          <a:srgbClr val="FFFFFF"/>
                        </a:solidFill>
                        <a:latin typeface="Gilroy" panose="00000500000000000000" pitchFamily="2" charset="-52"/>
                      </a:endParaRPr>
                    </a:p>
                  </a:txBody>
                  <a:tcPr marL="50760" marR="50760">
                    <a:lnL w="12240">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75</a:t>
                      </a:r>
                      <a:r>
                        <a:rPr lang="en-US" sz="800" b="0" strike="noStrike" spc="-1" dirty="0">
                          <a:solidFill>
                            <a:srgbClr val="001F66"/>
                          </a:solidFill>
                          <a:latin typeface="Gilroy" panose="00000500000000000000" pitchFamily="2" charset="-52"/>
                          <a:ea typeface="Arial"/>
                        </a:rPr>
                        <a:t>.</a:t>
                      </a:r>
                      <a:r>
                        <a:rPr lang="ru-RU" sz="800" b="0" strike="noStrike" spc="-1" dirty="0">
                          <a:solidFill>
                            <a:srgbClr val="001F66"/>
                          </a:solidFill>
                          <a:latin typeface="Gilroy" panose="00000500000000000000" pitchFamily="2" charset="-52"/>
                          <a:ea typeface="Arial"/>
                        </a:rPr>
                        <a:t>2 </a:t>
                      </a:r>
                      <a:r>
                        <a:rPr lang="en-US" sz="800" b="0" strike="noStrike" spc="-1" dirty="0">
                          <a:solidFill>
                            <a:srgbClr val="001F66"/>
                          </a:solidFill>
                          <a:latin typeface="Gilroy" panose="00000500000000000000" pitchFamily="2" charset="-52"/>
                          <a:ea typeface="Arial"/>
                        </a:rPr>
                        <a:t>mcg</a:t>
                      </a:r>
                      <a:endParaRPr lang="ru-RU" sz="800" b="0" strike="noStrike" spc="-1" dirty="0">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ru-RU" sz="800" b="0" strike="noStrike" spc="-1">
                          <a:solidFill>
                            <a:srgbClr val="001F66"/>
                          </a:solidFill>
                          <a:latin typeface="Gilroy" panose="00000500000000000000" pitchFamily="2" charset="-52"/>
                          <a:ea typeface="Arial"/>
                        </a:rPr>
                        <a:t>-</a:t>
                      </a:r>
                      <a:endParaRPr lang="ru-RU" sz="800" b="0" strike="noStrike" spc="-1">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150 </a:t>
                      </a:r>
                      <a:r>
                        <a:rPr lang="en-US" sz="800" b="0" strike="noStrike" spc="-1" dirty="0">
                          <a:solidFill>
                            <a:srgbClr val="001F66"/>
                          </a:solidFill>
                          <a:latin typeface="Gilroy" panose="00000500000000000000" pitchFamily="2" charset="-52"/>
                          <a:ea typeface="Arial"/>
                        </a:rPr>
                        <a:t>mcg</a:t>
                      </a:r>
                      <a:endParaRPr lang="ru-RU" sz="800" b="0" strike="noStrike" spc="-1" dirty="0">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240">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039CE">
                        <a:alpha val="15000"/>
                      </a:srgbClr>
                    </a:solidFill>
                  </a:tcPr>
                </a:tc>
                <a:extLst>
                  <a:ext uri="{0D108BD9-81ED-4DB2-BD59-A6C34878D82A}">
                    <a16:rowId xmlns="" xmlns:a16="http://schemas.microsoft.com/office/drawing/2014/main" val="10008"/>
                  </a:ext>
                </a:extLst>
              </a:tr>
              <a:tr h="344160">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Iron</a:t>
                      </a:r>
                      <a:endParaRPr lang="ru-RU" sz="800" b="0" strike="noStrike" spc="-1" dirty="0">
                        <a:solidFill>
                          <a:srgbClr val="000000"/>
                        </a:solidFill>
                        <a:latin typeface="Gilroy" panose="00000500000000000000" pitchFamily="2" charset="-52"/>
                      </a:endParaRPr>
                    </a:p>
                  </a:txBody>
                  <a:tcPr marL="50760" marR="50760">
                    <a:lnL w="12240">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a:t>
                      </a:r>
                      <a:endParaRPr lang="ru-RU" sz="800" b="0" strike="noStrike" spc="-1" dirty="0">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it-IT" sz="800" b="0" strike="noStrike" spc="-1" dirty="0">
                          <a:solidFill>
                            <a:srgbClr val="001F66"/>
                          </a:solidFill>
                          <a:latin typeface="Gilroy" panose="00000500000000000000" pitchFamily="2" charset="-52"/>
                          <a:ea typeface="Arial"/>
                        </a:rPr>
                        <a:t>1.5 mg from naturalmarine sediments </a:t>
                      </a:r>
                      <a:endParaRPr lang="ru-RU" sz="800" b="0" strike="noStrike" spc="-1" dirty="0">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tabLst>
                          <a:tab pos="0" algn="l"/>
                        </a:tabLst>
                      </a:pPr>
                      <a:r>
                        <a:rPr lang="ru-RU" sz="800" b="0" strike="noStrike" spc="-1">
                          <a:solidFill>
                            <a:srgbClr val="001F66"/>
                          </a:solidFill>
                          <a:latin typeface="Gilroy" panose="00000500000000000000" pitchFamily="2" charset="-52"/>
                          <a:ea typeface="Arial"/>
                        </a:rPr>
                        <a:t>-</a:t>
                      </a:r>
                      <a:endParaRPr lang="ru-RU" sz="800" b="0" strike="noStrike" spc="-1">
                        <a:solidFill>
                          <a:srgbClr val="000000"/>
                        </a:solidFill>
                        <a:latin typeface="Gilroy" panose="00000500000000000000" pitchFamily="2" charset="-52"/>
                      </a:endParaRPr>
                    </a:p>
                  </a:txBody>
                  <a:tcPr marL="50760" marR="50760">
                    <a:lnL w="12700" cap="flat" cmpd="sng" algn="ctr">
                      <a:noFill/>
                      <a:prstDash val="solid"/>
                      <a:round/>
                      <a:headEnd type="none" w="med" len="med"/>
                      <a:tailEnd type="none" w="med" len="med"/>
                    </a:lnL>
                    <a:lnR w="12240">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344160">
                <a:tc>
                  <a:txBody>
                    <a:bodyPr/>
                    <a:lstStyle/>
                    <a:p>
                      <a:pPr>
                        <a:lnSpc>
                          <a:spcPct val="100000"/>
                        </a:lnSpc>
                        <a:tabLst>
                          <a:tab pos="0" algn="l"/>
                        </a:tabLst>
                      </a:pPr>
                      <a:r>
                        <a:rPr lang="en-US" sz="800" b="0" strike="noStrike" spc="-1" dirty="0">
                          <a:solidFill>
                            <a:srgbClr val="001F66"/>
                          </a:solidFill>
                          <a:latin typeface="Gilroy" panose="00000500000000000000" pitchFamily="2" charset="-52"/>
                          <a:ea typeface="Arial"/>
                        </a:rPr>
                        <a:t>Chrome</a:t>
                      </a:r>
                      <a:endParaRPr lang="ru-RU" sz="800" b="0" strike="noStrike" spc="-1" dirty="0">
                        <a:solidFill>
                          <a:srgbClr val="FFFFFF"/>
                        </a:solidFill>
                        <a:latin typeface="Gilroy" panose="00000500000000000000" pitchFamily="2" charset="-52"/>
                      </a:endParaRPr>
                    </a:p>
                  </a:txBody>
                  <a:tcPr marL="50760" marR="50760">
                    <a:lnL w="12240">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240">
                      <a:noFill/>
                      <a:prstDash val="soli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a:t>
                      </a:r>
                      <a:endParaRPr lang="ru-RU" sz="800" b="0" strike="noStrike" spc="-1" dirty="0">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240">
                      <a:noFill/>
                      <a:prstDash val="soli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it-IT" sz="800" b="0" strike="noStrike" spc="-1" dirty="0">
                          <a:solidFill>
                            <a:srgbClr val="001F66"/>
                          </a:solidFill>
                          <a:latin typeface="Gilroy" panose="00000500000000000000" pitchFamily="2" charset="-52"/>
                          <a:ea typeface="Arial"/>
                        </a:rPr>
                        <a:t>12 µg from naturalmarine sediments </a:t>
                      </a:r>
                      <a:endParaRPr lang="ru-RU" sz="800" b="0" strike="noStrike" spc="-1" dirty="0">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240">
                      <a:noFill/>
                      <a:prstDash val="solid"/>
                    </a:lnB>
                    <a:lnTlToBr w="12700" cmpd="sng">
                      <a:noFill/>
                      <a:prstDash val="solid"/>
                    </a:lnTlToBr>
                    <a:lnBlToTr w="12700" cmpd="sng">
                      <a:noFill/>
                      <a:prstDash val="solid"/>
                    </a:lnBlToTr>
                    <a:solidFill>
                      <a:srgbClr val="1039CE">
                        <a:alpha val="15000"/>
                      </a:srgbClr>
                    </a:solidFill>
                  </a:tcPr>
                </a:tc>
                <a:tc>
                  <a:txBody>
                    <a:bodyPr/>
                    <a:lstStyle/>
                    <a:p>
                      <a:pPr>
                        <a:lnSpc>
                          <a:spcPct val="100000"/>
                        </a:lnSpc>
                        <a:tabLst>
                          <a:tab pos="0" algn="l"/>
                        </a:tabLst>
                      </a:pPr>
                      <a:r>
                        <a:rPr lang="ru-RU" sz="800" b="0" strike="noStrike" spc="-1" dirty="0">
                          <a:solidFill>
                            <a:srgbClr val="001F66"/>
                          </a:solidFill>
                          <a:latin typeface="Gilroy" panose="00000500000000000000" pitchFamily="2" charset="-52"/>
                          <a:ea typeface="Arial"/>
                        </a:rPr>
                        <a:t>-</a:t>
                      </a:r>
                      <a:endParaRPr lang="ru-RU" sz="800" b="0" strike="noStrike" spc="-1" dirty="0">
                        <a:solidFill>
                          <a:srgbClr val="FFFFFF"/>
                        </a:solidFill>
                        <a:latin typeface="Gilroy" panose="00000500000000000000" pitchFamily="2" charset="-52"/>
                      </a:endParaRPr>
                    </a:p>
                  </a:txBody>
                  <a:tcPr marL="50760" marR="50760">
                    <a:lnL w="12700" cap="flat" cmpd="sng" algn="ctr">
                      <a:noFill/>
                      <a:prstDash val="solid"/>
                      <a:round/>
                      <a:headEnd type="none" w="med" len="med"/>
                      <a:tailEnd type="none" w="med" len="med"/>
                    </a:lnL>
                    <a:lnR w="12240">
                      <a:noFill/>
                      <a:prstDash val="solid"/>
                    </a:lnR>
                    <a:lnT w="12700" cap="flat" cmpd="sng" algn="ctr">
                      <a:noFill/>
                      <a:prstDash val="solid"/>
                      <a:round/>
                      <a:headEnd type="none" w="med" len="med"/>
                      <a:tailEnd type="none" w="med" len="med"/>
                    </a:lnT>
                    <a:lnB w="12240">
                      <a:noFill/>
                      <a:prstDash val="solid"/>
                    </a:lnB>
                    <a:lnTlToBr w="12700" cmpd="sng">
                      <a:noFill/>
                      <a:prstDash val="solid"/>
                    </a:lnTlToBr>
                    <a:lnBlToTr w="12700" cmpd="sng">
                      <a:noFill/>
                      <a:prstDash val="solid"/>
                    </a:lnBlToTr>
                    <a:solidFill>
                      <a:srgbClr val="1039CE">
                        <a:alpha val="15000"/>
                      </a:srgbClr>
                    </a:solidFill>
                  </a:tcPr>
                </a:tc>
                <a:extLst>
                  <a:ext uri="{0D108BD9-81ED-4DB2-BD59-A6C34878D82A}">
                    <a16:rowId xmlns="" xmlns:a16="http://schemas.microsoft.com/office/drawing/2014/main" val="10010"/>
                  </a:ext>
                </a:extLst>
              </a:tr>
            </a:tbl>
          </a:graphicData>
        </a:graphic>
      </p:graphicFrame>
      <p:pic>
        <p:nvPicPr>
          <p:cNvPr id="366" name="Calci-Prime преза-35.png" descr="Calci-Prime преза-35.png"/>
          <p:cNvPicPr/>
          <p:nvPr/>
        </p:nvPicPr>
        <p:blipFill>
          <a:blip r:embed="rId3"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pic>
        <p:nvPicPr>
          <p:cNvPr id="368" name="133_magical.jpg" descr="133_magical.jpg"/>
          <p:cNvPicPr/>
          <p:nvPr/>
        </p:nvPicPr>
        <p:blipFill>
          <a:blip r:embed="rId3" cstate="screen">
            <a:extLst>
              <a:ext uri="{28A0092B-C50C-407E-A947-70E740481C1C}">
                <a14:useLocalDpi xmlns:a14="http://schemas.microsoft.com/office/drawing/2010/main"/>
              </a:ext>
            </a:extLst>
          </a:blip>
          <a:srcRect/>
          <a:stretch/>
        </p:blipFill>
        <p:spPr>
          <a:xfrm>
            <a:off x="5712840" y="0"/>
            <a:ext cx="3432600" cy="5142600"/>
          </a:xfrm>
          <a:prstGeom prst="rect">
            <a:avLst/>
          </a:prstGeom>
          <a:ln w="12600">
            <a:noFill/>
          </a:ln>
        </p:spPr>
      </p:pic>
      <p:sp>
        <p:nvSpPr>
          <p:cNvPr id="369" name="Омега-3 — собирательное название полиненасыщенных жирных кислот (ПНЖК)"/>
          <p:cNvSpPr/>
          <p:nvPr/>
        </p:nvSpPr>
        <p:spPr>
          <a:xfrm>
            <a:off x="401650" y="406440"/>
            <a:ext cx="4129464" cy="7478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Calci-Prime: advantages </a:t>
            </a:r>
          </a:p>
          <a:p>
            <a:pPr>
              <a:lnSpc>
                <a:spcPct val="90000"/>
              </a:lnSpc>
              <a:tabLst>
                <a:tab pos="0" algn="l"/>
              </a:tabLst>
            </a:pPr>
            <a:r>
              <a:rPr lang="en-US" sz="2700" b="1" strike="noStrike" spc="-1" dirty="0">
                <a:solidFill>
                  <a:srgbClr val="001F66"/>
                </a:solidFill>
                <a:latin typeface="Gilroy" panose="00000500000000000000" pitchFamily="2" charset="-52"/>
                <a:ea typeface="Gilroy Bold"/>
              </a:rPr>
              <a:t>over </a:t>
            </a:r>
            <a:r>
              <a:rPr lang="en-US" sz="2700" b="1" strike="noStrike" spc="-1" dirty="0" err="1">
                <a:solidFill>
                  <a:srgbClr val="001F66"/>
                </a:solidFill>
                <a:latin typeface="Gilroy" panose="00000500000000000000" pitchFamily="2" charset="-52"/>
                <a:ea typeface="Gilroy Bold"/>
              </a:rPr>
              <a:t>MagiCal</a:t>
            </a:r>
            <a:r>
              <a:rPr lang="en-US" sz="2700" b="1" strike="noStrike" spc="-1" dirty="0">
                <a:solidFill>
                  <a:srgbClr val="001F66"/>
                </a:solidFill>
                <a:latin typeface="Gilroy" panose="00000500000000000000" pitchFamily="2" charset="-52"/>
                <a:ea typeface="Gilroy Bold"/>
              </a:rPr>
              <a:t>:</a:t>
            </a:r>
            <a:endParaRPr lang="ru-RU" sz="2700" b="0" strike="noStrike" spc="-1" dirty="0">
              <a:solidFill>
                <a:srgbClr val="000000"/>
              </a:solidFill>
              <a:latin typeface="Gilroy" panose="00000500000000000000" pitchFamily="2" charset="-52"/>
            </a:endParaRPr>
          </a:p>
        </p:txBody>
      </p:sp>
      <p:sp>
        <p:nvSpPr>
          <p:cNvPr id="370"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372" name="Поступают в организм  в основном с пищей —…"/>
          <p:cNvSpPr/>
          <p:nvPr/>
        </p:nvSpPr>
        <p:spPr>
          <a:xfrm>
            <a:off x="951140" y="2222640"/>
            <a:ext cx="4463210" cy="3693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Magnesium from two sources: organic salt Magnesium citrate </a:t>
            </a:r>
          </a:p>
          <a:p>
            <a:pPr>
              <a:lnSpc>
                <a:spcPct val="100000"/>
              </a:lnSpc>
              <a:tabLst>
                <a:tab pos="0" algn="l"/>
              </a:tabLst>
            </a:pPr>
            <a:r>
              <a:rPr lang="en-US" sz="1200" b="0" strike="noStrike" spc="-1" dirty="0">
                <a:solidFill>
                  <a:srgbClr val="001F67"/>
                </a:solidFill>
                <a:latin typeface="Gilroy" panose="00000500000000000000" pitchFamily="2" charset="-52"/>
                <a:ea typeface="Gilroy Regular"/>
              </a:rPr>
              <a:t>and natural proprietary ingredient </a:t>
            </a:r>
            <a:r>
              <a:rPr lang="en-US" sz="1200" b="0" strike="noStrike" spc="-1" dirty="0" err="1">
                <a:solidFill>
                  <a:srgbClr val="001F67"/>
                </a:solidFill>
                <a:latin typeface="Gilroy" panose="00000500000000000000" pitchFamily="2" charset="-52"/>
                <a:ea typeface="Gilroy Regular"/>
              </a:rPr>
              <a:t>Aquamin</a:t>
            </a:r>
            <a:r>
              <a:rPr lang="en-US" sz="1200" b="0" strike="noStrike" spc="-1" dirty="0">
                <a:solidFill>
                  <a:srgbClr val="001F67"/>
                </a:solidFill>
                <a:latin typeface="Gilroy" panose="00000500000000000000" pitchFamily="2" charset="-52"/>
                <a:ea typeface="Gilroy Regular"/>
              </a:rPr>
              <a:t>™.</a:t>
            </a:r>
            <a:endParaRPr lang="ru-RU" sz="1200" b="0" strike="noStrike" spc="-1" dirty="0">
              <a:solidFill>
                <a:srgbClr val="000000"/>
              </a:solidFill>
              <a:latin typeface="Gilroy" panose="00000500000000000000" pitchFamily="2" charset="-52"/>
            </a:endParaRPr>
          </a:p>
        </p:txBody>
      </p:sp>
      <p:sp>
        <p:nvSpPr>
          <p:cNvPr id="373" name="Поступают в организм  в основном с пищей —…"/>
          <p:cNvSpPr/>
          <p:nvPr/>
        </p:nvSpPr>
        <p:spPr>
          <a:xfrm>
            <a:off x="951140" y="2974320"/>
            <a:ext cx="4379597" cy="3693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Formula enhanced with vitamins D3 and K2, zinc, silicon, and </a:t>
            </a:r>
          </a:p>
          <a:p>
            <a:pPr>
              <a:lnSpc>
                <a:spcPct val="100000"/>
              </a:lnSpc>
              <a:tabLst>
                <a:tab pos="0" algn="l"/>
              </a:tabLst>
            </a:pPr>
            <a:r>
              <a:rPr lang="en-US" sz="1200" b="0" strike="noStrike" spc="-1" dirty="0">
                <a:solidFill>
                  <a:srgbClr val="001F67"/>
                </a:solidFill>
                <a:latin typeface="Gilroy" panose="00000500000000000000" pitchFamily="2" charset="-52"/>
                <a:ea typeface="Gilroy Regular"/>
              </a:rPr>
              <a:t>boron, improving bone mineral metabolism.</a:t>
            </a:r>
            <a:endParaRPr lang="ru-RU" sz="1200" b="0" strike="noStrike" spc="-1" dirty="0">
              <a:solidFill>
                <a:srgbClr val="000000"/>
              </a:solidFill>
              <a:latin typeface="Gilroy" panose="00000500000000000000" pitchFamily="2" charset="-52"/>
            </a:endParaRPr>
          </a:p>
        </p:txBody>
      </p:sp>
      <p:sp>
        <p:nvSpPr>
          <p:cNvPr id="374" name="Поступают в организм  в основном с пищей —…"/>
          <p:cNvSpPr/>
          <p:nvPr/>
        </p:nvSpPr>
        <p:spPr>
          <a:xfrm>
            <a:off x="951140" y="1666080"/>
            <a:ext cx="4738413"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Calcium from patented </a:t>
            </a:r>
            <a:r>
              <a:rPr lang="en-US" sz="1200" b="0" strike="noStrike" spc="-1" dirty="0" err="1">
                <a:solidFill>
                  <a:srgbClr val="001F67"/>
                </a:solidFill>
                <a:latin typeface="Gilroy" panose="00000500000000000000" pitchFamily="2" charset="-52"/>
                <a:ea typeface="Gilroy Regular"/>
              </a:rPr>
              <a:t>Aquamin</a:t>
            </a:r>
            <a:r>
              <a:rPr lang="en-US" sz="1200" b="0" strike="noStrike" spc="-1" dirty="0">
                <a:solidFill>
                  <a:srgbClr val="001F67"/>
                </a:solidFill>
                <a:latin typeface="Gilroy" panose="00000500000000000000" pitchFamily="2" charset="-52"/>
                <a:ea typeface="Gilroy Regular"/>
              </a:rPr>
              <a:t>™ ingredient with proven efficacy.</a:t>
            </a:r>
            <a:endParaRPr lang="ru-RU" sz="1200" b="0" strike="noStrike" spc="-1" dirty="0">
              <a:solidFill>
                <a:srgbClr val="000000"/>
              </a:solidFill>
              <a:latin typeface="Gilroy" panose="00000500000000000000" pitchFamily="2" charset="-52"/>
            </a:endParaRPr>
          </a:p>
        </p:txBody>
      </p:sp>
      <p:pic>
        <p:nvPicPr>
          <p:cNvPr id="375" name="Безымянный-1-36.png" descr="Безымянный-1-36.png"/>
          <p:cNvPicPr/>
          <p:nvPr/>
        </p:nvPicPr>
        <p:blipFill>
          <a:blip r:embed="rId4" cstate="screen">
            <a:extLst>
              <a:ext uri="{28A0092B-C50C-407E-A947-70E740481C1C}">
                <a14:useLocalDpi xmlns:a14="http://schemas.microsoft.com/office/drawing/2010/main"/>
              </a:ext>
            </a:extLst>
          </a:blip>
          <a:srcRect/>
          <a:stretch/>
        </p:blipFill>
        <p:spPr>
          <a:xfrm>
            <a:off x="406440" y="1625760"/>
            <a:ext cx="430560" cy="430560"/>
          </a:xfrm>
          <a:prstGeom prst="rect">
            <a:avLst/>
          </a:prstGeom>
          <a:ln w="12600">
            <a:noFill/>
          </a:ln>
        </p:spPr>
      </p:pic>
      <p:pic>
        <p:nvPicPr>
          <p:cNvPr id="376" name="Безымянный-1-47.png" descr="Безымянный-1-47.png"/>
          <p:cNvPicPr/>
          <p:nvPr/>
        </p:nvPicPr>
        <p:blipFill>
          <a:blip r:embed="rId5" cstate="screen">
            <a:extLst>
              <a:ext uri="{28A0092B-C50C-407E-A947-70E740481C1C}">
                <a14:useLocalDpi xmlns:a14="http://schemas.microsoft.com/office/drawing/2010/main"/>
              </a:ext>
            </a:extLst>
          </a:blip>
          <a:stretch/>
        </p:blipFill>
        <p:spPr>
          <a:xfrm>
            <a:off x="406440" y="2273400"/>
            <a:ext cx="430560" cy="430560"/>
          </a:xfrm>
          <a:prstGeom prst="rect">
            <a:avLst/>
          </a:prstGeom>
          <a:ln w="12600">
            <a:noFill/>
          </a:ln>
        </p:spPr>
      </p:pic>
      <p:pic>
        <p:nvPicPr>
          <p:cNvPr id="377" name="Безымянный-1-34.png" descr="Безымянный-1-34.png"/>
          <p:cNvPicPr/>
          <p:nvPr/>
        </p:nvPicPr>
        <p:blipFill>
          <a:blip r:embed="rId6" cstate="screen">
            <a:extLst>
              <a:ext uri="{28A0092B-C50C-407E-A947-70E740481C1C}">
                <a14:useLocalDpi xmlns:a14="http://schemas.microsoft.com/office/drawing/2010/main"/>
              </a:ext>
            </a:extLst>
          </a:blip>
          <a:stretch/>
        </p:blipFill>
        <p:spPr>
          <a:xfrm>
            <a:off x="406440" y="2933640"/>
            <a:ext cx="430560" cy="430560"/>
          </a:xfrm>
          <a:prstGeom prst="rect">
            <a:avLst/>
          </a:prstGeom>
          <a:ln w="12600">
            <a:noFill/>
          </a:ln>
        </p:spPr>
      </p:pic>
      <p:pic>
        <p:nvPicPr>
          <p:cNvPr id="378" name="Calci-Prime преза-37.png" descr="Calci-Prime преза-37.png"/>
          <p:cNvPicPr/>
          <p:nvPr/>
        </p:nvPicPr>
        <p:blipFill>
          <a:blip r:embed="rId7"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380" name="Омега-3 — собирательное название полиненасыщенных жирных кислот (ПНЖК)"/>
          <p:cNvSpPr/>
          <p:nvPr/>
        </p:nvSpPr>
        <p:spPr>
          <a:xfrm>
            <a:off x="391700" y="406440"/>
            <a:ext cx="4928722" cy="7478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err="1">
                <a:solidFill>
                  <a:srgbClr val="001F66"/>
                </a:solidFill>
                <a:latin typeface="Gilroy" panose="00000500000000000000" pitchFamily="2" charset="-52"/>
                <a:ea typeface="Gilroy Bold"/>
              </a:rPr>
              <a:t>Calci</a:t>
            </a:r>
            <a:r>
              <a:rPr lang="en-US" sz="2700" b="1" strike="noStrike" spc="-1" dirty="0">
                <a:solidFill>
                  <a:srgbClr val="001F66"/>
                </a:solidFill>
                <a:latin typeface="Gilroy" panose="00000500000000000000" pitchFamily="2" charset="-52"/>
                <a:ea typeface="Gilroy Bold"/>
              </a:rPr>
              <a:t>-Prime: advantages over </a:t>
            </a:r>
          </a:p>
          <a:p>
            <a:pPr>
              <a:lnSpc>
                <a:spcPct val="90000"/>
              </a:lnSpc>
              <a:tabLst>
                <a:tab pos="0" algn="l"/>
              </a:tabLst>
            </a:pPr>
            <a:r>
              <a:rPr lang="en-US" sz="2700" b="1" strike="noStrike" spc="-1" dirty="0">
                <a:solidFill>
                  <a:srgbClr val="001F66"/>
                </a:solidFill>
                <a:latin typeface="Gilroy" panose="00000500000000000000" pitchFamily="2" charset="-52"/>
                <a:ea typeface="Gilroy Bold"/>
              </a:rPr>
              <a:t>Ca-Mg Complex:</a:t>
            </a:r>
            <a:endParaRPr lang="ru-RU" sz="2700" b="0" strike="noStrike" spc="-1" dirty="0">
              <a:solidFill>
                <a:srgbClr val="000000"/>
              </a:solidFill>
              <a:latin typeface="Gilroy" panose="00000500000000000000" pitchFamily="2" charset="-52"/>
            </a:endParaRPr>
          </a:p>
        </p:txBody>
      </p:sp>
      <p:sp>
        <p:nvSpPr>
          <p:cNvPr id="381"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pic>
        <p:nvPicPr>
          <p:cNvPr id="382" name="Безымянный-1-44.png" descr="Безымянный-1-44.png"/>
          <p:cNvPicPr/>
          <p:nvPr/>
        </p:nvPicPr>
        <p:blipFill>
          <a:blip r:embed="rId3" cstate="screen">
            <a:extLst>
              <a:ext uri="{28A0092B-C50C-407E-A947-70E740481C1C}">
                <a14:useLocalDpi xmlns:a14="http://schemas.microsoft.com/office/drawing/2010/main"/>
              </a:ext>
            </a:extLst>
          </a:blip>
          <a:stretch/>
        </p:blipFill>
        <p:spPr>
          <a:xfrm>
            <a:off x="7950240" y="4815360"/>
            <a:ext cx="786240" cy="137160"/>
          </a:xfrm>
          <a:prstGeom prst="rect">
            <a:avLst/>
          </a:prstGeom>
          <a:ln w="12600">
            <a:noFill/>
          </a:ln>
        </p:spPr>
      </p:pic>
      <p:sp>
        <p:nvSpPr>
          <p:cNvPr id="383" name="Rectangle"/>
          <p:cNvSpPr/>
          <p:nvPr/>
        </p:nvSpPr>
        <p:spPr>
          <a:xfrm>
            <a:off x="9563040" y="101520"/>
            <a:ext cx="405360" cy="4951800"/>
          </a:xfrm>
          <a:prstGeom prst="rect">
            <a:avLst/>
          </a:prstGeom>
          <a:solidFill>
            <a:srgbClr val="585858"/>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sp>
        <p:nvSpPr>
          <p:cNvPr id="384" name="Поступают в организм  в основном с пищей —…"/>
          <p:cNvSpPr/>
          <p:nvPr/>
        </p:nvSpPr>
        <p:spPr>
          <a:xfrm>
            <a:off x="938600" y="1666080"/>
            <a:ext cx="3389760" cy="369332"/>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One daily dose (4 capsules) provides more calcium (+83%) and magnesium (+60%).</a:t>
            </a:r>
            <a:endParaRPr lang="ru-RU" sz="1200" b="0" strike="noStrike" spc="-1" dirty="0">
              <a:solidFill>
                <a:srgbClr val="000000"/>
              </a:solidFill>
              <a:latin typeface="Gilroy" panose="00000500000000000000" pitchFamily="2" charset="-52"/>
            </a:endParaRPr>
          </a:p>
        </p:txBody>
      </p:sp>
      <p:sp>
        <p:nvSpPr>
          <p:cNvPr id="385" name="Поступают в организм  в основном с пищей —…"/>
          <p:cNvSpPr/>
          <p:nvPr/>
        </p:nvSpPr>
        <p:spPr>
          <a:xfrm>
            <a:off x="938600" y="2402640"/>
            <a:ext cx="3067699"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Formula fortified with zinc and manganese</a:t>
            </a:r>
            <a:endParaRPr lang="ru-RU" sz="1200" b="0" strike="noStrike" spc="-1" dirty="0">
              <a:solidFill>
                <a:srgbClr val="000000"/>
              </a:solidFill>
              <a:latin typeface="Gilroy" panose="00000500000000000000" pitchFamily="2" charset="-52"/>
            </a:endParaRPr>
          </a:p>
        </p:txBody>
      </p:sp>
      <p:sp>
        <p:nvSpPr>
          <p:cNvPr id="386" name="Поступают в организм  в основном с пищей —…"/>
          <p:cNvSpPr/>
          <p:nvPr/>
        </p:nvSpPr>
        <p:spPr>
          <a:xfrm>
            <a:off x="938600" y="3063240"/>
            <a:ext cx="2940933"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One pack lasts for 30 days instead of 22.</a:t>
            </a:r>
            <a:endParaRPr lang="ru-RU" sz="1200" b="0" strike="noStrike" spc="-1" dirty="0">
              <a:solidFill>
                <a:srgbClr val="000000"/>
              </a:solidFill>
              <a:latin typeface="Gilroy" panose="00000500000000000000" pitchFamily="2" charset="-52"/>
            </a:endParaRPr>
          </a:p>
        </p:txBody>
      </p:sp>
      <p:pic>
        <p:nvPicPr>
          <p:cNvPr id="387" name="Безымянный-1-45.png" descr="Безымянный-1-45.png"/>
          <p:cNvPicPr/>
          <p:nvPr/>
        </p:nvPicPr>
        <p:blipFill>
          <a:blip r:embed="rId4" cstate="screen">
            <a:extLst>
              <a:ext uri="{28A0092B-C50C-407E-A947-70E740481C1C}">
                <a14:useLocalDpi xmlns:a14="http://schemas.microsoft.com/office/drawing/2010/main"/>
              </a:ext>
            </a:extLst>
          </a:blip>
          <a:stretch/>
        </p:blipFill>
        <p:spPr>
          <a:xfrm>
            <a:off x="406440" y="1625760"/>
            <a:ext cx="430560" cy="430560"/>
          </a:xfrm>
          <a:prstGeom prst="rect">
            <a:avLst/>
          </a:prstGeom>
          <a:ln w="12600">
            <a:noFill/>
          </a:ln>
        </p:spPr>
      </p:pic>
      <p:pic>
        <p:nvPicPr>
          <p:cNvPr id="388" name="Безымянный-1-48.png" descr="Безымянный-1-48.png"/>
          <p:cNvPicPr/>
          <p:nvPr/>
        </p:nvPicPr>
        <p:blipFill>
          <a:blip r:embed="rId5" cstate="screen">
            <a:extLst>
              <a:ext uri="{28A0092B-C50C-407E-A947-70E740481C1C}">
                <a14:useLocalDpi xmlns:a14="http://schemas.microsoft.com/office/drawing/2010/main"/>
              </a:ext>
            </a:extLst>
          </a:blip>
          <a:stretch/>
        </p:blipFill>
        <p:spPr>
          <a:xfrm>
            <a:off x="406440" y="2273400"/>
            <a:ext cx="430560" cy="430560"/>
          </a:xfrm>
          <a:prstGeom prst="rect">
            <a:avLst/>
          </a:prstGeom>
          <a:ln w="12600">
            <a:noFill/>
          </a:ln>
        </p:spPr>
      </p:pic>
      <p:pic>
        <p:nvPicPr>
          <p:cNvPr id="389" name="Безымянный-1-40.png" descr="Безымянный-1-40.png"/>
          <p:cNvPicPr/>
          <p:nvPr/>
        </p:nvPicPr>
        <p:blipFill>
          <a:blip r:embed="rId6" cstate="screen">
            <a:extLst>
              <a:ext uri="{28A0092B-C50C-407E-A947-70E740481C1C}">
                <a14:useLocalDpi xmlns:a14="http://schemas.microsoft.com/office/drawing/2010/main"/>
              </a:ext>
            </a:extLst>
          </a:blip>
          <a:srcRect/>
          <a:stretch/>
        </p:blipFill>
        <p:spPr>
          <a:xfrm>
            <a:off x="406440" y="2934000"/>
            <a:ext cx="430560" cy="430560"/>
          </a:xfrm>
          <a:prstGeom prst="rect">
            <a:avLst/>
          </a:prstGeom>
          <a:ln w="12600">
            <a:noFill/>
          </a:ln>
        </p:spPr>
      </p:pic>
      <p:pic>
        <p:nvPicPr>
          <p:cNvPr id="390" name="ca_mg.jpg" descr="ca_mg.jpg"/>
          <p:cNvPicPr/>
          <p:nvPr/>
        </p:nvPicPr>
        <p:blipFill>
          <a:blip r:embed="rId7" cstate="screen">
            <a:extLst>
              <a:ext uri="{28A0092B-C50C-407E-A947-70E740481C1C}">
                <a14:useLocalDpi xmlns:a14="http://schemas.microsoft.com/office/drawing/2010/main"/>
              </a:ext>
            </a:extLst>
          </a:blip>
          <a:srcRect/>
          <a:stretch/>
        </p:blipFill>
        <p:spPr>
          <a:xfrm>
            <a:off x="5712840" y="0"/>
            <a:ext cx="3432600" cy="5142600"/>
          </a:xfrm>
          <a:prstGeom prst="rect">
            <a:avLst/>
          </a:prstGeom>
          <a:ln w="12600">
            <a:noFill/>
          </a:ln>
        </p:spPr>
      </p:pic>
      <p:pic>
        <p:nvPicPr>
          <p:cNvPr id="391" name="Calci-Prime преза-37.png" descr="Calci-Prime преза-37.png"/>
          <p:cNvPicPr/>
          <p:nvPr/>
        </p:nvPicPr>
        <p:blipFill>
          <a:blip r:embed="rId8"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
        <p:nvSpPr>
          <p:cNvPr id="392" name="*Это компенсирует возможную меньшую биодоступность кальция…"/>
          <p:cNvSpPr/>
          <p:nvPr/>
        </p:nvSpPr>
        <p:spPr>
          <a:xfrm>
            <a:off x="406440" y="3835609"/>
            <a:ext cx="4589140" cy="307777"/>
          </a:xfrm>
          <a:prstGeom prst="rect">
            <a:avLst/>
          </a:prstGeom>
          <a:noFill/>
          <a:ln w="12600">
            <a:noFill/>
          </a:ln>
        </p:spPr>
        <p:style>
          <a:lnRef idx="0">
            <a:scrgbClr r="0" g="0" b="0"/>
          </a:lnRef>
          <a:fillRef idx="0">
            <a:scrgbClr r="0" g="0" b="0"/>
          </a:fillRef>
          <a:effectRef idx="0">
            <a:scrgbClr r="0" g="0" b="0"/>
          </a:effectRef>
          <a:fontRef idx="minor"/>
        </p:style>
        <p:txBody>
          <a:bodyPr wrap="square" lIns="0" tIns="0" rIns="0" bIns="0" anchor="t">
            <a:spAutoFit/>
          </a:bodyPr>
          <a:lstStyle/>
          <a:p>
            <a:pPr>
              <a:lnSpc>
                <a:spcPct val="100000"/>
              </a:lnSpc>
              <a:tabLst>
                <a:tab pos="0" algn="l"/>
              </a:tabLst>
            </a:pPr>
            <a:r>
              <a:rPr lang="en-US" sz="1000" b="0" strike="noStrike" spc="-1" dirty="0">
                <a:solidFill>
                  <a:srgbClr val="001F66"/>
                </a:solidFill>
                <a:latin typeface="Gilroy" panose="00000500000000000000" pitchFamily="2" charset="-52"/>
                <a:ea typeface="Gilroy Regular"/>
              </a:rPr>
              <a:t>This compensates for potential lower bioavailability of calcium from the inorganic carbonate form compared to citrate.</a:t>
            </a:r>
            <a:endParaRPr lang="ru-RU" sz="1000" b="0" strike="noStrike" spc="-1" dirty="0">
              <a:solidFill>
                <a:srgbClr val="000000"/>
              </a:solidFill>
              <a:latin typeface="Gilroy" panose="00000500000000000000" pitchFamily="2" charset="-5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grpSp>
        <p:nvGrpSpPr>
          <p:cNvPr id="6" name="Группа"/>
          <p:cNvGrpSpPr/>
          <p:nvPr/>
        </p:nvGrpSpPr>
        <p:grpSpPr>
          <a:xfrm>
            <a:off x="-5761" y="449"/>
            <a:ext cx="9155522" cy="5142602"/>
            <a:chOff x="0" y="0"/>
            <a:chExt cx="9155521" cy="5142601"/>
          </a:xfrm>
        </p:grpSpPr>
        <p:pic>
          <p:nvPicPr>
            <p:cNvPr id="7" name="DSC02306_Dx0 копия.jpg" descr="DSC02306_Dx0 копия.jpg"/>
            <p:cNvPicPr>
              <a:picLocks noChangeAspect="1"/>
            </p:cNvPicPr>
            <p:nvPr/>
          </p:nvPicPr>
          <p:blipFill>
            <a:blip r:embed="rId2">
              <a:extLst/>
            </a:blip>
            <a:srcRect l="17376" t="10942" r="4404" b="10942"/>
            <a:stretch>
              <a:fillRect/>
            </a:stretch>
          </p:blipFill>
          <p:spPr>
            <a:xfrm>
              <a:off x="0" y="0"/>
              <a:ext cx="9155522" cy="5142602"/>
            </a:xfrm>
            <a:prstGeom prst="rect">
              <a:avLst/>
            </a:prstGeom>
            <a:ln w="12700" cap="flat">
              <a:noFill/>
              <a:miter lim="400000"/>
            </a:ln>
            <a:effectLst/>
          </p:spPr>
        </p:pic>
        <p:pic>
          <p:nvPicPr>
            <p:cNvPr id="8" name="Calci-Prime преза-37.png" descr="Calci-Prime преза-37.png"/>
            <p:cNvPicPr>
              <a:picLocks noChangeAspect="1"/>
            </p:cNvPicPr>
            <p:nvPr/>
          </p:nvPicPr>
          <p:blipFill>
            <a:blip r:embed="rId3">
              <a:extLst/>
            </a:blip>
            <a:srcRect t="832" b="830"/>
            <a:stretch>
              <a:fillRect/>
            </a:stretch>
          </p:blipFill>
          <p:spPr>
            <a:xfrm>
              <a:off x="412200" y="479791"/>
              <a:ext cx="1257302" cy="219339"/>
            </a:xfrm>
            <a:prstGeom prst="rect">
              <a:avLst/>
            </a:prstGeom>
            <a:ln w="12700" cap="flat">
              <a:noFill/>
              <a:miter lim="400000"/>
            </a:ln>
            <a:effectLst/>
          </p:spPr>
        </p:pic>
      </p:grpSp>
      <p:sp>
        <p:nvSpPr>
          <p:cNvPr id="46" name="PlaceHolder 1"/>
          <p:cNvSpPr>
            <a:spLocks noGrp="1"/>
          </p:cNvSpPr>
          <p:nvPr>
            <p:ph type="title" idx="4294967295"/>
          </p:nvPr>
        </p:nvSpPr>
        <p:spPr>
          <a:xfrm>
            <a:off x="393620" y="2198520"/>
            <a:ext cx="5338440" cy="1531440"/>
          </a:xfrm>
          <a:prstGeom prst="rect">
            <a:avLst/>
          </a:prstGeom>
          <a:noFill/>
          <a:ln w="12600">
            <a:noFill/>
          </a:ln>
        </p:spPr>
        <p:txBody>
          <a:bodyPr lIns="0" tIns="91440" rIns="0" bIns="91440" anchor="t">
            <a:noAutofit/>
          </a:bodyPr>
          <a:lstStyle/>
          <a:p>
            <a:pPr indent="0">
              <a:lnSpc>
                <a:spcPct val="100000"/>
              </a:lnSpc>
              <a:buNone/>
              <a:tabLst>
                <a:tab pos="0" algn="l"/>
              </a:tabLst>
            </a:pPr>
            <a:r>
              <a:rPr lang="en-US" sz="1800" b="0" strike="noStrike" spc="-1" dirty="0">
                <a:solidFill>
                  <a:schemeClr val="bg1"/>
                </a:solidFill>
                <a:latin typeface="Gilroy" panose="00000500000000000000" pitchFamily="2" charset="-52"/>
                <a:ea typeface="Gilroy Regular"/>
              </a:rPr>
              <a:t>Your inner pillar of support</a:t>
            </a:r>
            <a:endParaRPr lang="ru-RU" sz="1800" b="0" strike="noStrike" spc="-1" dirty="0">
              <a:solidFill>
                <a:schemeClr val="bg1"/>
              </a:solidFill>
              <a:latin typeface="Gilroy" panose="00000500000000000000" pitchFamily="2" charset="-52"/>
            </a:endParaRPr>
          </a:p>
        </p:txBody>
      </p:sp>
      <p:sp>
        <p:nvSpPr>
          <p:cNvPr id="47" name="O!Mega-3 TG"/>
          <p:cNvSpPr/>
          <p:nvPr/>
        </p:nvSpPr>
        <p:spPr>
          <a:xfrm>
            <a:off x="393620" y="1015920"/>
            <a:ext cx="2983381" cy="1191095"/>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endParaRPr lang="ru-RU" sz="4300" b="0" strike="noStrike" spc="-1" dirty="0">
              <a:solidFill>
                <a:schemeClr val="bg1"/>
              </a:solidFill>
              <a:latin typeface="Arial"/>
            </a:endParaRPr>
          </a:p>
          <a:p>
            <a:pPr>
              <a:lnSpc>
                <a:spcPct val="90000"/>
              </a:lnSpc>
              <a:tabLst>
                <a:tab pos="0" algn="l"/>
              </a:tabLst>
            </a:pPr>
            <a:r>
              <a:rPr lang="ru-RU" sz="4300" b="1" strike="noStrike" spc="-1" dirty="0" err="1">
                <a:solidFill>
                  <a:schemeClr val="bg1"/>
                </a:solidFill>
                <a:latin typeface="Gilroy"/>
                <a:ea typeface="Gilroy Bold"/>
              </a:rPr>
              <a:t>Calci-Prime</a:t>
            </a:r>
            <a:endParaRPr lang="ru-RU" sz="4300" b="1" strike="noStrike" spc="-1" dirty="0">
              <a:solidFill>
                <a:schemeClr val="bg1"/>
              </a:solidFill>
              <a:latin typeface="Arial"/>
            </a:endParaRPr>
          </a:p>
        </p:txBody>
      </p:sp>
    </p:spTree>
    <p:extLst>
      <p:ext uri="{BB962C8B-B14F-4D97-AF65-F5344CB8AC3E}">
        <p14:creationId xmlns:p14="http://schemas.microsoft.com/office/powerpoint/2010/main" val="1263633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398" name="Исследования и литература"/>
          <p:cNvSpPr/>
          <p:nvPr/>
        </p:nvSpPr>
        <p:spPr>
          <a:xfrm>
            <a:off x="393200" y="406440"/>
            <a:ext cx="3581493" cy="37394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7"/>
                </a:solidFill>
                <a:latin typeface="Gilroy" panose="00000500000000000000" pitchFamily="2" charset="-52"/>
                <a:ea typeface="Gilroy Bold"/>
              </a:rPr>
              <a:t>Sources and literature</a:t>
            </a:r>
            <a:endParaRPr lang="ru-RU" sz="2700" b="0" strike="noStrike" spc="-1" dirty="0">
              <a:solidFill>
                <a:srgbClr val="000000"/>
              </a:solidFill>
              <a:latin typeface="Gilroy" panose="00000500000000000000" pitchFamily="2" charset="-52"/>
            </a:endParaRPr>
          </a:p>
        </p:txBody>
      </p:sp>
      <p:sp>
        <p:nvSpPr>
          <p:cNvPr id="399"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pic>
        <p:nvPicPr>
          <p:cNvPr id="400" name="Безымянный-1-44.png" descr="Безымянный-1-44.png"/>
          <p:cNvPicPr/>
          <p:nvPr/>
        </p:nvPicPr>
        <p:blipFill>
          <a:blip r:embed="rId3" cstate="screen">
            <a:extLst>
              <a:ext uri="{28A0092B-C50C-407E-A947-70E740481C1C}">
                <a14:useLocalDpi xmlns:a14="http://schemas.microsoft.com/office/drawing/2010/main"/>
              </a:ext>
            </a:extLst>
          </a:blip>
          <a:stretch/>
        </p:blipFill>
        <p:spPr>
          <a:xfrm>
            <a:off x="8026560" y="4815360"/>
            <a:ext cx="786240" cy="137160"/>
          </a:xfrm>
          <a:prstGeom prst="rect">
            <a:avLst/>
          </a:prstGeom>
          <a:ln w="12600">
            <a:noFill/>
          </a:ln>
        </p:spPr>
      </p:pic>
      <p:sp>
        <p:nvSpPr>
          <p:cNvPr id="401" name="Guo XF, Li KL, Li JM, Li D. Effects of EPA and DHA on blood pressure and inflammatory factors: a meta-analysis of randomized  controlled trials. Crit Rev Food Sci Nutr. 2019;59(20):3380-3393. https://doi.org/10.1080/10408398.2018.1492901"/>
          <p:cNvSpPr/>
          <p:nvPr/>
        </p:nvSpPr>
        <p:spPr>
          <a:xfrm>
            <a:off x="620960" y="1092240"/>
            <a:ext cx="8048422"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dirty="0" err="1">
                <a:solidFill>
                  <a:srgbClr val="001F67"/>
                </a:solidFill>
                <a:latin typeface="Gilroy" panose="00000500000000000000" pitchFamily="2" charset="-52"/>
                <a:ea typeface="Gilroy Regular"/>
              </a:rPr>
              <a:t>Shlisky</a:t>
            </a:r>
            <a:r>
              <a:rPr lang="ru-RU" sz="900" b="0" strike="noStrike" spc="-1" dirty="0">
                <a:solidFill>
                  <a:srgbClr val="001F67"/>
                </a:solidFill>
                <a:latin typeface="Gilroy" panose="00000500000000000000" pitchFamily="2" charset="-52"/>
                <a:ea typeface="Gilroy Regular"/>
              </a:rPr>
              <a:t> J, </a:t>
            </a:r>
            <a:r>
              <a:rPr lang="ru-RU" sz="900" b="0" strike="noStrike" spc="-1" dirty="0" err="1">
                <a:solidFill>
                  <a:srgbClr val="001F67"/>
                </a:solidFill>
                <a:latin typeface="Gilroy" panose="00000500000000000000" pitchFamily="2" charset="-52"/>
                <a:ea typeface="Gilroy Regular"/>
              </a:rPr>
              <a:t>Mandlik</a:t>
            </a:r>
            <a:r>
              <a:rPr lang="ru-RU" sz="900" b="0" strike="noStrike" spc="-1" dirty="0">
                <a:solidFill>
                  <a:srgbClr val="001F67"/>
                </a:solidFill>
                <a:latin typeface="Gilroy" panose="00000500000000000000" pitchFamily="2" charset="-52"/>
                <a:ea typeface="Gilroy Regular"/>
              </a:rPr>
              <a:t> R, </a:t>
            </a:r>
            <a:r>
              <a:rPr lang="ru-RU" sz="900" b="0" strike="noStrike" spc="-1" dirty="0" err="1">
                <a:solidFill>
                  <a:srgbClr val="001F67"/>
                </a:solidFill>
                <a:latin typeface="Gilroy" panose="00000500000000000000" pitchFamily="2" charset="-52"/>
                <a:ea typeface="Gilroy Regular"/>
              </a:rPr>
              <a:t>Askari</a:t>
            </a:r>
            <a:r>
              <a:rPr lang="ru-RU" sz="900" b="0" strike="noStrike" spc="-1" dirty="0">
                <a:solidFill>
                  <a:srgbClr val="001F67"/>
                </a:solidFill>
                <a:latin typeface="Gilroy" panose="00000500000000000000" pitchFamily="2" charset="-52"/>
                <a:ea typeface="Gilroy Regular"/>
              </a:rPr>
              <a:t> S, </a:t>
            </a:r>
            <a:r>
              <a:rPr lang="ru-RU" sz="900" b="0" strike="noStrike" spc="-1" dirty="0" err="1">
                <a:solidFill>
                  <a:srgbClr val="001F67"/>
                </a:solidFill>
                <a:latin typeface="Gilroy" panose="00000500000000000000" pitchFamily="2" charset="-52"/>
                <a:ea typeface="Gilroy Regular"/>
              </a:rPr>
              <a:t>et</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al</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Calcium</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deficiency</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worldwide</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prevalence</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of</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inadequate</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intakes</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and</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associated</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health</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outcomes</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Ann</a:t>
            </a:r>
            <a:r>
              <a:rPr lang="ru-RU" sz="900" b="0" strike="noStrike" spc="-1" dirty="0">
                <a:solidFill>
                  <a:srgbClr val="001F67"/>
                </a:solidFill>
                <a:latin typeface="Gilroy" panose="00000500000000000000" pitchFamily="2" charset="-52"/>
                <a:ea typeface="Gilroy Regular"/>
              </a:rPr>
              <a:t> N Y </a:t>
            </a:r>
            <a:r>
              <a:rPr lang="ru-RU" sz="900" b="0" strike="noStrike" spc="-1" dirty="0" err="1">
                <a:solidFill>
                  <a:srgbClr val="001F67"/>
                </a:solidFill>
                <a:latin typeface="Gilroy" panose="00000500000000000000" pitchFamily="2" charset="-52"/>
                <a:ea typeface="Gilroy Regular"/>
              </a:rPr>
              <a:t>Acad</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Sci</a:t>
            </a:r>
            <a:r>
              <a:rPr lang="ru-RU" sz="900" b="0" strike="noStrike" spc="-1" dirty="0">
                <a:solidFill>
                  <a:srgbClr val="001F67"/>
                </a:solidFill>
                <a:latin typeface="Gilroy" panose="00000500000000000000" pitchFamily="2" charset="-52"/>
                <a:ea typeface="Gilroy Regular"/>
              </a:rPr>
              <a:t>. </a:t>
            </a:r>
            <a:r>
              <a:rPr sz="900" dirty="0">
                <a:latin typeface="Gilroy" panose="00000500000000000000" pitchFamily="2" charset="-52"/>
              </a:rPr>
              <a:t/>
            </a:r>
            <a:br>
              <a:rPr sz="900" dirty="0">
                <a:latin typeface="Gilroy" panose="00000500000000000000" pitchFamily="2" charset="-52"/>
              </a:rPr>
            </a:br>
            <a:r>
              <a:rPr lang="ru-RU" sz="900" b="0" strike="noStrike" spc="-1" dirty="0">
                <a:solidFill>
                  <a:srgbClr val="001F67"/>
                </a:solidFill>
                <a:latin typeface="Gilroy" panose="00000500000000000000" pitchFamily="2" charset="-52"/>
                <a:ea typeface="Gilroy Regular"/>
              </a:rPr>
              <a:t>2022;1512(1):10-28. </a:t>
            </a:r>
            <a:r>
              <a:rPr lang="ru-RU" sz="900" b="0" u="sng" strike="noStrike" spc="-1" dirty="0">
                <a:solidFill>
                  <a:srgbClr val="0000FF"/>
                </a:solidFill>
                <a:uFillTx/>
                <a:latin typeface="Gilroy" panose="00000500000000000000" pitchFamily="2" charset="-52"/>
                <a:ea typeface="Gilroy Regular"/>
                <a:hlinkClick r:id="rId4"/>
              </a:rPr>
              <a:t>https://doi.org/10.1111/nyas.14758</a:t>
            </a:r>
            <a:endParaRPr lang="ru-RU" sz="900" b="0" strike="noStrike" spc="-1" dirty="0">
              <a:solidFill>
                <a:srgbClr val="000000"/>
              </a:solidFill>
              <a:latin typeface="Gilroy" panose="00000500000000000000" pitchFamily="2" charset="-52"/>
            </a:endParaRPr>
          </a:p>
        </p:txBody>
      </p:sp>
      <p:sp>
        <p:nvSpPr>
          <p:cNvPr id="402" name="1."/>
          <p:cNvSpPr/>
          <p:nvPr/>
        </p:nvSpPr>
        <p:spPr>
          <a:xfrm>
            <a:off x="432000" y="1092240"/>
            <a:ext cx="8712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1.</a:t>
            </a:r>
            <a:endParaRPr lang="ru-RU" sz="1200" b="0" strike="noStrike" spc="-1">
              <a:solidFill>
                <a:srgbClr val="000000"/>
              </a:solidFill>
              <a:latin typeface="Arial"/>
            </a:endParaRPr>
          </a:p>
        </p:txBody>
      </p:sp>
      <p:sp>
        <p:nvSpPr>
          <p:cNvPr id="403" name="Lee JB, Notay K, Klingel SL, Chabowski A, Mutch DM, Millar PJ. Docosahexaenoic acid reduces resting blood pressure but  increases muscle sympathetic outflow compared with eicosapentaenoic acid in healthy men and women. Am J Physiol Heart  Circ Physiol. 2"/>
          <p:cNvSpPr/>
          <p:nvPr/>
        </p:nvSpPr>
        <p:spPr>
          <a:xfrm>
            <a:off x="620960" y="1457280"/>
            <a:ext cx="8088368"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Abou Neel EA, Aljabo A, Strange A, et al. Demineralization-remineralization dynamics in teeth and bone. Int J Nanomedicine. 2016;11:4743-4763. Published </a:t>
            </a:r>
            <a:r>
              <a:rPr sz="900">
                <a:latin typeface="Gilroy" panose="00000500000000000000" pitchFamily="2" charset="-52"/>
              </a:rPr>
              <a:t/>
            </a:r>
            <a:br>
              <a:rPr sz="900">
                <a:latin typeface="Gilroy" panose="00000500000000000000" pitchFamily="2" charset="-52"/>
              </a:rPr>
            </a:br>
            <a:r>
              <a:rPr lang="ru-RU" sz="900" b="0" strike="noStrike" spc="-1">
                <a:solidFill>
                  <a:srgbClr val="001F67"/>
                </a:solidFill>
                <a:latin typeface="Gilroy" panose="00000500000000000000" pitchFamily="2" charset="-52"/>
                <a:ea typeface="Gilroy Regular"/>
              </a:rPr>
              <a:t>2016 Sep 19. </a:t>
            </a:r>
            <a:r>
              <a:rPr lang="ru-RU" sz="900" b="0" u="sng" strike="noStrike" spc="-1">
                <a:solidFill>
                  <a:srgbClr val="0000FF"/>
                </a:solidFill>
                <a:uFillTx/>
                <a:latin typeface="Gilroy" panose="00000500000000000000" pitchFamily="2" charset="-52"/>
                <a:ea typeface="Gilroy Regular"/>
                <a:hlinkClick r:id="rId5"/>
              </a:rPr>
              <a:t>https://doi.org/10.2147/IJN.S107624</a:t>
            </a:r>
            <a:endParaRPr lang="ru-RU" sz="900" b="0" strike="noStrike" spc="-1">
              <a:solidFill>
                <a:srgbClr val="000000"/>
              </a:solidFill>
              <a:latin typeface="Gilroy" panose="00000500000000000000" pitchFamily="2" charset="-52"/>
            </a:endParaRPr>
          </a:p>
        </p:txBody>
      </p:sp>
      <p:sp>
        <p:nvSpPr>
          <p:cNvPr id="404" name="2."/>
          <p:cNvSpPr/>
          <p:nvPr/>
        </p:nvSpPr>
        <p:spPr>
          <a:xfrm>
            <a:off x="417600" y="1457280"/>
            <a:ext cx="11628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2.</a:t>
            </a:r>
            <a:endParaRPr lang="ru-RU" sz="1200" b="0" strike="noStrike" spc="-1">
              <a:solidFill>
                <a:srgbClr val="000000"/>
              </a:solidFill>
              <a:latin typeface="Arial"/>
            </a:endParaRPr>
          </a:p>
        </p:txBody>
      </p:sp>
      <p:sp>
        <p:nvSpPr>
          <p:cNvPr id="405" name="Saccà SC, Cutolo CA, Ferrari D, Corazza P, Traverso CE. The Eye, Oxidative Damage and Polyunsaturated Fatty Acids. Nutrients.  2018;10(6):668. Published 2018 May 24. https://doi.org/10.3390/nu10060668"/>
          <p:cNvSpPr/>
          <p:nvPr/>
        </p:nvSpPr>
        <p:spPr>
          <a:xfrm>
            <a:off x="620960" y="1828800"/>
            <a:ext cx="7420493" cy="1384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Wang CJ, McCauley LK. Osteoporosis and Periodontitis. Curr Osteoporos Rep. 2016;14(6):284-291. </a:t>
            </a:r>
            <a:r>
              <a:rPr lang="ru-RU" sz="900" b="0" u="sng" strike="noStrike" spc="-1">
                <a:solidFill>
                  <a:srgbClr val="0000FF"/>
                </a:solidFill>
                <a:uFillTx/>
                <a:latin typeface="Gilroy" panose="00000500000000000000" pitchFamily="2" charset="-52"/>
                <a:ea typeface="Gilroy Regular"/>
                <a:hlinkClick r:id="rId6"/>
              </a:rPr>
              <a:t>https://doi.org/10.1007/s11914-016-0330-3</a:t>
            </a:r>
            <a:endParaRPr lang="ru-RU" sz="900" b="0" strike="noStrike" spc="-1">
              <a:solidFill>
                <a:srgbClr val="000000"/>
              </a:solidFill>
              <a:latin typeface="Gilroy" panose="00000500000000000000" pitchFamily="2" charset="-52"/>
            </a:endParaRPr>
          </a:p>
        </p:txBody>
      </p:sp>
      <p:sp>
        <p:nvSpPr>
          <p:cNvPr id="406" name="3."/>
          <p:cNvSpPr/>
          <p:nvPr/>
        </p:nvSpPr>
        <p:spPr>
          <a:xfrm>
            <a:off x="419040" y="1809720"/>
            <a:ext cx="11304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3.</a:t>
            </a:r>
            <a:endParaRPr lang="ru-RU" sz="1200" b="0" strike="noStrike" spc="-1">
              <a:solidFill>
                <a:srgbClr val="000000"/>
              </a:solidFill>
              <a:latin typeface="Arial"/>
            </a:endParaRPr>
          </a:p>
        </p:txBody>
      </p:sp>
      <p:sp>
        <p:nvSpPr>
          <p:cNvPr id="407" name="Giles GE, Mahoney CR, Urry HL, Brunyé TT, Taylor HA, Kanarek RB. Omega-3 fatty acids and stress-induced changes to mood  and cognition in healthy individuals. Pharmacol Biochem Behav. 2015;132:10-19. https://doi.org/10.1016/j.pbb.2015.02.018"/>
          <p:cNvSpPr/>
          <p:nvPr/>
        </p:nvSpPr>
        <p:spPr>
          <a:xfrm>
            <a:off x="620960" y="2054160"/>
            <a:ext cx="6692025"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Südhof TC. Calcium control of neurotransmitter release. Cold Spring Harb Perspect Biol. 2012;4(1):a011353. Published 2012 Jan 1. </a:t>
            </a:r>
            <a:r>
              <a:rPr sz="900">
                <a:latin typeface="Gilroy" panose="00000500000000000000" pitchFamily="2" charset="-52"/>
              </a:rPr>
              <a:t/>
            </a:r>
            <a:br>
              <a:rPr sz="900">
                <a:latin typeface="Gilroy" panose="00000500000000000000" pitchFamily="2" charset="-52"/>
              </a:rPr>
            </a:br>
            <a:r>
              <a:rPr lang="ru-RU" sz="900" b="0" u="sng" strike="noStrike" spc="-1">
                <a:solidFill>
                  <a:srgbClr val="0000FF"/>
                </a:solidFill>
                <a:uFillTx/>
                <a:latin typeface="Gilroy" panose="00000500000000000000" pitchFamily="2" charset="-52"/>
                <a:ea typeface="Gilroy Regular"/>
                <a:hlinkClick r:id="rId7"/>
              </a:rPr>
              <a:t>https://doi.org/10.1101/cshperspect.a011353</a:t>
            </a:r>
            <a:endParaRPr lang="ru-RU" sz="900" b="0" strike="noStrike" spc="-1">
              <a:solidFill>
                <a:srgbClr val="000000"/>
              </a:solidFill>
              <a:latin typeface="Gilroy" panose="00000500000000000000" pitchFamily="2" charset="-52"/>
            </a:endParaRPr>
          </a:p>
        </p:txBody>
      </p:sp>
      <p:sp>
        <p:nvSpPr>
          <p:cNvPr id="408" name="4."/>
          <p:cNvSpPr/>
          <p:nvPr/>
        </p:nvSpPr>
        <p:spPr>
          <a:xfrm>
            <a:off x="413640" y="2054160"/>
            <a:ext cx="12384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4.</a:t>
            </a:r>
            <a:endParaRPr lang="ru-RU" sz="1200" b="0" strike="noStrike" spc="-1">
              <a:solidFill>
                <a:srgbClr val="000000"/>
              </a:solidFill>
              <a:latin typeface="Arial"/>
            </a:endParaRPr>
          </a:p>
        </p:txBody>
      </p:sp>
      <p:sp>
        <p:nvSpPr>
          <p:cNvPr id="409" name="Al-Khalaifah H. Modulatory Effect of Dietary Polyunsaturated Fatty Acids on Immunity, Represented by Phagocytic Activity. Front  Vet Sci. 2020;7:569939. Published 2020 Sep 22. https://doi.org/10.3389/fvets.2020.569939"/>
          <p:cNvSpPr/>
          <p:nvPr/>
        </p:nvSpPr>
        <p:spPr>
          <a:xfrm>
            <a:off x="620960" y="2419200"/>
            <a:ext cx="8210453" cy="1384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Johnson JD, Jennings R. Hypocalcemia and Cardiac Arrhythmias. Am J Dis Child. 1968;115(3):373–376. </a:t>
            </a:r>
            <a:r>
              <a:rPr lang="ru-RU" sz="900" b="0" u="sng" strike="noStrike" spc="-1">
                <a:solidFill>
                  <a:srgbClr val="0000FF"/>
                </a:solidFill>
                <a:uFillTx/>
                <a:latin typeface="Gilroy" panose="00000500000000000000" pitchFamily="2" charset="-52"/>
                <a:ea typeface="Gilroy Regular"/>
                <a:hlinkClick r:id="rId8"/>
              </a:rPr>
              <a:t>https://doi.org/10.1001/archpedi.1968.02100010375014</a:t>
            </a:r>
            <a:endParaRPr lang="ru-RU" sz="900" b="0" strike="noStrike" spc="-1">
              <a:solidFill>
                <a:srgbClr val="000000"/>
              </a:solidFill>
              <a:latin typeface="Gilroy" panose="00000500000000000000" pitchFamily="2" charset="-52"/>
            </a:endParaRPr>
          </a:p>
        </p:txBody>
      </p:sp>
      <p:sp>
        <p:nvSpPr>
          <p:cNvPr id="410" name="5."/>
          <p:cNvSpPr/>
          <p:nvPr/>
        </p:nvSpPr>
        <p:spPr>
          <a:xfrm>
            <a:off x="418320" y="2400120"/>
            <a:ext cx="11484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5.</a:t>
            </a:r>
            <a:endParaRPr lang="ru-RU" sz="1200" b="0" strike="noStrike" spc="-1">
              <a:solidFill>
                <a:srgbClr val="000000"/>
              </a:solidFill>
              <a:latin typeface="Arial"/>
            </a:endParaRPr>
          </a:p>
        </p:txBody>
      </p:sp>
      <p:sp>
        <p:nvSpPr>
          <p:cNvPr id="411" name="Vaid M, Singh T, Prasad R, Katiyar SK. Intake of high-fat diet stimulates the risk of ultraviolet radiation-induced skin tumors  and malignant progression of papillomas to carcinoma in SKH-1 hairless mice. Toxicol Appl Pharmacol. 2014;274(1):147-155.  ht"/>
          <p:cNvSpPr/>
          <p:nvPr/>
        </p:nvSpPr>
        <p:spPr>
          <a:xfrm>
            <a:off x="620960" y="2651040"/>
            <a:ext cx="7598747" cy="1384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Juan D. Hypocalcemia. Differential diagnosis and mechanisms. Arch Intern Med. 1979;139(10):1166-1171. </a:t>
            </a:r>
            <a:r>
              <a:rPr lang="ru-RU" sz="900" b="0" u="sng" strike="noStrike" spc="-1">
                <a:solidFill>
                  <a:srgbClr val="0000FF"/>
                </a:solidFill>
                <a:uFillTx/>
                <a:latin typeface="Gilroy" panose="00000500000000000000" pitchFamily="2" charset="-52"/>
                <a:ea typeface="Gilroy Regular"/>
                <a:hlinkClick r:id="rId9"/>
              </a:rPr>
              <a:t>https://doi.org/10.1001/archinte.139.10.1166</a:t>
            </a:r>
            <a:endParaRPr lang="ru-RU" sz="900" b="0" strike="noStrike" spc="-1">
              <a:solidFill>
                <a:srgbClr val="000000"/>
              </a:solidFill>
              <a:latin typeface="Gilroy" panose="00000500000000000000" pitchFamily="2" charset="-52"/>
            </a:endParaRPr>
          </a:p>
        </p:txBody>
      </p:sp>
      <p:sp>
        <p:nvSpPr>
          <p:cNvPr id="412" name="6."/>
          <p:cNvSpPr/>
          <p:nvPr/>
        </p:nvSpPr>
        <p:spPr>
          <a:xfrm>
            <a:off x="419040" y="2631960"/>
            <a:ext cx="11304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6.</a:t>
            </a:r>
            <a:endParaRPr lang="ru-RU" sz="1200" b="0" strike="noStrike" spc="-1">
              <a:solidFill>
                <a:srgbClr val="000000"/>
              </a:solidFill>
              <a:latin typeface="Arial"/>
            </a:endParaRPr>
          </a:p>
        </p:txBody>
      </p:sp>
      <p:sp>
        <p:nvSpPr>
          <p:cNvPr id="413" name="Stark KD, Van Elswyk ME, Higgins MR, Weatherford CA, Salem N Jr. Global survey of the omega-3 fatty acids, docosahexaenoic  acid and eicosapentaenoic acid in the blood stream of healthy adults. Prog Lipid Res. 2016;63:132-152.  https://doi.org/10.1016/j."/>
          <p:cNvSpPr/>
          <p:nvPr/>
        </p:nvSpPr>
        <p:spPr>
          <a:xfrm>
            <a:off x="620960" y="3105000"/>
            <a:ext cx="8238922"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Abdi F, Ozgoli G, Rahnemaie FS. A systematic review of the role of vitamin D and calcium in premenstrual syndrome [published correction appears in Obstet </a:t>
            </a:r>
            <a:r>
              <a:rPr sz="900">
                <a:latin typeface="Gilroy" panose="00000500000000000000" pitchFamily="2" charset="-52"/>
              </a:rPr>
              <a:t/>
            </a:r>
            <a:br>
              <a:rPr sz="900">
                <a:latin typeface="Gilroy" panose="00000500000000000000" pitchFamily="2" charset="-52"/>
              </a:rPr>
            </a:br>
            <a:r>
              <a:rPr lang="ru-RU" sz="900" b="0" strike="noStrike" spc="-1">
                <a:solidFill>
                  <a:srgbClr val="001F67"/>
                </a:solidFill>
                <a:latin typeface="Gilroy" panose="00000500000000000000" pitchFamily="2" charset="-52"/>
                <a:ea typeface="Gilroy Regular"/>
              </a:rPr>
              <a:t>Gynecol Sci. 2020 Mar;63(2):213]. Obstet Gynecol Sci. 2019;62(2):73-86. </a:t>
            </a:r>
            <a:r>
              <a:rPr lang="ru-RU" sz="900" b="0" u="sng" strike="noStrike" spc="-1">
                <a:solidFill>
                  <a:srgbClr val="0000FF"/>
                </a:solidFill>
                <a:uFillTx/>
                <a:latin typeface="Gilroy" panose="00000500000000000000" pitchFamily="2" charset="-52"/>
                <a:ea typeface="Gilroy Regular"/>
                <a:hlinkClick r:id="rId10"/>
              </a:rPr>
              <a:t>https://doi.org/10.5468/ogs.2019.62.2.73</a:t>
            </a:r>
            <a:endParaRPr lang="ru-RU" sz="900" b="0" strike="noStrike" spc="-1">
              <a:solidFill>
                <a:srgbClr val="000000"/>
              </a:solidFill>
              <a:latin typeface="Gilroy" panose="00000500000000000000" pitchFamily="2" charset="-52"/>
            </a:endParaRPr>
          </a:p>
        </p:txBody>
      </p:sp>
      <p:sp>
        <p:nvSpPr>
          <p:cNvPr id="414" name="7."/>
          <p:cNvSpPr/>
          <p:nvPr/>
        </p:nvSpPr>
        <p:spPr>
          <a:xfrm>
            <a:off x="416160" y="3105000"/>
            <a:ext cx="11916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8.</a:t>
            </a:r>
            <a:endParaRPr lang="ru-RU" sz="1200" b="0" strike="noStrike" spc="-1">
              <a:solidFill>
                <a:srgbClr val="000000"/>
              </a:solidFill>
              <a:latin typeface="Arial"/>
            </a:endParaRPr>
          </a:p>
        </p:txBody>
      </p:sp>
      <p:sp>
        <p:nvSpPr>
          <p:cNvPr id="415" name="8."/>
          <p:cNvSpPr/>
          <p:nvPr/>
        </p:nvSpPr>
        <p:spPr>
          <a:xfrm>
            <a:off x="369720" y="4216320"/>
            <a:ext cx="13896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dirty="0">
                <a:solidFill>
                  <a:srgbClr val="001F67"/>
                </a:solidFill>
                <a:latin typeface="Gilroy-SemiboldItalic"/>
                <a:ea typeface="Gilroy-SemiboldItalic"/>
              </a:rPr>
              <a:t>11.</a:t>
            </a:r>
            <a:endParaRPr lang="ru-RU" sz="1200" b="0" strike="noStrike" spc="-1" dirty="0">
              <a:solidFill>
                <a:srgbClr val="000000"/>
              </a:solidFill>
              <a:latin typeface="Arial"/>
            </a:endParaRPr>
          </a:p>
        </p:txBody>
      </p:sp>
      <p:sp>
        <p:nvSpPr>
          <p:cNvPr id="416" name="Dyerberg J, Madsen P, Møller JM, Aardestrup I, Schmidt EB. Bioavailability of marine n-3 fatty acid formulations. Prostaglandins  Leukot Essent Fatty Acids. 2010;83(3):137-141. https://doi.org/10.1016/j.plefa.2010.06.007"/>
          <p:cNvSpPr/>
          <p:nvPr/>
        </p:nvSpPr>
        <p:spPr>
          <a:xfrm>
            <a:off x="620960" y="4216320"/>
            <a:ext cx="8069260"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Nordin BE, Need AG, Morris HA, Horowitz M. The nature and significance of the relationship between urinary sodium and urinary calcium in women. J Nutr. </a:t>
            </a:r>
            <a:r>
              <a:rPr sz="900">
                <a:latin typeface="Gilroy" panose="00000500000000000000" pitchFamily="2" charset="-52"/>
              </a:rPr>
              <a:t/>
            </a:r>
            <a:br>
              <a:rPr sz="900">
                <a:latin typeface="Gilroy" panose="00000500000000000000" pitchFamily="2" charset="-52"/>
              </a:rPr>
            </a:br>
            <a:r>
              <a:rPr lang="ru-RU" sz="900" b="0" strike="noStrike" spc="-1">
                <a:solidFill>
                  <a:srgbClr val="001F67"/>
                </a:solidFill>
                <a:latin typeface="Gilroy" panose="00000500000000000000" pitchFamily="2" charset="-52"/>
                <a:ea typeface="Gilroy Regular"/>
              </a:rPr>
              <a:t>1993;123(9):1615-1622. </a:t>
            </a:r>
            <a:r>
              <a:rPr lang="ru-RU" sz="900" b="0" u="sng" strike="noStrike" spc="-1">
                <a:solidFill>
                  <a:srgbClr val="0000FF"/>
                </a:solidFill>
                <a:uFillTx/>
                <a:latin typeface="Gilroy" panose="00000500000000000000" pitchFamily="2" charset="-52"/>
                <a:ea typeface="Gilroy Regular"/>
                <a:hlinkClick r:id="rId11"/>
              </a:rPr>
              <a:t>https://doi.org/10.1093/jn/123.9.1615</a:t>
            </a:r>
            <a:endParaRPr lang="ru-RU" sz="900" b="0" strike="noStrike" spc="-1">
              <a:solidFill>
                <a:srgbClr val="000000"/>
              </a:solidFill>
              <a:latin typeface="Gilroy" panose="00000500000000000000" pitchFamily="2" charset="-52"/>
            </a:endParaRPr>
          </a:p>
        </p:txBody>
      </p:sp>
      <p:sp>
        <p:nvSpPr>
          <p:cNvPr id="417" name="Dyerberg J, Madsen P, Møller JM, Aardestrup I, Schmidt EB. Bioavailability of marine n-3 fatty acid formulations. Prostaglandins  Leukot Essent Fatty Acids. 2010;83(3):137-141. https://doi.org/10.1016/j.plefa.2010.06.007"/>
          <p:cNvSpPr/>
          <p:nvPr/>
        </p:nvSpPr>
        <p:spPr>
          <a:xfrm>
            <a:off x="620960" y="3844800"/>
            <a:ext cx="8179740"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Institute of Medicine (US) Committee to Review Dietary Reference Intakes for Vitamin D and Calcium. Dietary Reference Intakes for Calcium and Vitamin D. </a:t>
            </a:r>
            <a:r>
              <a:rPr sz="900">
                <a:latin typeface="Gilroy" panose="00000500000000000000" pitchFamily="2" charset="-52"/>
              </a:rPr>
              <a:t/>
            </a:r>
            <a:br>
              <a:rPr sz="900">
                <a:latin typeface="Gilroy" panose="00000500000000000000" pitchFamily="2" charset="-52"/>
              </a:rPr>
            </a:br>
            <a:r>
              <a:rPr lang="ru-RU" sz="900" b="0" strike="noStrike" spc="-1">
                <a:solidFill>
                  <a:srgbClr val="001F67"/>
                </a:solidFill>
                <a:latin typeface="Gilroy" panose="00000500000000000000" pitchFamily="2" charset="-52"/>
                <a:ea typeface="Gilroy Regular"/>
              </a:rPr>
              <a:t>National Academies Press; 2011. </a:t>
            </a:r>
            <a:r>
              <a:rPr lang="ru-RU" sz="900" b="0" u="sng" strike="noStrike" spc="-1">
                <a:solidFill>
                  <a:srgbClr val="0000FF"/>
                </a:solidFill>
                <a:uFillTx/>
                <a:latin typeface="Gilroy" panose="00000500000000000000" pitchFamily="2" charset="-52"/>
                <a:ea typeface="Gilroy Regular"/>
                <a:hlinkClick r:id="rId12"/>
              </a:rPr>
              <a:t>https://doi.org/10.17226/13050</a:t>
            </a:r>
            <a:endParaRPr lang="ru-RU" sz="900" b="0" strike="noStrike" spc="-1">
              <a:solidFill>
                <a:srgbClr val="000000"/>
              </a:solidFill>
              <a:latin typeface="Gilroy" panose="00000500000000000000" pitchFamily="2" charset="-52"/>
            </a:endParaRPr>
          </a:p>
        </p:txBody>
      </p:sp>
      <p:sp>
        <p:nvSpPr>
          <p:cNvPr id="418" name="7."/>
          <p:cNvSpPr/>
          <p:nvPr/>
        </p:nvSpPr>
        <p:spPr>
          <a:xfrm>
            <a:off x="344160" y="3844800"/>
            <a:ext cx="17856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10.</a:t>
            </a:r>
            <a:endParaRPr lang="ru-RU" sz="1200" b="0" strike="noStrike" spc="-1">
              <a:solidFill>
                <a:srgbClr val="000000"/>
              </a:solidFill>
              <a:latin typeface="Arial"/>
            </a:endParaRPr>
          </a:p>
        </p:txBody>
      </p:sp>
      <p:sp>
        <p:nvSpPr>
          <p:cNvPr id="419" name="Stark KD, Van Elswyk ME, Higgins MR, Weatherford CA, Salem N Jr. Global survey of the omega-3 fatty acids, docosahexaenoic  acid and eicosapentaenoic acid in the blood stream of healthy adults. Prog Lipid Res. 2016;63:132-152.  https://doi.org/10.1016/j."/>
          <p:cNvSpPr/>
          <p:nvPr/>
        </p:nvSpPr>
        <p:spPr>
          <a:xfrm>
            <a:off x="620960" y="2876400"/>
            <a:ext cx="7606313" cy="1384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Oudesluys-Murphy AM, de Vries AC. Fatigue due to hypocalcaemia. Lancet. 2002;359(9304):443. </a:t>
            </a:r>
            <a:r>
              <a:rPr lang="ru-RU" sz="900" b="0" u="sng" strike="noStrike" spc="-1">
                <a:solidFill>
                  <a:srgbClr val="0000FF"/>
                </a:solidFill>
                <a:uFillTx/>
                <a:latin typeface="Gilroy" panose="00000500000000000000" pitchFamily="2" charset="-52"/>
                <a:ea typeface="Gilroy Regular"/>
                <a:hlinkClick r:id="rId13"/>
              </a:rPr>
              <a:t>https://doi.org/10.1016/s0140-6736(02)07574-8</a:t>
            </a:r>
            <a:endParaRPr lang="ru-RU" sz="900" b="0" strike="noStrike" spc="-1">
              <a:solidFill>
                <a:srgbClr val="000000"/>
              </a:solidFill>
              <a:latin typeface="Gilroy" panose="00000500000000000000" pitchFamily="2" charset="-52"/>
            </a:endParaRPr>
          </a:p>
        </p:txBody>
      </p:sp>
      <p:sp>
        <p:nvSpPr>
          <p:cNvPr id="420" name="7."/>
          <p:cNvSpPr/>
          <p:nvPr/>
        </p:nvSpPr>
        <p:spPr>
          <a:xfrm>
            <a:off x="432000" y="2857320"/>
            <a:ext cx="8712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7.</a:t>
            </a:r>
            <a:endParaRPr lang="ru-RU" sz="1200" b="0" strike="noStrike" spc="-1">
              <a:solidFill>
                <a:srgbClr val="000000"/>
              </a:solidFill>
              <a:latin typeface="Arial"/>
            </a:endParaRPr>
          </a:p>
        </p:txBody>
      </p:sp>
      <p:sp>
        <p:nvSpPr>
          <p:cNvPr id="421" name="Dyerberg J, Madsen P, Møller JM, Aardestrup I, Schmidt EB. Bioavailability of marine n-3 fatty acid formulations. Prostaglandins  Leukot Essent Fatty Acids. 2010;83(3):137-141. https://doi.org/10.1016/j.plefa.2010.06.007"/>
          <p:cNvSpPr/>
          <p:nvPr/>
        </p:nvSpPr>
        <p:spPr>
          <a:xfrm>
            <a:off x="620960" y="3479760"/>
            <a:ext cx="7495322"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Institute for Quality and Efficiency in Health Care (IQWiG). How can I get enough calcium? Updated October 18, 2018 Accessed March 2, 2023. </a:t>
            </a:r>
            <a:r>
              <a:rPr sz="900">
                <a:latin typeface="Gilroy" panose="00000500000000000000" pitchFamily="2" charset="-52"/>
              </a:rPr>
              <a:t/>
            </a:r>
            <a:br>
              <a:rPr sz="900">
                <a:latin typeface="Gilroy" panose="00000500000000000000" pitchFamily="2" charset="-52"/>
              </a:rPr>
            </a:br>
            <a:r>
              <a:rPr lang="ru-RU" sz="900" b="0" u="sng" strike="noStrike" spc="-1">
                <a:solidFill>
                  <a:srgbClr val="0000FF"/>
                </a:solidFill>
                <a:uFillTx/>
                <a:latin typeface="Gilroy" panose="00000500000000000000" pitchFamily="2" charset="-52"/>
                <a:ea typeface="Gilroy Regular"/>
                <a:hlinkClick r:id="rId14"/>
              </a:rPr>
              <a:t>https://www.ncbi.nlm.nih.gov/books/NBK279330/</a:t>
            </a:r>
            <a:endParaRPr lang="ru-RU" sz="900" b="0" strike="noStrike" spc="-1">
              <a:solidFill>
                <a:srgbClr val="000000"/>
              </a:solidFill>
              <a:latin typeface="Gilroy" panose="00000500000000000000" pitchFamily="2" charset="-52"/>
            </a:endParaRPr>
          </a:p>
        </p:txBody>
      </p:sp>
      <p:sp>
        <p:nvSpPr>
          <p:cNvPr id="422" name="7."/>
          <p:cNvSpPr/>
          <p:nvPr/>
        </p:nvSpPr>
        <p:spPr>
          <a:xfrm>
            <a:off x="428400" y="3479760"/>
            <a:ext cx="9468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9.</a:t>
            </a:r>
            <a:endParaRPr lang="ru-RU" sz="1200" b="0" strike="noStrike" spc="-1">
              <a:solidFill>
                <a:srgbClr val="000000"/>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70" name="Омега-3 — собирательное название полиненасыщенных жирных кислот (ПНЖК)"/>
          <p:cNvSpPr/>
          <p:nvPr/>
        </p:nvSpPr>
        <p:spPr>
          <a:xfrm>
            <a:off x="392430" y="406440"/>
            <a:ext cx="8235011" cy="7478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We are all different,</a:t>
            </a:r>
            <a:br>
              <a:rPr lang="en-US" sz="2700" b="1" strike="noStrike" spc="-1" dirty="0">
                <a:solidFill>
                  <a:srgbClr val="001F66"/>
                </a:solidFill>
                <a:latin typeface="Gilroy" panose="00000500000000000000" pitchFamily="2" charset="-52"/>
                <a:ea typeface="Gilroy Bold"/>
              </a:rPr>
            </a:br>
            <a:r>
              <a:rPr lang="en-US" sz="2700" b="1" strike="noStrike" spc="-1" dirty="0">
                <a:solidFill>
                  <a:srgbClr val="001F66"/>
                </a:solidFill>
                <a:latin typeface="Gilroy" panose="00000500000000000000" pitchFamily="2" charset="-52"/>
                <a:ea typeface="Gilroy Bold"/>
              </a:rPr>
              <a:t>and we don't always see what we have in common.</a:t>
            </a:r>
            <a:endParaRPr lang="ru-RU" sz="2700" b="1" strike="noStrike" spc="-1" dirty="0">
              <a:solidFill>
                <a:srgbClr val="000000"/>
              </a:solidFill>
              <a:latin typeface="Gilroy" panose="00000500000000000000" pitchFamily="2" charset="-52"/>
            </a:endParaRPr>
          </a:p>
        </p:txBody>
      </p:sp>
      <p:sp>
        <p:nvSpPr>
          <p:cNvPr id="71"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73" name="Поступают в организм  в основном с пищей —…"/>
          <p:cNvSpPr/>
          <p:nvPr/>
        </p:nvSpPr>
        <p:spPr>
          <a:xfrm>
            <a:off x="5073480" y="3291840"/>
            <a:ext cx="3237480" cy="461665"/>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US" sz="1500" b="0" strike="noStrike" spc="-1" dirty="0">
                <a:solidFill>
                  <a:srgbClr val="001F66"/>
                </a:solidFill>
                <a:latin typeface="Gilroy" panose="00000500000000000000" pitchFamily="2" charset="-52"/>
                <a:ea typeface="Gilroy Regular"/>
              </a:rPr>
              <a:t>~ 3.5 billion people are at risk of calcium deficiency[1] </a:t>
            </a:r>
            <a:endParaRPr lang="ru-RU" sz="1500" b="0" strike="noStrike" spc="-1" dirty="0">
              <a:solidFill>
                <a:srgbClr val="000000"/>
              </a:solidFill>
              <a:latin typeface="Gilroy" panose="00000500000000000000" pitchFamily="2" charset="-52"/>
            </a:endParaRPr>
          </a:p>
        </p:txBody>
      </p:sp>
      <p:grpSp>
        <p:nvGrpSpPr>
          <p:cNvPr id="75" name="Group"/>
          <p:cNvGrpSpPr/>
          <p:nvPr/>
        </p:nvGrpSpPr>
        <p:grpSpPr>
          <a:xfrm>
            <a:off x="831960" y="2146450"/>
            <a:ext cx="419760" cy="419760"/>
            <a:chOff x="831960" y="2324160"/>
            <a:chExt cx="519480" cy="519480"/>
          </a:xfrm>
        </p:grpSpPr>
        <p:sp>
          <p:nvSpPr>
            <p:cNvPr id="76" name="Circle"/>
            <p:cNvSpPr/>
            <p:nvPr/>
          </p:nvSpPr>
          <p:spPr>
            <a:xfrm>
              <a:off x="831960" y="2324160"/>
              <a:ext cx="519480" cy="519480"/>
            </a:xfrm>
            <a:prstGeom prst="ellipse">
              <a:avLst/>
            </a:prstGeom>
            <a:solidFill>
              <a:srgbClr val="F0F5FA"/>
            </a:solidFill>
            <a:ln w="12600">
              <a:noFill/>
            </a:ln>
          </p:spPr>
          <p:style>
            <a:lnRef idx="0">
              <a:scrgbClr r="0" g="0" b="0"/>
            </a:lnRef>
            <a:fillRef idx="0">
              <a:scrgbClr r="0" g="0" b="0"/>
            </a:fillRef>
            <a:effectRef idx="0">
              <a:scrgbClr r="0" g="0" b="0"/>
            </a:effectRef>
            <a:fontRef idx="minor"/>
          </p:style>
          <p:txBody>
            <a:bodyPr lIns="0" tIns="0" rIns="0" bIns="0" numCol="1" spcCol="0" anchor="t">
              <a:noAutofit/>
            </a:bodyPr>
            <a:lstStyle/>
            <a:p>
              <a:pPr>
                <a:lnSpc>
                  <a:spcPct val="100000"/>
                </a:lnSpc>
              </a:pPr>
              <a:endParaRPr lang="ru-RU" sz="1400" b="0" strike="noStrike" spc="-1">
                <a:solidFill>
                  <a:srgbClr val="000000"/>
                </a:solidFill>
                <a:latin typeface="Arial"/>
                <a:ea typeface="Arial"/>
              </a:endParaRPr>
            </a:p>
          </p:txBody>
        </p:sp>
        <p:pic>
          <p:nvPicPr>
            <p:cNvPr id="77" name="👩🏻.png" descr="👩🏻.png"/>
            <p:cNvPicPr/>
            <p:nvPr/>
          </p:nvPicPr>
          <p:blipFill>
            <a:blip r:embed="rId3" cstate="screen">
              <a:extLst>
                <a:ext uri="{28A0092B-C50C-407E-A947-70E740481C1C}">
                  <a14:useLocalDpi xmlns:a14="http://schemas.microsoft.com/office/drawing/2010/main"/>
                </a:ext>
              </a:extLst>
            </a:blip>
            <a:stretch/>
          </p:blipFill>
          <p:spPr>
            <a:xfrm>
              <a:off x="935280" y="2437560"/>
              <a:ext cx="291240" cy="292680"/>
            </a:xfrm>
            <a:prstGeom prst="rect">
              <a:avLst/>
            </a:prstGeom>
            <a:ln w="12600">
              <a:noFill/>
            </a:ln>
          </p:spPr>
        </p:pic>
      </p:grpSp>
      <p:grpSp>
        <p:nvGrpSpPr>
          <p:cNvPr id="78" name="Group"/>
          <p:cNvGrpSpPr/>
          <p:nvPr/>
        </p:nvGrpSpPr>
        <p:grpSpPr>
          <a:xfrm>
            <a:off x="831960" y="3238949"/>
            <a:ext cx="419760" cy="419760"/>
            <a:chOff x="831960" y="3771720"/>
            <a:chExt cx="519480" cy="519480"/>
          </a:xfrm>
        </p:grpSpPr>
        <p:sp>
          <p:nvSpPr>
            <p:cNvPr id="79" name="Circle"/>
            <p:cNvSpPr/>
            <p:nvPr/>
          </p:nvSpPr>
          <p:spPr>
            <a:xfrm>
              <a:off x="831960" y="3771720"/>
              <a:ext cx="519480" cy="519480"/>
            </a:xfrm>
            <a:prstGeom prst="ellipse">
              <a:avLst/>
            </a:prstGeom>
            <a:solidFill>
              <a:srgbClr val="F0F5FA"/>
            </a:solidFill>
            <a:ln w="12600">
              <a:noFill/>
            </a:ln>
          </p:spPr>
          <p:style>
            <a:lnRef idx="0">
              <a:scrgbClr r="0" g="0" b="0"/>
            </a:lnRef>
            <a:fillRef idx="0">
              <a:scrgbClr r="0" g="0" b="0"/>
            </a:fillRef>
            <a:effectRef idx="0">
              <a:scrgbClr r="0" g="0" b="0"/>
            </a:effectRef>
            <a:fontRef idx="minor"/>
          </p:style>
          <p:txBody>
            <a:bodyPr lIns="0" tIns="0" rIns="0" bIns="0" numCol="1" spcCol="0" anchor="t">
              <a:noAutofit/>
            </a:bodyPr>
            <a:lstStyle/>
            <a:p>
              <a:pPr>
                <a:lnSpc>
                  <a:spcPct val="100000"/>
                </a:lnSpc>
              </a:pPr>
              <a:endParaRPr lang="ru-RU" sz="1400" b="0" strike="noStrike" spc="-1">
                <a:solidFill>
                  <a:srgbClr val="000000"/>
                </a:solidFill>
                <a:latin typeface="Arial"/>
                <a:ea typeface="Arial"/>
              </a:endParaRPr>
            </a:p>
          </p:txBody>
        </p:sp>
        <p:pic>
          <p:nvPicPr>
            <p:cNvPr id="80" name="👧🏼.png" descr="👧🏼.png"/>
            <p:cNvPicPr/>
            <p:nvPr/>
          </p:nvPicPr>
          <p:blipFill>
            <a:blip r:embed="rId4" cstate="screen">
              <a:extLst>
                <a:ext uri="{28A0092B-C50C-407E-A947-70E740481C1C}">
                  <a14:useLocalDpi xmlns:a14="http://schemas.microsoft.com/office/drawing/2010/main"/>
                </a:ext>
              </a:extLst>
            </a:blip>
            <a:stretch/>
          </p:blipFill>
          <p:spPr>
            <a:xfrm>
              <a:off x="928440" y="3866400"/>
              <a:ext cx="329400" cy="330840"/>
            </a:xfrm>
            <a:prstGeom prst="rect">
              <a:avLst/>
            </a:prstGeom>
            <a:ln w="12600">
              <a:noFill/>
            </a:ln>
          </p:spPr>
        </p:pic>
      </p:grpSp>
      <p:grpSp>
        <p:nvGrpSpPr>
          <p:cNvPr id="81" name="Group"/>
          <p:cNvGrpSpPr/>
          <p:nvPr/>
        </p:nvGrpSpPr>
        <p:grpSpPr>
          <a:xfrm>
            <a:off x="831960" y="1600200"/>
            <a:ext cx="419760" cy="419760"/>
            <a:chOff x="831960" y="1600200"/>
            <a:chExt cx="519480" cy="519480"/>
          </a:xfrm>
        </p:grpSpPr>
        <p:sp>
          <p:nvSpPr>
            <p:cNvPr id="82" name="Circle"/>
            <p:cNvSpPr/>
            <p:nvPr/>
          </p:nvSpPr>
          <p:spPr>
            <a:xfrm>
              <a:off x="831960" y="1600200"/>
              <a:ext cx="519480" cy="519480"/>
            </a:xfrm>
            <a:prstGeom prst="ellipse">
              <a:avLst/>
            </a:prstGeom>
            <a:solidFill>
              <a:srgbClr val="F0F5FA"/>
            </a:solidFill>
            <a:ln w="12600">
              <a:noFill/>
            </a:ln>
          </p:spPr>
          <p:style>
            <a:lnRef idx="0">
              <a:scrgbClr r="0" g="0" b="0"/>
            </a:lnRef>
            <a:fillRef idx="0">
              <a:scrgbClr r="0" g="0" b="0"/>
            </a:fillRef>
            <a:effectRef idx="0">
              <a:scrgbClr r="0" g="0" b="0"/>
            </a:effectRef>
            <a:fontRef idx="minor"/>
          </p:style>
          <p:txBody>
            <a:bodyPr lIns="0" tIns="0" rIns="0" bIns="0" numCol="1" spcCol="0" anchor="t">
              <a:noAutofit/>
            </a:bodyPr>
            <a:lstStyle/>
            <a:p>
              <a:pPr>
                <a:lnSpc>
                  <a:spcPct val="100000"/>
                </a:lnSpc>
              </a:pPr>
              <a:endParaRPr lang="ru-RU" sz="1400" b="0" strike="noStrike" spc="-1">
                <a:solidFill>
                  <a:srgbClr val="000000"/>
                </a:solidFill>
                <a:latin typeface="Arial"/>
                <a:ea typeface="Arial"/>
              </a:endParaRPr>
            </a:p>
          </p:txBody>
        </p:sp>
        <p:pic>
          <p:nvPicPr>
            <p:cNvPr id="83" name="👨🏽.png" descr="👨🏽.png"/>
            <p:cNvPicPr/>
            <p:nvPr/>
          </p:nvPicPr>
          <p:blipFill>
            <a:blip r:embed="rId5" cstate="screen">
              <a:extLst>
                <a:ext uri="{28A0092B-C50C-407E-A947-70E740481C1C}">
                  <a14:useLocalDpi xmlns:a14="http://schemas.microsoft.com/office/drawing/2010/main"/>
                </a:ext>
              </a:extLst>
            </a:blip>
            <a:stretch/>
          </p:blipFill>
          <p:spPr>
            <a:xfrm>
              <a:off x="936000" y="1713600"/>
              <a:ext cx="302400" cy="303840"/>
            </a:xfrm>
            <a:prstGeom prst="rect">
              <a:avLst/>
            </a:prstGeom>
            <a:ln w="12600">
              <a:noFill/>
            </a:ln>
          </p:spPr>
        </p:pic>
      </p:grpSp>
      <p:grpSp>
        <p:nvGrpSpPr>
          <p:cNvPr id="84" name="Group"/>
          <p:cNvGrpSpPr/>
          <p:nvPr/>
        </p:nvGrpSpPr>
        <p:grpSpPr>
          <a:xfrm>
            <a:off x="831960" y="2692700"/>
            <a:ext cx="419760" cy="419760"/>
            <a:chOff x="831960" y="3048120"/>
            <a:chExt cx="519480" cy="519480"/>
          </a:xfrm>
        </p:grpSpPr>
        <p:sp>
          <p:nvSpPr>
            <p:cNvPr id="85" name="Circle"/>
            <p:cNvSpPr/>
            <p:nvPr/>
          </p:nvSpPr>
          <p:spPr>
            <a:xfrm>
              <a:off x="831960" y="3048120"/>
              <a:ext cx="519480" cy="519480"/>
            </a:xfrm>
            <a:prstGeom prst="ellipse">
              <a:avLst/>
            </a:prstGeom>
            <a:solidFill>
              <a:srgbClr val="F0F5FA"/>
            </a:solidFill>
            <a:ln w="12600">
              <a:noFill/>
            </a:ln>
          </p:spPr>
          <p:style>
            <a:lnRef idx="0">
              <a:scrgbClr r="0" g="0" b="0"/>
            </a:lnRef>
            <a:fillRef idx="0">
              <a:scrgbClr r="0" g="0" b="0"/>
            </a:fillRef>
            <a:effectRef idx="0">
              <a:scrgbClr r="0" g="0" b="0"/>
            </a:effectRef>
            <a:fontRef idx="minor"/>
          </p:style>
          <p:txBody>
            <a:bodyPr lIns="0" tIns="0" rIns="0" bIns="0" numCol="1" spcCol="0" anchor="t">
              <a:noAutofit/>
            </a:bodyPr>
            <a:lstStyle/>
            <a:p>
              <a:pPr>
                <a:lnSpc>
                  <a:spcPct val="100000"/>
                </a:lnSpc>
              </a:pPr>
              <a:endParaRPr lang="ru-RU" sz="1400" b="0" strike="noStrike" spc="-1">
                <a:solidFill>
                  <a:srgbClr val="000000"/>
                </a:solidFill>
                <a:latin typeface="Arial"/>
                <a:ea typeface="Arial"/>
              </a:endParaRPr>
            </a:p>
          </p:txBody>
        </p:sp>
        <p:pic>
          <p:nvPicPr>
            <p:cNvPr id="86" name="🧓🏼.png" descr="🧓🏼.png"/>
            <p:cNvPicPr/>
            <p:nvPr/>
          </p:nvPicPr>
          <p:blipFill>
            <a:blip r:embed="rId6" cstate="screen">
              <a:extLst>
                <a:ext uri="{28A0092B-C50C-407E-A947-70E740481C1C}">
                  <a14:useLocalDpi xmlns:a14="http://schemas.microsoft.com/office/drawing/2010/main"/>
                </a:ext>
              </a:extLst>
            </a:blip>
            <a:stretch/>
          </p:blipFill>
          <p:spPr>
            <a:xfrm>
              <a:off x="953640" y="3168000"/>
              <a:ext cx="278280" cy="279360"/>
            </a:xfrm>
            <a:prstGeom prst="rect">
              <a:avLst/>
            </a:prstGeom>
            <a:ln w="12600">
              <a:noFill/>
            </a:ln>
          </p:spPr>
        </p:pic>
      </p:grpSp>
      <p:sp>
        <p:nvSpPr>
          <p:cNvPr id="87" name="Поступают в организм  в основном с пищей —…"/>
          <p:cNvSpPr/>
          <p:nvPr/>
        </p:nvSpPr>
        <p:spPr>
          <a:xfrm>
            <a:off x="5062371" y="2618640"/>
            <a:ext cx="722057" cy="646331"/>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gn="ctr">
              <a:lnSpc>
                <a:spcPct val="100000"/>
              </a:lnSpc>
              <a:tabLst>
                <a:tab pos="0" algn="l"/>
              </a:tabLst>
            </a:pPr>
            <a:r>
              <a:rPr lang="ru-RU" sz="2700" b="1" strike="noStrike" spc="-1" dirty="0">
                <a:solidFill>
                  <a:srgbClr val="001F66"/>
                </a:solidFill>
                <a:latin typeface="Gilroy" panose="00000500000000000000" pitchFamily="2" charset="-52"/>
                <a:ea typeface="Gilroy-Semibold"/>
              </a:rPr>
              <a:t>[</a:t>
            </a:r>
            <a:r>
              <a:rPr lang="ru-RU" sz="2700" b="1" strike="noStrike" spc="-1" dirty="0" err="1">
                <a:solidFill>
                  <a:srgbClr val="001F66"/>
                </a:solidFill>
                <a:latin typeface="Gilroy" panose="00000500000000000000" pitchFamily="2" charset="-52"/>
                <a:ea typeface="Gilroy-Semibold"/>
              </a:rPr>
              <a:t>Ca</a:t>
            </a:r>
            <a:r>
              <a:rPr lang="ru-RU" sz="2700" b="1" strike="noStrike" spc="-1" dirty="0">
                <a:solidFill>
                  <a:srgbClr val="001F66"/>
                </a:solidFill>
                <a:latin typeface="Gilroy" panose="00000500000000000000" pitchFamily="2" charset="-52"/>
                <a:ea typeface="Gilroy-Semibold"/>
              </a:rPr>
              <a:t>]</a:t>
            </a:r>
            <a:endParaRPr lang="ru-RU" sz="2700" b="0" strike="noStrike" spc="-1" dirty="0">
              <a:solidFill>
                <a:srgbClr val="000000"/>
              </a:solidFill>
              <a:latin typeface="Gilroy" panose="00000500000000000000" pitchFamily="2" charset="-52"/>
            </a:endParaRPr>
          </a:p>
          <a:p>
            <a:pPr algn="ctr">
              <a:lnSpc>
                <a:spcPct val="100000"/>
              </a:lnSpc>
              <a:tabLst>
                <a:tab pos="0" algn="l"/>
              </a:tabLst>
            </a:pPr>
            <a:r>
              <a:rPr lang="ru-RU" sz="1500" b="1" strike="noStrike" spc="-1" dirty="0" err="1">
                <a:solidFill>
                  <a:srgbClr val="001F66"/>
                </a:solidFill>
                <a:latin typeface="Gilroy" panose="00000500000000000000" pitchFamily="2" charset="-52"/>
                <a:ea typeface="Gilroy-Semibold"/>
              </a:rPr>
              <a:t>Calcium</a:t>
            </a:r>
            <a:endParaRPr lang="ru-RU" sz="1500" b="0" strike="noStrike" spc="-1" dirty="0">
              <a:solidFill>
                <a:srgbClr val="000000"/>
              </a:solidFill>
              <a:latin typeface="Gilroy" panose="00000500000000000000" pitchFamily="2" charset="-52"/>
            </a:endParaRPr>
          </a:p>
        </p:txBody>
      </p:sp>
      <p:pic>
        <p:nvPicPr>
          <p:cNvPr id="88" name="Calci-Prime преза-34.png"/>
          <p:cNvPicPr/>
          <p:nvPr/>
        </p:nvPicPr>
        <p:blipFill>
          <a:blip r:embed="rId7" cstate="print">
            <a:extLst>
              <a:ext uri="{28A0092B-C50C-407E-A947-70E740481C1C}">
                <a14:useLocalDpi xmlns:a14="http://schemas.microsoft.com/office/drawing/2010/main" val="0"/>
              </a:ext>
            </a:extLst>
          </a:blip>
          <a:stretch>
            <a:fillRect/>
          </a:stretch>
        </p:blipFill>
        <p:spPr>
          <a:xfrm>
            <a:off x="1350041" y="1667060"/>
            <a:ext cx="3632097" cy="2795400"/>
          </a:xfrm>
          <a:prstGeom prst="rect">
            <a:avLst/>
          </a:prstGeom>
          <a:ln w="12600">
            <a:noFill/>
          </a:ln>
        </p:spPr>
      </p:pic>
      <p:pic>
        <p:nvPicPr>
          <p:cNvPr id="89" name="Calci-Prime преза-35.png" descr="Calci-Prime преза-35.png"/>
          <p:cNvPicPr/>
          <p:nvPr/>
        </p:nvPicPr>
        <p:blipFill>
          <a:blip r:embed="rId8"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
        <p:nvSpPr>
          <p:cNvPr id="2" name="Поступают в организм  в основном с пищей —…">
            <a:extLst>
              <a:ext uri="{FF2B5EF4-FFF2-40B4-BE49-F238E27FC236}">
                <a16:creationId xmlns="" xmlns:a16="http://schemas.microsoft.com/office/drawing/2014/main" id="{7F281FD4-CF28-3DE8-2031-1B34A31847CF}"/>
              </a:ext>
            </a:extLst>
          </p:cNvPr>
          <p:cNvSpPr/>
          <p:nvPr/>
        </p:nvSpPr>
        <p:spPr>
          <a:xfrm>
            <a:off x="1455840" y="4786920"/>
            <a:ext cx="862224" cy="153888"/>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000" b="0" u="sng" strike="noStrike" spc="-1" dirty="0">
                <a:solidFill>
                  <a:srgbClr val="0000FF"/>
                </a:solidFill>
                <a:uFillTx/>
                <a:latin typeface="Gilroy" panose="00000500000000000000" pitchFamily="2" charset="-52"/>
                <a:ea typeface="Gilroy Regular"/>
              </a:rPr>
              <a:t>read the study</a:t>
            </a:r>
            <a:endParaRPr lang="ru-RU" sz="1000" b="0" strike="noStrike" spc="-1" dirty="0">
              <a:solidFill>
                <a:srgbClr val="000000"/>
              </a:solidFill>
              <a:latin typeface="Gilroy" panose="00000500000000000000" pitchFamily="2" charset="-52"/>
            </a:endParaRPr>
          </a:p>
        </p:txBody>
      </p:sp>
      <p:grpSp>
        <p:nvGrpSpPr>
          <p:cNvPr id="23" name="Group 22"/>
          <p:cNvGrpSpPr/>
          <p:nvPr/>
        </p:nvGrpSpPr>
        <p:grpSpPr>
          <a:xfrm>
            <a:off x="831960" y="3785198"/>
            <a:ext cx="419760" cy="419760"/>
            <a:chOff x="4622760" y="2831843"/>
            <a:chExt cx="519480" cy="519480"/>
          </a:xfrm>
        </p:grpSpPr>
        <p:grpSp>
          <p:nvGrpSpPr>
            <p:cNvPr id="24" name="Group 23"/>
            <p:cNvGrpSpPr/>
            <p:nvPr/>
          </p:nvGrpSpPr>
          <p:grpSpPr>
            <a:xfrm>
              <a:off x="4622760" y="2831843"/>
              <a:ext cx="519480" cy="519480"/>
              <a:chOff x="4622760" y="2831843"/>
              <a:chExt cx="519480" cy="519480"/>
            </a:xfrm>
          </p:grpSpPr>
          <p:grpSp>
            <p:nvGrpSpPr>
              <p:cNvPr id="26" name="Group"/>
              <p:cNvGrpSpPr/>
              <p:nvPr/>
            </p:nvGrpSpPr>
            <p:grpSpPr>
              <a:xfrm>
                <a:off x="4622760" y="2831843"/>
                <a:ext cx="519480" cy="519480"/>
                <a:chOff x="4622760" y="2933640"/>
                <a:chExt cx="519480" cy="519480"/>
              </a:xfrm>
            </p:grpSpPr>
            <p:sp>
              <p:nvSpPr>
                <p:cNvPr id="28" name="Circle"/>
                <p:cNvSpPr/>
                <p:nvPr/>
              </p:nvSpPr>
              <p:spPr>
                <a:xfrm>
                  <a:off x="4622760" y="2933640"/>
                  <a:ext cx="519480" cy="519480"/>
                </a:xfrm>
                <a:prstGeom prst="ellipse">
                  <a:avLst/>
                </a:prstGeom>
                <a:solidFill>
                  <a:srgbClr val="F0F5FA"/>
                </a:solidFill>
                <a:ln w="12600">
                  <a:noFill/>
                </a:ln>
              </p:spPr>
              <p:style>
                <a:lnRef idx="0">
                  <a:scrgbClr r="0" g="0" b="0"/>
                </a:lnRef>
                <a:fillRef idx="0">
                  <a:scrgbClr r="0" g="0" b="0"/>
                </a:fillRef>
                <a:effectRef idx="0">
                  <a:scrgbClr r="0" g="0" b="0"/>
                </a:effectRef>
                <a:fontRef idx="minor"/>
              </p:style>
              <p:txBody>
                <a:bodyPr lIns="0" tIns="0" rIns="0" bIns="0" numCol="1" spcCol="0" anchor="t">
                  <a:noAutofit/>
                </a:bodyPr>
                <a:lstStyle/>
                <a:p>
                  <a:pPr>
                    <a:lnSpc>
                      <a:spcPct val="100000"/>
                    </a:lnSpc>
                  </a:pPr>
                  <a:endParaRPr lang="ru-RU" sz="1400" b="0" strike="noStrike" spc="-1">
                    <a:solidFill>
                      <a:srgbClr val="000000"/>
                    </a:solidFill>
                    <a:latin typeface="Arial"/>
                    <a:ea typeface="Arial"/>
                  </a:endParaRPr>
                </a:p>
              </p:txBody>
            </p:sp>
            <p:pic>
              <p:nvPicPr>
                <p:cNvPr id="29" name="🧓🏼.png" descr="🧓🏼.png"/>
                <p:cNvPicPr/>
                <p:nvPr/>
              </p:nvPicPr>
              <p:blipFill>
                <a:blip r:embed="rId6" cstate="screen">
                  <a:extLst>
                    <a:ext uri="{28A0092B-C50C-407E-A947-70E740481C1C}">
                      <a14:useLocalDpi xmlns:a14="http://schemas.microsoft.com/office/drawing/2010/main"/>
                    </a:ext>
                  </a:extLst>
                </a:blip>
                <a:stretch/>
              </p:blipFill>
              <p:spPr>
                <a:xfrm>
                  <a:off x="4744800" y="3053880"/>
                  <a:ext cx="278280" cy="279360"/>
                </a:xfrm>
                <a:prstGeom prst="rect">
                  <a:avLst/>
                </a:prstGeom>
                <a:ln w="12600">
                  <a:noFill/>
                </a:ln>
              </p:spPr>
            </p:pic>
          </p:grpSp>
          <p:sp>
            <p:nvSpPr>
              <p:cNvPr id="27" name="Rectangle 26"/>
              <p:cNvSpPr/>
              <p:nvPr/>
            </p:nvSpPr>
            <p:spPr>
              <a:xfrm>
                <a:off x="4744800" y="2950082"/>
                <a:ext cx="278280" cy="281361"/>
              </a:xfrm>
              <a:prstGeom prst="rect">
                <a:avLst/>
              </a:prstGeom>
              <a:solidFill>
                <a:srgbClr val="F0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17781" y="2909474"/>
              <a:ext cx="326658" cy="326658"/>
            </a:xfrm>
            <a:prstGeom prst="rect">
              <a:avLst/>
            </a:prstGeom>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425"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pic>
        <p:nvPicPr>
          <p:cNvPr id="426" name="Безымянный-1-44.png" descr="Безымянный-1-44.png"/>
          <p:cNvPicPr/>
          <p:nvPr/>
        </p:nvPicPr>
        <p:blipFill>
          <a:blip r:embed="rId3" cstate="screen">
            <a:extLst>
              <a:ext uri="{28A0092B-C50C-407E-A947-70E740481C1C}">
                <a14:useLocalDpi xmlns:a14="http://schemas.microsoft.com/office/drawing/2010/main"/>
              </a:ext>
            </a:extLst>
          </a:blip>
          <a:stretch/>
        </p:blipFill>
        <p:spPr>
          <a:xfrm>
            <a:off x="8026560" y="4815360"/>
            <a:ext cx="786240" cy="137160"/>
          </a:xfrm>
          <a:prstGeom prst="rect">
            <a:avLst/>
          </a:prstGeom>
          <a:ln w="12600">
            <a:noFill/>
          </a:ln>
        </p:spPr>
      </p:pic>
      <p:sp>
        <p:nvSpPr>
          <p:cNvPr id="427" name="Guo XF, Li KL, Li JM, Li D. Effects of EPA and DHA on blood pressure and inflammatory factors: a meta-analysis of randomized  controlled trials. Crit Rev Food Sci Nutr. 2019;59(20):3380-3393. https://doi.org/10.1080/10408398.2018.1492901"/>
          <p:cNvSpPr/>
          <p:nvPr/>
        </p:nvSpPr>
        <p:spPr>
          <a:xfrm>
            <a:off x="620070" y="1111320"/>
            <a:ext cx="6143477" cy="1384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dirty="0" err="1">
                <a:solidFill>
                  <a:srgbClr val="001F67"/>
                </a:solidFill>
                <a:latin typeface="Gilroy" panose="00000500000000000000" pitchFamily="2" charset="-52"/>
                <a:ea typeface="Gilroy Regular"/>
              </a:rPr>
              <a:t>Haber</a:t>
            </a:r>
            <a:r>
              <a:rPr lang="ru-RU" sz="900" b="0" strike="noStrike" spc="-1" dirty="0">
                <a:solidFill>
                  <a:srgbClr val="001F67"/>
                </a:solidFill>
                <a:latin typeface="Gilroy" panose="00000500000000000000" pitchFamily="2" charset="-52"/>
                <a:ea typeface="Gilroy Regular"/>
              </a:rPr>
              <a:t> PS, </a:t>
            </a:r>
            <a:r>
              <a:rPr lang="ru-RU" sz="900" b="0" strike="noStrike" spc="-1" dirty="0" err="1">
                <a:solidFill>
                  <a:srgbClr val="001F67"/>
                </a:solidFill>
                <a:latin typeface="Gilroy" panose="00000500000000000000" pitchFamily="2" charset="-52"/>
                <a:ea typeface="Gilroy Regular"/>
              </a:rPr>
              <a:t>Kortt</a:t>
            </a:r>
            <a:r>
              <a:rPr lang="ru-RU" sz="900" b="0" strike="noStrike" spc="-1" dirty="0">
                <a:solidFill>
                  <a:srgbClr val="001F67"/>
                </a:solidFill>
                <a:latin typeface="Gilroy" panose="00000500000000000000" pitchFamily="2" charset="-52"/>
                <a:ea typeface="Gilroy Regular"/>
              </a:rPr>
              <a:t> NC. </a:t>
            </a:r>
            <a:r>
              <a:rPr lang="ru-RU" sz="900" b="0" strike="noStrike" spc="-1" dirty="0" err="1">
                <a:solidFill>
                  <a:srgbClr val="001F67"/>
                </a:solidFill>
                <a:latin typeface="Gilroy" panose="00000500000000000000" pitchFamily="2" charset="-52"/>
                <a:ea typeface="Gilroy Regular"/>
              </a:rPr>
              <a:t>Alcohol</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use</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disorder</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and</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the</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gut</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Addiction</a:t>
            </a:r>
            <a:r>
              <a:rPr lang="ru-RU" sz="900" b="0" strike="noStrike" spc="-1" dirty="0">
                <a:solidFill>
                  <a:srgbClr val="001F67"/>
                </a:solidFill>
                <a:latin typeface="Gilroy" panose="00000500000000000000" pitchFamily="2" charset="-52"/>
                <a:ea typeface="Gilroy Regular"/>
              </a:rPr>
              <a:t>. 2021;116(3):658-667. </a:t>
            </a:r>
            <a:r>
              <a:rPr lang="ru-RU" sz="900" b="0" u="sng" strike="noStrike" spc="-1" dirty="0">
                <a:solidFill>
                  <a:srgbClr val="0000FF"/>
                </a:solidFill>
                <a:uFillTx/>
                <a:latin typeface="Gilroy" panose="00000500000000000000" pitchFamily="2" charset="-52"/>
                <a:ea typeface="Gilroy Regular"/>
                <a:hlinkClick r:id="rId4"/>
              </a:rPr>
              <a:t>https://doi.org/10.1111/add.15147</a:t>
            </a:r>
            <a:endParaRPr lang="ru-RU" sz="900" b="0" strike="noStrike" spc="-1" dirty="0">
              <a:solidFill>
                <a:srgbClr val="000000"/>
              </a:solidFill>
              <a:latin typeface="Gilroy" panose="00000500000000000000" pitchFamily="2" charset="-52"/>
            </a:endParaRPr>
          </a:p>
        </p:txBody>
      </p:sp>
      <p:sp>
        <p:nvSpPr>
          <p:cNvPr id="428" name="1."/>
          <p:cNvSpPr/>
          <p:nvPr/>
        </p:nvSpPr>
        <p:spPr>
          <a:xfrm>
            <a:off x="349560" y="1092240"/>
            <a:ext cx="16812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12.</a:t>
            </a:r>
            <a:endParaRPr lang="ru-RU" sz="1200" b="0" strike="noStrike" spc="-1">
              <a:solidFill>
                <a:srgbClr val="000000"/>
              </a:solidFill>
              <a:latin typeface="Arial"/>
            </a:endParaRPr>
          </a:p>
        </p:txBody>
      </p:sp>
      <p:sp>
        <p:nvSpPr>
          <p:cNvPr id="429" name="Lee JB, Notay K, Klingel SL, Chabowski A, Mutch DM, Millar PJ. Docosahexaenoic acid reduces resting blood pressure but  increases muscle sympathetic outflow compared with eicosapentaenoic acid in healthy men and women. Am J Physiol Heart  Circ Physiol. 2"/>
          <p:cNvSpPr/>
          <p:nvPr/>
        </p:nvSpPr>
        <p:spPr>
          <a:xfrm>
            <a:off x="620070" y="1349280"/>
            <a:ext cx="7952755" cy="1384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Heaney RP, Rafferty K. Carbonated beverages and urinary calcium excretion. Am J Clin Nutr. 2001;74(3):343-347. </a:t>
            </a:r>
            <a:r>
              <a:rPr lang="ru-RU" sz="900" b="0" u="sng" strike="noStrike" spc="-1">
                <a:solidFill>
                  <a:srgbClr val="0000FF"/>
                </a:solidFill>
                <a:uFillTx/>
                <a:latin typeface="Gilroy" panose="00000500000000000000" pitchFamily="2" charset="-52"/>
                <a:ea typeface="Gilroy Regular"/>
                <a:hlinkClick r:id="rId5"/>
              </a:rPr>
              <a:t>https://doi.org/10.1093/ajcn/74.3.343</a:t>
            </a:r>
            <a:endParaRPr lang="ru-RU" sz="900" b="0" strike="noStrike" spc="-1">
              <a:solidFill>
                <a:srgbClr val="000000"/>
              </a:solidFill>
              <a:latin typeface="Gilroy" panose="00000500000000000000" pitchFamily="2" charset="-52"/>
            </a:endParaRPr>
          </a:p>
        </p:txBody>
      </p:sp>
      <p:sp>
        <p:nvSpPr>
          <p:cNvPr id="430" name="2."/>
          <p:cNvSpPr/>
          <p:nvPr/>
        </p:nvSpPr>
        <p:spPr>
          <a:xfrm>
            <a:off x="351000" y="1330200"/>
            <a:ext cx="16488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13.</a:t>
            </a:r>
            <a:endParaRPr lang="ru-RU" sz="1200" b="0" strike="noStrike" spc="-1">
              <a:solidFill>
                <a:srgbClr val="000000"/>
              </a:solidFill>
              <a:latin typeface="Arial"/>
            </a:endParaRPr>
          </a:p>
        </p:txBody>
      </p:sp>
      <p:sp>
        <p:nvSpPr>
          <p:cNvPr id="431" name="Saccà SC, Cutolo CA, Ferrari D, Corazza P, Traverso CE. The Eye, Oxidative Damage and Polyunsaturated Fatty Acids. Nutrients.  2018;10(6):668. Published 2018 May 24. https://doi.org/10.3390/nu10060668"/>
          <p:cNvSpPr/>
          <p:nvPr/>
        </p:nvSpPr>
        <p:spPr>
          <a:xfrm>
            <a:off x="620070" y="1574640"/>
            <a:ext cx="7271414"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Klesges RC, Ward KD, Shelton ML, et al. Changes in bone mineral content in male athletes. Mechanisms of action and intervention effects </a:t>
            </a:r>
            <a:r>
              <a:rPr sz="900">
                <a:latin typeface="Gilroy" panose="00000500000000000000" pitchFamily="2" charset="-52"/>
              </a:rPr>
              <a:t/>
            </a:r>
            <a:br>
              <a:rPr sz="900">
                <a:latin typeface="Gilroy" panose="00000500000000000000" pitchFamily="2" charset="-52"/>
              </a:rPr>
            </a:br>
            <a:r>
              <a:rPr lang="ru-RU" sz="900" b="0" strike="noStrike" spc="-1">
                <a:solidFill>
                  <a:srgbClr val="001F67"/>
                </a:solidFill>
                <a:latin typeface="Gilroy" panose="00000500000000000000" pitchFamily="2" charset="-52"/>
                <a:ea typeface="Gilroy Regular"/>
              </a:rPr>
              <a:t>[published correction appears in JAMA 1997 Jan 1;277(1):24]. JAMA. 1996;276(3):226-230. </a:t>
            </a:r>
            <a:r>
              <a:rPr lang="ru-RU" sz="900" b="0" u="sng" strike="noStrike" spc="-1">
                <a:solidFill>
                  <a:srgbClr val="0000FF"/>
                </a:solidFill>
                <a:uFillTx/>
                <a:latin typeface="Gilroy" panose="00000500000000000000" pitchFamily="2" charset="-52"/>
                <a:ea typeface="Gilroy Regular"/>
                <a:hlinkClick r:id="rId6"/>
              </a:rPr>
              <a:t>http://doi.org/10.1001/jama.1996.03540030060033</a:t>
            </a:r>
            <a:endParaRPr lang="ru-RU" sz="900" b="0" strike="noStrike" spc="-1">
              <a:solidFill>
                <a:srgbClr val="000000"/>
              </a:solidFill>
              <a:latin typeface="Gilroy" panose="00000500000000000000" pitchFamily="2" charset="-52"/>
            </a:endParaRPr>
          </a:p>
        </p:txBody>
      </p:sp>
      <p:sp>
        <p:nvSpPr>
          <p:cNvPr id="432" name="3."/>
          <p:cNvSpPr/>
          <p:nvPr/>
        </p:nvSpPr>
        <p:spPr>
          <a:xfrm>
            <a:off x="345600" y="1555920"/>
            <a:ext cx="17568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14.</a:t>
            </a:r>
            <a:endParaRPr lang="ru-RU" sz="1200" b="0" strike="noStrike" spc="-1">
              <a:solidFill>
                <a:srgbClr val="000000"/>
              </a:solidFill>
              <a:latin typeface="Arial"/>
            </a:endParaRPr>
          </a:p>
        </p:txBody>
      </p:sp>
      <p:sp>
        <p:nvSpPr>
          <p:cNvPr id="433" name="Giles GE, Mahoney CR, Urry HL, Brunyé TT, Taylor HA, Kanarek RB. Omega-3 fatty acids and stress-induced changes to mood  and cognition in healthy individuals. Pharmacol Biochem Behav. 2015;132:10-19. https://doi.org/10.1016/j.pbb.2015.02.018"/>
          <p:cNvSpPr/>
          <p:nvPr/>
        </p:nvSpPr>
        <p:spPr>
          <a:xfrm>
            <a:off x="677220" y="1933560"/>
            <a:ext cx="5996642" cy="1384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Heaney RP. Advances in therapy for osteoporosis. Clin Med Res. 2003;1(2):93-99. </a:t>
            </a:r>
            <a:r>
              <a:rPr lang="ru-RU" sz="900" b="0" u="sng" strike="noStrike" spc="-1">
                <a:solidFill>
                  <a:srgbClr val="0000FF"/>
                </a:solidFill>
                <a:uFillTx/>
                <a:latin typeface="Gilroy" panose="00000500000000000000" pitchFamily="2" charset="-52"/>
                <a:ea typeface="Gilroy Regular"/>
                <a:hlinkClick r:id="rId7"/>
              </a:rPr>
              <a:t>https://doi.org/10.3121/cmr.1.2.93</a:t>
            </a:r>
            <a:endParaRPr lang="ru-RU" sz="900" b="0" strike="noStrike" spc="-1">
              <a:solidFill>
                <a:srgbClr val="000000"/>
              </a:solidFill>
              <a:latin typeface="Gilroy" panose="00000500000000000000" pitchFamily="2" charset="-52"/>
            </a:endParaRPr>
          </a:p>
        </p:txBody>
      </p:sp>
      <p:sp>
        <p:nvSpPr>
          <p:cNvPr id="434" name="4."/>
          <p:cNvSpPr/>
          <p:nvPr/>
        </p:nvSpPr>
        <p:spPr>
          <a:xfrm>
            <a:off x="350280" y="1914480"/>
            <a:ext cx="16632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15.</a:t>
            </a:r>
            <a:endParaRPr lang="ru-RU" sz="1200" b="0" strike="noStrike" spc="-1">
              <a:solidFill>
                <a:srgbClr val="000000"/>
              </a:solidFill>
              <a:latin typeface="Arial"/>
            </a:endParaRPr>
          </a:p>
        </p:txBody>
      </p:sp>
      <p:sp>
        <p:nvSpPr>
          <p:cNvPr id="435" name="Al-Khalaifah H. Modulatory Effect of Dietary Polyunsaturated Fatty Acids on Immunity, Represented by Phagocytic Activity. Front  Vet Sci. 2020;7:569939. Published 2020 Sep 22. https://doi.org/10.3389/fvets.2020.569939"/>
          <p:cNvSpPr/>
          <p:nvPr/>
        </p:nvSpPr>
        <p:spPr>
          <a:xfrm>
            <a:off x="620070" y="2152800"/>
            <a:ext cx="6913111"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Azuma K, Adachi Y, Hayashi H, Kubo KY. Chronic Psychological Stress as a Risk Factor of Osteoporosis. J UOEH. 2015;37(4):245-253. </a:t>
            </a:r>
            <a:r>
              <a:rPr sz="900">
                <a:latin typeface="Gilroy" panose="00000500000000000000" pitchFamily="2" charset="-52"/>
              </a:rPr>
              <a:t/>
            </a:r>
            <a:br>
              <a:rPr sz="900">
                <a:latin typeface="Gilroy" panose="00000500000000000000" pitchFamily="2" charset="-52"/>
              </a:rPr>
            </a:br>
            <a:r>
              <a:rPr lang="ru-RU" sz="900" b="0" u="sng" strike="noStrike" spc="-1">
                <a:solidFill>
                  <a:srgbClr val="0000FF"/>
                </a:solidFill>
                <a:uFillTx/>
                <a:latin typeface="Gilroy" panose="00000500000000000000" pitchFamily="2" charset="-52"/>
                <a:ea typeface="Gilroy Regular"/>
                <a:hlinkClick r:id="rId8"/>
              </a:rPr>
              <a:t>https://doi.org/10.7888/juoeh.37.245</a:t>
            </a:r>
            <a:endParaRPr lang="ru-RU" sz="900" b="0" strike="noStrike" spc="-1">
              <a:solidFill>
                <a:srgbClr val="000000"/>
              </a:solidFill>
              <a:latin typeface="Gilroy" panose="00000500000000000000" pitchFamily="2" charset="-52"/>
            </a:endParaRPr>
          </a:p>
        </p:txBody>
      </p:sp>
      <p:sp>
        <p:nvSpPr>
          <p:cNvPr id="436" name="5."/>
          <p:cNvSpPr/>
          <p:nvPr/>
        </p:nvSpPr>
        <p:spPr>
          <a:xfrm>
            <a:off x="351000" y="2133720"/>
            <a:ext cx="16488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16.</a:t>
            </a:r>
            <a:endParaRPr lang="ru-RU" sz="1200" b="0" strike="noStrike" spc="-1">
              <a:solidFill>
                <a:srgbClr val="000000"/>
              </a:solidFill>
              <a:latin typeface="Arial"/>
            </a:endParaRPr>
          </a:p>
        </p:txBody>
      </p:sp>
      <p:sp>
        <p:nvSpPr>
          <p:cNvPr id="437" name="Vaid M, Singh T, Prasad R, Katiyar SK. Intake of high-fat diet stimulates the risk of ultraviolet radiation-induced skin tumors  and malignant progression of papillomas to carcinoma in SKH-1 hairless mice. Toxicol Appl Pharmacol. 2014;274(1):147-155.  ht"/>
          <p:cNvSpPr/>
          <p:nvPr/>
        </p:nvSpPr>
        <p:spPr>
          <a:xfrm>
            <a:off x="620070" y="2523960"/>
            <a:ext cx="8138446"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Barry DW, Hansen KC, van Pelt RE, Witten M, Wolfe P, Kohrt WM. Acute calcium ingestion attenuates exercise-induced disruption of calcium homeostasis. </a:t>
            </a:r>
            <a:r>
              <a:rPr sz="900">
                <a:latin typeface="Gilroy" panose="00000500000000000000" pitchFamily="2" charset="-52"/>
              </a:rPr>
              <a:t/>
            </a:r>
            <a:br>
              <a:rPr sz="900">
                <a:latin typeface="Gilroy" panose="00000500000000000000" pitchFamily="2" charset="-52"/>
              </a:rPr>
            </a:br>
            <a:r>
              <a:rPr lang="ru-RU" sz="900" b="0" strike="noStrike" spc="-1">
                <a:solidFill>
                  <a:srgbClr val="001F67"/>
                </a:solidFill>
                <a:latin typeface="Gilroy" panose="00000500000000000000" pitchFamily="2" charset="-52"/>
                <a:ea typeface="Gilroy Regular"/>
              </a:rPr>
              <a:t>Med Sci Sports Exerc. 2011;43(4):617-623. </a:t>
            </a:r>
            <a:r>
              <a:rPr lang="ru-RU" sz="900" b="0" u="sng" strike="noStrike" spc="-1">
                <a:solidFill>
                  <a:srgbClr val="0000FF"/>
                </a:solidFill>
                <a:uFillTx/>
                <a:latin typeface="Gilroy" panose="00000500000000000000" pitchFamily="2" charset="-52"/>
                <a:ea typeface="Gilroy Regular"/>
                <a:hlinkClick r:id="rId9"/>
              </a:rPr>
              <a:t>https://doi.org/10.1249/MSS.0b013e3181f79fa8</a:t>
            </a:r>
            <a:endParaRPr lang="ru-RU" sz="900" b="0" strike="noStrike" spc="-1">
              <a:solidFill>
                <a:srgbClr val="000000"/>
              </a:solidFill>
              <a:latin typeface="Gilroy" panose="00000500000000000000" pitchFamily="2" charset="-52"/>
            </a:endParaRPr>
          </a:p>
        </p:txBody>
      </p:sp>
      <p:sp>
        <p:nvSpPr>
          <p:cNvPr id="438" name="6."/>
          <p:cNvSpPr/>
          <p:nvPr/>
        </p:nvSpPr>
        <p:spPr>
          <a:xfrm>
            <a:off x="363960" y="2505240"/>
            <a:ext cx="13896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17.</a:t>
            </a:r>
            <a:endParaRPr lang="ru-RU" sz="1200" b="0" strike="noStrike" spc="-1">
              <a:solidFill>
                <a:srgbClr val="000000"/>
              </a:solidFill>
              <a:latin typeface="Arial"/>
            </a:endParaRPr>
          </a:p>
        </p:txBody>
      </p:sp>
      <p:sp>
        <p:nvSpPr>
          <p:cNvPr id="439" name="8."/>
          <p:cNvSpPr/>
          <p:nvPr/>
        </p:nvSpPr>
        <p:spPr>
          <a:xfrm>
            <a:off x="335160" y="4330800"/>
            <a:ext cx="19692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22.</a:t>
            </a:r>
            <a:endParaRPr lang="ru-RU" sz="1200" b="0" strike="noStrike" spc="-1">
              <a:solidFill>
                <a:srgbClr val="000000"/>
              </a:solidFill>
              <a:latin typeface="Arial"/>
            </a:endParaRPr>
          </a:p>
        </p:txBody>
      </p:sp>
      <p:sp>
        <p:nvSpPr>
          <p:cNvPr id="440" name="Dyerberg J, Madsen P, Møller JM, Aardestrup I, Schmidt EB. Bioavailability of marine n-3 fatty acid formulations. Prostaglandins  Leukot Essent Fatty Acids. 2010;83(3):137-141. https://doi.org/10.1016/j.plefa.2010.06.007"/>
          <p:cNvSpPr/>
          <p:nvPr/>
        </p:nvSpPr>
        <p:spPr>
          <a:xfrm>
            <a:off x="620070" y="4349880"/>
            <a:ext cx="4525021" cy="1384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Science – MenaQ7. MenaQ7. Accessed March 2, 2023. </a:t>
            </a:r>
            <a:r>
              <a:rPr lang="ru-RU" sz="900" b="0" u="sng" strike="noStrike" spc="-1">
                <a:solidFill>
                  <a:srgbClr val="0000FF"/>
                </a:solidFill>
                <a:uFillTx/>
                <a:latin typeface="Gilroy" panose="00000500000000000000" pitchFamily="2" charset="-52"/>
                <a:ea typeface="Gilroy Regular"/>
                <a:hlinkClick r:id="rId10"/>
              </a:rPr>
              <a:t>https://menaq7.com/science/</a:t>
            </a:r>
            <a:endParaRPr lang="ru-RU" sz="900" b="0" strike="noStrike" spc="-1">
              <a:solidFill>
                <a:srgbClr val="000000"/>
              </a:solidFill>
              <a:latin typeface="Gilroy" panose="00000500000000000000" pitchFamily="2" charset="-52"/>
            </a:endParaRPr>
          </a:p>
        </p:txBody>
      </p:sp>
      <p:sp>
        <p:nvSpPr>
          <p:cNvPr id="441" name="Dyerberg J, Madsen P, Møller JM, Aardestrup I, Schmidt EB. Bioavailability of marine n-3 fatty acid formulations. Prostaglandins  Leukot Essent Fatty Acids. 2010;83(3):137-141. https://doi.org/10.1016/j.plefa.2010.06.007"/>
          <p:cNvSpPr/>
          <p:nvPr/>
        </p:nvSpPr>
        <p:spPr>
          <a:xfrm>
            <a:off x="620070" y="3616200"/>
            <a:ext cx="6493894"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de Baaij JH, Hoenderop JG, Bindels RJ. Magnesium in man: implications for health and disease. Physiol Rev. 2015;95(1):1-46. </a:t>
            </a:r>
            <a:r>
              <a:rPr sz="900">
                <a:latin typeface="Gilroy" panose="00000500000000000000" pitchFamily="2" charset="-52"/>
              </a:rPr>
              <a:t/>
            </a:r>
            <a:br>
              <a:rPr sz="900">
                <a:latin typeface="Gilroy" panose="00000500000000000000" pitchFamily="2" charset="-52"/>
              </a:rPr>
            </a:br>
            <a:r>
              <a:rPr lang="ru-RU" sz="900" b="0" u="sng" strike="noStrike" spc="-1">
                <a:solidFill>
                  <a:srgbClr val="0000FF"/>
                </a:solidFill>
                <a:uFillTx/>
                <a:latin typeface="Gilroy" panose="00000500000000000000" pitchFamily="2" charset="-52"/>
                <a:ea typeface="Gilroy Regular"/>
                <a:hlinkClick r:id="rId11"/>
              </a:rPr>
              <a:t>https://doi.org/10.1152/physrev.00012.2014</a:t>
            </a:r>
            <a:endParaRPr lang="ru-RU" sz="900" b="0" strike="noStrike" spc="-1">
              <a:solidFill>
                <a:srgbClr val="000000"/>
              </a:solidFill>
              <a:latin typeface="Gilroy" panose="00000500000000000000" pitchFamily="2" charset="-52"/>
            </a:endParaRPr>
          </a:p>
        </p:txBody>
      </p:sp>
      <p:sp>
        <p:nvSpPr>
          <p:cNvPr id="442" name="7."/>
          <p:cNvSpPr/>
          <p:nvPr/>
        </p:nvSpPr>
        <p:spPr>
          <a:xfrm>
            <a:off x="330480" y="3616200"/>
            <a:ext cx="20628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20.</a:t>
            </a:r>
            <a:endParaRPr lang="ru-RU" sz="1200" b="0" strike="noStrike" spc="-1">
              <a:solidFill>
                <a:srgbClr val="000000"/>
              </a:solidFill>
              <a:latin typeface="Arial"/>
            </a:endParaRPr>
          </a:p>
        </p:txBody>
      </p:sp>
      <p:sp>
        <p:nvSpPr>
          <p:cNvPr id="443" name="Stark KD, Van Elswyk ME, Higgins MR, Weatherford CA, Salem N Jr. Global survey of the omega-3 fatty acids, docosahexaenoic  acid and eicosapentaenoic acid in the blood stream of healthy adults. Prog Lipid Res. 2016;63:132-152.  https://doi.org/10.1016/j."/>
          <p:cNvSpPr/>
          <p:nvPr/>
        </p:nvSpPr>
        <p:spPr>
          <a:xfrm>
            <a:off x="620070" y="2889360"/>
            <a:ext cx="8106258"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Frestedt JL, Kuskowski MA, Zenk JL. A natural seaweed derived mineral supplement (Aquamin F) for knee osteoarthritis: a randomised, placebo controlled </a:t>
            </a:r>
            <a:r>
              <a:rPr sz="900">
                <a:latin typeface="Gilroy" panose="00000500000000000000" pitchFamily="2" charset="-52"/>
              </a:rPr>
              <a:t/>
            </a:r>
            <a:br>
              <a:rPr sz="900">
                <a:latin typeface="Gilroy" panose="00000500000000000000" pitchFamily="2" charset="-52"/>
              </a:rPr>
            </a:br>
            <a:r>
              <a:rPr lang="ru-RU" sz="900" b="0" strike="noStrike" spc="-1">
                <a:solidFill>
                  <a:srgbClr val="001F67"/>
                </a:solidFill>
                <a:latin typeface="Gilroy" panose="00000500000000000000" pitchFamily="2" charset="-52"/>
                <a:ea typeface="Gilroy Regular"/>
              </a:rPr>
              <a:t>pilot study. Nutr J. 2009;8:7. Published 2009 Feb 2. </a:t>
            </a:r>
            <a:r>
              <a:rPr lang="ru-RU" sz="900" b="0" u="sng" strike="noStrike" spc="-1">
                <a:solidFill>
                  <a:srgbClr val="0000FF"/>
                </a:solidFill>
                <a:uFillTx/>
                <a:latin typeface="Gilroy" panose="00000500000000000000" pitchFamily="2" charset="-52"/>
                <a:ea typeface="Gilroy Regular"/>
                <a:hlinkClick r:id="rId12"/>
              </a:rPr>
              <a:t>https://doi.org/10.1186/1475-2891-8-7</a:t>
            </a:r>
            <a:endParaRPr lang="ru-RU" sz="900" b="0" strike="noStrike" spc="-1">
              <a:solidFill>
                <a:srgbClr val="000000"/>
              </a:solidFill>
              <a:latin typeface="Gilroy" panose="00000500000000000000" pitchFamily="2" charset="-52"/>
            </a:endParaRPr>
          </a:p>
        </p:txBody>
      </p:sp>
      <p:sp>
        <p:nvSpPr>
          <p:cNvPr id="444" name="7."/>
          <p:cNvSpPr/>
          <p:nvPr/>
        </p:nvSpPr>
        <p:spPr>
          <a:xfrm>
            <a:off x="317520" y="2870280"/>
            <a:ext cx="227520" cy="16416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18.</a:t>
            </a:r>
            <a:endParaRPr lang="ru-RU" sz="1200" b="0" strike="noStrike" spc="-1">
              <a:solidFill>
                <a:srgbClr val="000000"/>
              </a:solidFill>
              <a:latin typeface="Arial"/>
            </a:endParaRPr>
          </a:p>
        </p:txBody>
      </p:sp>
      <p:sp>
        <p:nvSpPr>
          <p:cNvPr id="445" name="Dyerberg J, Madsen P, Møller JM, Aardestrup I, Schmidt EB. Bioavailability of marine n-3 fatty acid formulations. Prostaglandins  Leukot Essent Fatty Acids. 2010;83(3):137-141. https://doi.org/10.1016/j.plefa.2010.06.007"/>
          <p:cNvSpPr/>
          <p:nvPr/>
        </p:nvSpPr>
        <p:spPr>
          <a:xfrm>
            <a:off x="620070" y="3251160"/>
            <a:ext cx="7650299"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Cronin BE, Allsopp PJ, Slevin MM, et al. Effects of supplementation with a calcium-rich marine-derived multi-mineral supplement and short-chain </a:t>
            </a:r>
            <a:r>
              <a:rPr sz="900">
                <a:latin typeface="Gilroy" panose="00000500000000000000" pitchFamily="2" charset="-52"/>
              </a:rPr>
              <a:t/>
            </a:r>
            <a:br>
              <a:rPr sz="900">
                <a:latin typeface="Gilroy" panose="00000500000000000000" pitchFamily="2" charset="-52"/>
              </a:rPr>
            </a:br>
            <a:r>
              <a:rPr lang="ru-RU" sz="900" b="0" strike="noStrike" spc="-1">
                <a:solidFill>
                  <a:srgbClr val="001F67"/>
                </a:solidFill>
                <a:latin typeface="Gilroy" panose="00000500000000000000" pitchFamily="2" charset="-52"/>
                <a:ea typeface="Gilroy Regular"/>
              </a:rPr>
              <a:t>fructo-oligosaccharides on serum lipids in postmenopausal women. Br J Nutr. 2016;115(4):658-665. </a:t>
            </a:r>
            <a:r>
              <a:rPr lang="ru-RU" sz="900" b="0" u="sng" strike="noStrike" spc="-1">
                <a:solidFill>
                  <a:srgbClr val="0000FF"/>
                </a:solidFill>
                <a:uFillTx/>
                <a:latin typeface="Gilroy" panose="00000500000000000000" pitchFamily="2" charset="-52"/>
                <a:ea typeface="Gilroy Regular"/>
                <a:hlinkClick r:id="rId13"/>
              </a:rPr>
              <a:t>https://doi.org/10.1017/S0007114515004948</a:t>
            </a:r>
            <a:r>
              <a:rPr lang="ru-RU" sz="900" b="0" strike="noStrike" spc="-1">
                <a:solidFill>
                  <a:srgbClr val="001F67"/>
                </a:solidFill>
                <a:latin typeface="Gilroy" panose="00000500000000000000" pitchFamily="2" charset="-52"/>
                <a:ea typeface="Gilroy Regular"/>
              </a:rPr>
              <a:t> </a:t>
            </a:r>
            <a:endParaRPr lang="ru-RU" sz="900" b="0" strike="noStrike" spc="-1">
              <a:solidFill>
                <a:srgbClr val="000000"/>
              </a:solidFill>
              <a:latin typeface="Gilroy" panose="00000500000000000000" pitchFamily="2" charset="-52"/>
            </a:endParaRPr>
          </a:p>
        </p:txBody>
      </p:sp>
      <p:sp>
        <p:nvSpPr>
          <p:cNvPr id="446" name="7."/>
          <p:cNvSpPr/>
          <p:nvPr/>
        </p:nvSpPr>
        <p:spPr>
          <a:xfrm>
            <a:off x="360360" y="3251160"/>
            <a:ext cx="14652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19.</a:t>
            </a:r>
            <a:endParaRPr lang="ru-RU" sz="1200" b="0" strike="noStrike" spc="-1">
              <a:solidFill>
                <a:srgbClr val="000000"/>
              </a:solidFill>
              <a:latin typeface="Arial"/>
            </a:endParaRPr>
          </a:p>
        </p:txBody>
      </p:sp>
      <p:sp>
        <p:nvSpPr>
          <p:cNvPr id="447" name="8."/>
          <p:cNvSpPr/>
          <p:nvPr/>
        </p:nvSpPr>
        <p:spPr>
          <a:xfrm>
            <a:off x="345240" y="3987720"/>
            <a:ext cx="16812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21.</a:t>
            </a:r>
            <a:endParaRPr lang="ru-RU" sz="1200" b="0" strike="noStrike" spc="-1">
              <a:solidFill>
                <a:srgbClr val="000000"/>
              </a:solidFill>
              <a:latin typeface="Arial"/>
            </a:endParaRPr>
          </a:p>
        </p:txBody>
      </p:sp>
      <p:sp>
        <p:nvSpPr>
          <p:cNvPr id="448" name="Dyerberg J, Madsen P, Møller JM, Aardestrup I, Schmidt EB. Bioavailability of marine n-3 fatty acid formulations. Prostaglandins  Leukot Essent Fatty Acids. 2010;83(3):137-141. https://doi.org/10.1016/j.plefa.2010.06.007"/>
          <p:cNvSpPr/>
          <p:nvPr/>
        </p:nvSpPr>
        <p:spPr>
          <a:xfrm>
            <a:off x="620070" y="3987720"/>
            <a:ext cx="7308026"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Uwitonze AM, Ojeh N, Murererehe J, Atfi A, Razzaque MS. Zinc Adequacy Is Essential for the Maintenance of Optimal Oral Health. Nutrients. </a:t>
            </a:r>
            <a:r>
              <a:rPr sz="900">
                <a:latin typeface="Gilroy" panose="00000500000000000000" pitchFamily="2" charset="-52"/>
              </a:rPr>
              <a:t/>
            </a:r>
            <a:br>
              <a:rPr sz="900">
                <a:latin typeface="Gilroy" panose="00000500000000000000" pitchFamily="2" charset="-52"/>
              </a:rPr>
            </a:br>
            <a:r>
              <a:rPr lang="ru-RU" sz="900" b="0" strike="noStrike" spc="-1">
                <a:solidFill>
                  <a:srgbClr val="001F67"/>
                </a:solidFill>
                <a:latin typeface="Gilroy" panose="00000500000000000000" pitchFamily="2" charset="-52"/>
                <a:ea typeface="Gilroy Regular"/>
              </a:rPr>
              <a:t>2020;12(4):949. Published 2020 Mar 30. </a:t>
            </a:r>
            <a:r>
              <a:rPr lang="ru-RU" sz="900" b="0" u="sng" strike="noStrike" spc="-1">
                <a:solidFill>
                  <a:srgbClr val="0000FF"/>
                </a:solidFill>
                <a:uFillTx/>
                <a:latin typeface="Gilroy" panose="00000500000000000000" pitchFamily="2" charset="-52"/>
                <a:ea typeface="Gilroy Regular"/>
                <a:hlinkClick r:id="rId14"/>
              </a:rPr>
              <a:t>https://doi.org/10.3390/nu12040949</a:t>
            </a:r>
            <a:endParaRPr lang="ru-RU" sz="900" b="0" strike="noStrike" spc="-1">
              <a:solidFill>
                <a:srgbClr val="000000"/>
              </a:solidFill>
              <a:latin typeface="Gilroy" panose="00000500000000000000" pitchFamily="2" charset="-52"/>
            </a:endParaRPr>
          </a:p>
        </p:txBody>
      </p:sp>
      <p:sp>
        <p:nvSpPr>
          <p:cNvPr id="28" name="Исследования и литература"/>
          <p:cNvSpPr/>
          <p:nvPr/>
        </p:nvSpPr>
        <p:spPr>
          <a:xfrm>
            <a:off x="393200" y="406440"/>
            <a:ext cx="3581493" cy="37394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7"/>
                </a:solidFill>
                <a:latin typeface="Gilroy" panose="00000500000000000000" pitchFamily="2" charset="-52"/>
                <a:ea typeface="Gilroy Bold"/>
              </a:rPr>
              <a:t>Sources and literature</a:t>
            </a:r>
            <a:endParaRPr lang="ru-RU" sz="2700" b="0" strike="noStrike" spc="-1" dirty="0">
              <a:solidFill>
                <a:srgbClr val="000000"/>
              </a:solidFill>
              <a:latin typeface="Gilroy" panose="00000500000000000000" pitchFamily="2" charset="-5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Calci-Prime преза_Монтажная область 1.png" descr="Calci-Prime преза_Монтажная область 1.png"/>
          <p:cNvPicPr/>
          <p:nvPr/>
        </p:nvPicPr>
        <p:blipFill>
          <a:blip r:embed="rId2"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451"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pic>
        <p:nvPicPr>
          <p:cNvPr id="452" name="Безымянный-1-44.png" descr="Безымянный-1-44.png"/>
          <p:cNvPicPr/>
          <p:nvPr/>
        </p:nvPicPr>
        <p:blipFill>
          <a:blip r:embed="rId3" cstate="screen">
            <a:extLst>
              <a:ext uri="{28A0092B-C50C-407E-A947-70E740481C1C}">
                <a14:useLocalDpi xmlns:a14="http://schemas.microsoft.com/office/drawing/2010/main"/>
              </a:ext>
            </a:extLst>
          </a:blip>
          <a:stretch/>
        </p:blipFill>
        <p:spPr>
          <a:xfrm>
            <a:off x="8026560" y="4815360"/>
            <a:ext cx="786240" cy="137160"/>
          </a:xfrm>
          <a:prstGeom prst="rect">
            <a:avLst/>
          </a:prstGeom>
          <a:ln w="12600">
            <a:noFill/>
          </a:ln>
        </p:spPr>
      </p:pic>
      <p:sp>
        <p:nvSpPr>
          <p:cNvPr id="453" name="Guo XF, Li KL, Li JM, Li D. Effects of EPA and DHA on blood pressure and inflammatory factors: a meta-analysis of randomized  controlled trials. Crit Rev Food Sci Nutr. 2019;59(20):3380-3393. https://doi.org/10.1080/10408398.2018.1492901"/>
          <p:cNvSpPr/>
          <p:nvPr/>
        </p:nvSpPr>
        <p:spPr>
          <a:xfrm>
            <a:off x="620930" y="1111320"/>
            <a:ext cx="8030403"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dirty="0" err="1">
                <a:solidFill>
                  <a:srgbClr val="001F67"/>
                </a:solidFill>
                <a:latin typeface="Gilroy" panose="00000500000000000000" pitchFamily="2" charset="-52"/>
                <a:ea typeface="Gilroy Regular"/>
              </a:rPr>
              <a:t>Rondanelli</a:t>
            </a:r>
            <a:r>
              <a:rPr lang="ru-RU" sz="900" b="0" strike="noStrike" spc="-1" dirty="0">
                <a:solidFill>
                  <a:srgbClr val="001F67"/>
                </a:solidFill>
                <a:latin typeface="Gilroy" panose="00000500000000000000" pitchFamily="2" charset="-52"/>
                <a:ea typeface="Gilroy Regular"/>
              </a:rPr>
              <a:t> M, </a:t>
            </a:r>
            <a:r>
              <a:rPr lang="ru-RU" sz="900" b="0" strike="noStrike" spc="-1" dirty="0" err="1">
                <a:solidFill>
                  <a:srgbClr val="001F67"/>
                </a:solidFill>
                <a:latin typeface="Gilroy" panose="00000500000000000000" pitchFamily="2" charset="-52"/>
                <a:ea typeface="Gilroy Regular"/>
              </a:rPr>
              <a:t>Faliva</a:t>
            </a:r>
            <a:r>
              <a:rPr lang="ru-RU" sz="900" b="0" strike="noStrike" spc="-1" dirty="0">
                <a:solidFill>
                  <a:srgbClr val="001F67"/>
                </a:solidFill>
                <a:latin typeface="Gilroy" panose="00000500000000000000" pitchFamily="2" charset="-52"/>
                <a:ea typeface="Gilroy Regular"/>
              </a:rPr>
              <a:t> MA, </a:t>
            </a:r>
            <a:r>
              <a:rPr lang="ru-RU" sz="900" b="0" strike="noStrike" spc="-1" dirty="0" err="1">
                <a:solidFill>
                  <a:srgbClr val="001F67"/>
                </a:solidFill>
                <a:latin typeface="Gilroy" panose="00000500000000000000" pitchFamily="2" charset="-52"/>
                <a:ea typeface="Gilroy Regular"/>
              </a:rPr>
              <a:t>Peroni</a:t>
            </a:r>
            <a:r>
              <a:rPr lang="ru-RU" sz="900" b="0" strike="noStrike" spc="-1" dirty="0">
                <a:solidFill>
                  <a:srgbClr val="001F67"/>
                </a:solidFill>
                <a:latin typeface="Gilroy" panose="00000500000000000000" pitchFamily="2" charset="-52"/>
                <a:ea typeface="Gilroy Regular"/>
              </a:rPr>
              <a:t> G, </a:t>
            </a:r>
            <a:r>
              <a:rPr lang="ru-RU" sz="900" b="0" strike="noStrike" spc="-1" dirty="0" err="1">
                <a:solidFill>
                  <a:srgbClr val="001F67"/>
                </a:solidFill>
                <a:latin typeface="Gilroy" panose="00000500000000000000" pitchFamily="2" charset="-52"/>
                <a:ea typeface="Gilroy Regular"/>
              </a:rPr>
              <a:t>et</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al</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Pivotal</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role</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of</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boron</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supplementation</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on</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bone</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health</a:t>
            </a:r>
            <a:r>
              <a:rPr lang="ru-RU" sz="900" b="0" strike="noStrike" spc="-1" dirty="0">
                <a:solidFill>
                  <a:srgbClr val="001F67"/>
                </a:solidFill>
                <a:latin typeface="Gilroy" panose="00000500000000000000" pitchFamily="2" charset="-52"/>
                <a:ea typeface="Gilroy Regular"/>
              </a:rPr>
              <a:t>: A </a:t>
            </a:r>
            <a:r>
              <a:rPr lang="ru-RU" sz="900" b="0" strike="noStrike" spc="-1" dirty="0" err="1">
                <a:solidFill>
                  <a:srgbClr val="001F67"/>
                </a:solidFill>
                <a:latin typeface="Gilroy" panose="00000500000000000000" pitchFamily="2" charset="-52"/>
                <a:ea typeface="Gilroy Regular"/>
              </a:rPr>
              <a:t>narrative</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review</a:t>
            </a:r>
            <a:r>
              <a:rPr lang="ru-RU" sz="900" b="0" strike="noStrike" spc="-1" dirty="0">
                <a:solidFill>
                  <a:srgbClr val="001F67"/>
                </a:solidFill>
                <a:latin typeface="Gilroy" panose="00000500000000000000" pitchFamily="2" charset="-52"/>
                <a:ea typeface="Gilroy Regular"/>
              </a:rPr>
              <a:t>. J </a:t>
            </a:r>
            <a:r>
              <a:rPr lang="ru-RU" sz="900" b="0" strike="noStrike" spc="-1" dirty="0" err="1">
                <a:solidFill>
                  <a:srgbClr val="001F67"/>
                </a:solidFill>
                <a:latin typeface="Gilroy" panose="00000500000000000000" pitchFamily="2" charset="-52"/>
                <a:ea typeface="Gilroy Regular"/>
              </a:rPr>
              <a:t>Trace</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Elem</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Med</a:t>
            </a:r>
            <a:r>
              <a:rPr lang="ru-RU" sz="900" b="0" strike="noStrike" spc="-1" dirty="0">
                <a:solidFill>
                  <a:srgbClr val="001F67"/>
                </a:solidFill>
                <a:latin typeface="Gilroy" panose="00000500000000000000" pitchFamily="2" charset="-52"/>
                <a:ea typeface="Gilroy Regular"/>
              </a:rPr>
              <a:t> </a:t>
            </a:r>
            <a:r>
              <a:rPr lang="ru-RU" sz="900" b="0" strike="noStrike" spc="-1" dirty="0" err="1">
                <a:solidFill>
                  <a:srgbClr val="001F67"/>
                </a:solidFill>
                <a:latin typeface="Gilroy" panose="00000500000000000000" pitchFamily="2" charset="-52"/>
                <a:ea typeface="Gilroy Regular"/>
              </a:rPr>
              <a:t>Biol</a:t>
            </a:r>
            <a:r>
              <a:rPr lang="ru-RU" sz="900" b="0" strike="noStrike" spc="-1" dirty="0">
                <a:solidFill>
                  <a:srgbClr val="001F67"/>
                </a:solidFill>
                <a:latin typeface="Gilroy" panose="00000500000000000000" pitchFamily="2" charset="-52"/>
                <a:ea typeface="Gilroy Regular"/>
              </a:rPr>
              <a:t>. 2020;62:126577. </a:t>
            </a:r>
            <a:r>
              <a:rPr sz="900" dirty="0">
                <a:latin typeface="Gilroy" panose="00000500000000000000" pitchFamily="2" charset="-52"/>
              </a:rPr>
              <a:t/>
            </a:r>
            <a:br>
              <a:rPr sz="900" dirty="0">
                <a:latin typeface="Gilroy" panose="00000500000000000000" pitchFamily="2" charset="-52"/>
              </a:rPr>
            </a:br>
            <a:r>
              <a:rPr lang="ru-RU" sz="900" b="0" u="sng" strike="noStrike" spc="-1" dirty="0">
                <a:solidFill>
                  <a:srgbClr val="0000FF"/>
                </a:solidFill>
                <a:uFillTx/>
                <a:latin typeface="Gilroy" panose="00000500000000000000" pitchFamily="2" charset="-52"/>
                <a:ea typeface="Gilroy Regular"/>
                <a:hlinkClick r:id="rId4"/>
              </a:rPr>
              <a:t>https://doi.org/10.1016/j.jtemb.2020.126577</a:t>
            </a:r>
            <a:endParaRPr lang="ru-RU" sz="900" b="0" strike="noStrike" spc="-1" dirty="0">
              <a:solidFill>
                <a:srgbClr val="000000"/>
              </a:solidFill>
              <a:latin typeface="Gilroy" panose="00000500000000000000" pitchFamily="2" charset="-52"/>
            </a:endParaRPr>
          </a:p>
        </p:txBody>
      </p:sp>
      <p:sp>
        <p:nvSpPr>
          <p:cNvPr id="454" name="1."/>
          <p:cNvSpPr/>
          <p:nvPr/>
        </p:nvSpPr>
        <p:spPr>
          <a:xfrm>
            <a:off x="337320" y="1092240"/>
            <a:ext cx="19224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23.</a:t>
            </a:r>
            <a:endParaRPr lang="ru-RU" sz="1200" b="0" strike="noStrike" spc="-1">
              <a:solidFill>
                <a:srgbClr val="000000"/>
              </a:solidFill>
              <a:latin typeface="Arial"/>
            </a:endParaRPr>
          </a:p>
        </p:txBody>
      </p:sp>
      <p:sp>
        <p:nvSpPr>
          <p:cNvPr id="455" name="Saccà SC, Cutolo CA, Ferrari D, Corazza P, Traverso CE. The Eye, Oxidative Damage and Polyunsaturated Fatty Acids. Nutrients.  2018;10(6):668. Published 2018 May 24. https://doi.org/10.3390/nu10060668"/>
          <p:cNvSpPr/>
          <p:nvPr/>
        </p:nvSpPr>
        <p:spPr>
          <a:xfrm>
            <a:off x="620930" y="1485720"/>
            <a:ext cx="7743979" cy="2769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ru-RU" sz="900" b="0" strike="noStrike" spc="-1">
                <a:solidFill>
                  <a:srgbClr val="001F67"/>
                </a:solidFill>
                <a:latin typeface="Gilroy" panose="00000500000000000000" pitchFamily="2" charset="-52"/>
                <a:ea typeface="Gilroy Regular"/>
              </a:rPr>
              <a:t>Rondanelli M, Faliva MA, Peroni G, et al. Silicon: A neglected micronutrient essential for bone health. Exp Biol Med (Maywood). 2021;246(13):1500-1511.</a:t>
            </a:r>
            <a:r>
              <a:rPr sz="900">
                <a:latin typeface="Gilroy" panose="00000500000000000000" pitchFamily="2" charset="-52"/>
              </a:rPr>
              <a:t/>
            </a:r>
            <a:br>
              <a:rPr sz="900">
                <a:latin typeface="Gilroy" panose="00000500000000000000" pitchFamily="2" charset="-52"/>
              </a:rPr>
            </a:br>
            <a:r>
              <a:rPr lang="ru-RU" sz="900" b="0" u="sng" strike="noStrike" spc="-1">
                <a:solidFill>
                  <a:srgbClr val="0000FF"/>
                </a:solidFill>
                <a:uFillTx/>
                <a:latin typeface="Gilroy" panose="00000500000000000000" pitchFamily="2" charset="-52"/>
                <a:ea typeface="Gilroy Regular"/>
                <a:hlinkClick r:id="rId5"/>
              </a:rPr>
              <a:t>https://doi.org/10.1177/1535370221997072</a:t>
            </a:r>
            <a:endParaRPr lang="ru-RU" sz="900" b="0" strike="noStrike" spc="-1">
              <a:solidFill>
                <a:srgbClr val="000000"/>
              </a:solidFill>
              <a:latin typeface="Gilroy" panose="00000500000000000000" pitchFamily="2" charset="-52"/>
            </a:endParaRPr>
          </a:p>
        </p:txBody>
      </p:sp>
      <p:sp>
        <p:nvSpPr>
          <p:cNvPr id="456" name="3."/>
          <p:cNvSpPr/>
          <p:nvPr/>
        </p:nvSpPr>
        <p:spPr>
          <a:xfrm>
            <a:off x="332640" y="1504800"/>
            <a:ext cx="201600" cy="16416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ru-RU" sz="1200" b="0" strike="noStrike" spc="-1">
                <a:solidFill>
                  <a:srgbClr val="001F67"/>
                </a:solidFill>
                <a:latin typeface="Gilroy-SemiboldItalic"/>
                <a:ea typeface="Gilroy-SemiboldItalic"/>
              </a:rPr>
              <a:t>24.</a:t>
            </a:r>
            <a:endParaRPr lang="ru-RU" sz="1200" b="0" strike="noStrike" spc="-1">
              <a:solidFill>
                <a:srgbClr val="000000"/>
              </a:solidFill>
              <a:latin typeface="Arial"/>
            </a:endParaRPr>
          </a:p>
        </p:txBody>
      </p:sp>
      <p:sp>
        <p:nvSpPr>
          <p:cNvPr id="12" name="Исследования и литература"/>
          <p:cNvSpPr/>
          <p:nvPr/>
        </p:nvSpPr>
        <p:spPr>
          <a:xfrm>
            <a:off x="393200" y="406440"/>
            <a:ext cx="3581493" cy="37394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7"/>
                </a:solidFill>
                <a:latin typeface="Gilroy" panose="00000500000000000000" pitchFamily="2" charset="-52"/>
                <a:ea typeface="Gilroy Bold"/>
              </a:rPr>
              <a:t>Sources and literature</a:t>
            </a:r>
            <a:endParaRPr lang="ru-RU" sz="2700" b="0" strike="noStrike" spc="-1" dirty="0">
              <a:solidFill>
                <a:srgbClr val="000000"/>
              </a:solidFill>
              <a:latin typeface="Gilroy" panose="00000500000000000000" pitchFamily="2" charset="-5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Calci-Prime преза_Монтажная область 1.png" descr="Calci-Prime преза_Монтажная область 1.png"/>
          <p:cNvPicPr/>
          <p:nvPr/>
        </p:nvPicPr>
        <p:blipFill>
          <a:blip r:embed="rId3"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91" name="Омега-3 — собирательное название полиненасыщенных жирных кислот (ПНЖК)"/>
          <p:cNvSpPr/>
          <p:nvPr/>
        </p:nvSpPr>
        <p:spPr>
          <a:xfrm>
            <a:off x="392430" y="406440"/>
            <a:ext cx="8204169" cy="7478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Calcium is the most abundant mineral in the body, </a:t>
            </a:r>
            <a:br>
              <a:rPr lang="en-US" sz="2700" b="1" strike="noStrike" spc="-1" dirty="0">
                <a:solidFill>
                  <a:srgbClr val="001F66"/>
                </a:solidFill>
                <a:latin typeface="Gilroy" panose="00000500000000000000" pitchFamily="2" charset="-52"/>
                <a:ea typeface="Gilroy Bold"/>
              </a:rPr>
            </a:br>
            <a:r>
              <a:rPr lang="en-US" sz="2700" b="1" strike="noStrike" spc="-1" dirty="0">
                <a:solidFill>
                  <a:srgbClr val="001F66"/>
                </a:solidFill>
                <a:latin typeface="Gilroy" panose="00000500000000000000" pitchFamily="2" charset="-52"/>
                <a:ea typeface="Gilroy Bold"/>
              </a:rPr>
              <a:t>most of which is stored in bones (98-99%) </a:t>
            </a:r>
            <a:endParaRPr lang="ru-RU" sz="2700" b="1" strike="noStrike" spc="-1" dirty="0">
              <a:solidFill>
                <a:srgbClr val="000000"/>
              </a:solidFill>
              <a:latin typeface="Gilroy" panose="00000500000000000000" pitchFamily="2" charset="-52"/>
            </a:endParaRPr>
          </a:p>
        </p:txBody>
      </p:sp>
      <p:sp>
        <p:nvSpPr>
          <p:cNvPr id="92"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93" name="Поступают в организм  в основном с пищей —…"/>
          <p:cNvSpPr/>
          <p:nvPr/>
        </p:nvSpPr>
        <p:spPr>
          <a:xfrm>
            <a:off x="400920" y="1905120"/>
            <a:ext cx="1954574"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1" strike="noStrike" spc="-1" dirty="0">
                <a:solidFill>
                  <a:srgbClr val="001F66"/>
                </a:solidFill>
                <a:latin typeface="Gilroy-Semibold"/>
                <a:ea typeface="Gilroy Bold"/>
              </a:rPr>
              <a:t>Calcium deficiency can lead to </a:t>
            </a:r>
            <a:endParaRPr lang="ru-RU" sz="1200" b="0" strike="noStrike" spc="-1" dirty="0">
              <a:solidFill>
                <a:srgbClr val="000000"/>
              </a:solidFill>
              <a:latin typeface="Arial"/>
            </a:endParaRPr>
          </a:p>
        </p:txBody>
      </p:sp>
      <p:pic>
        <p:nvPicPr>
          <p:cNvPr id="94" name="Calci-Prime преза-35.png" descr="Calci-Prime преза-35.png"/>
          <p:cNvPicPr/>
          <p:nvPr/>
        </p:nvPicPr>
        <p:blipFill>
          <a:blip r:embed="rId4"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
        <p:nvSpPr>
          <p:cNvPr id="95" name="Поступают в организм  в основном с пищей —…"/>
          <p:cNvSpPr/>
          <p:nvPr/>
        </p:nvSpPr>
        <p:spPr>
          <a:xfrm>
            <a:off x="1034475" y="2466360"/>
            <a:ext cx="3071867"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6"/>
                </a:solidFill>
                <a:latin typeface="Gilroy" panose="00000500000000000000" pitchFamily="2" charset="-52"/>
                <a:ea typeface="Gilroy Regular"/>
              </a:rPr>
              <a:t>brittle bones and higher risk of fractures [2]</a:t>
            </a:r>
            <a:endParaRPr lang="ru-RU" sz="1200" b="0" strike="noStrike" spc="-1" dirty="0">
              <a:solidFill>
                <a:srgbClr val="000000"/>
              </a:solidFill>
              <a:latin typeface="Gilroy" panose="00000500000000000000" pitchFamily="2" charset="-52"/>
            </a:endParaRPr>
          </a:p>
        </p:txBody>
      </p:sp>
      <p:pic>
        <p:nvPicPr>
          <p:cNvPr id="96" name="Безымянный-1-02.png" descr="Безымянный-1-02.png"/>
          <p:cNvPicPr/>
          <p:nvPr/>
        </p:nvPicPr>
        <p:blipFill>
          <a:blip r:embed="rId5" cstate="screen">
            <a:extLst>
              <a:ext uri="{28A0092B-C50C-407E-A947-70E740481C1C}">
                <a14:useLocalDpi xmlns:a14="http://schemas.microsoft.com/office/drawing/2010/main"/>
              </a:ext>
            </a:extLst>
          </a:blip>
          <a:stretch/>
        </p:blipFill>
        <p:spPr>
          <a:xfrm>
            <a:off x="406440" y="2298600"/>
            <a:ext cx="506880" cy="506880"/>
          </a:xfrm>
          <a:prstGeom prst="rect">
            <a:avLst/>
          </a:prstGeom>
          <a:ln w="12600">
            <a:noFill/>
          </a:ln>
        </p:spPr>
      </p:pic>
      <p:pic>
        <p:nvPicPr>
          <p:cNvPr id="97" name="Безымянный-1-05.png" descr="Безымянный-1-05.png"/>
          <p:cNvPicPr/>
          <p:nvPr/>
        </p:nvPicPr>
        <p:blipFill>
          <a:blip r:embed="rId6" cstate="screen">
            <a:extLst>
              <a:ext uri="{28A0092B-C50C-407E-A947-70E740481C1C}">
                <a14:useLocalDpi xmlns:a14="http://schemas.microsoft.com/office/drawing/2010/main"/>
              </a:ext>
            </a:extLst>
          </a:blip>
          <a:stretch/>
        </p:blipFill>
        <p:spPr>
          <a:xfrm>
            <a:off x="406440" y="2959200"/>
            <a:ext cx="506880" cy="506880"/>
          </a:xfrm>
          <a:prstGeom prst="rect">
            <a:avLst/>
          </a:prstGeom>
          <a:ln w="12600">
            <a:noFill/>
          </a:ln>
        </p:spPr>
      </p:pic>
      <p:sp>
        <p:nvSpPr>
          <p:cNvPr id="98" name="кариесу и заболеванию десен [3]"/>
          <p:cNvSpPr/>
          <p:nvPr/>
        </p:nvSpPr>
        <p:spPr>
          <a:xfrm>
            <a:off x="1016442" y="3126600"/>
            <a:ext cx="2394310"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6"/>
                </a:solidFill>
                <a:latin typeface="Gilroy" panose="00000500000000000000" pitchFamily="2" charset="-52"/>
                <a:ea typeface="Gilroy Regular"/>
              </a:rPr>
              <a:t>tooth decay and gum disease [3]</a:t>
            </a:r>
            <a:endParaRPr lang="ru-RU" sz="1200" b="0" strike="noStrike" spc="-1" dirty="0">
              <a:solidFill>
                <a:srgbClr val="000000"/>
              </a:solidFill>
              <a:latin typeface="Gilroy" panose="00000500000000000000" pitchFamily="2" charset="-52"/>
            </a:endParaRPr>
          </a:p>
        </p:txBody>
      </p:sp>
      <p:pic>
        <p:nvPicPr>
          <p:cNvPr id="99" name="Безымянный-1-06.png" descr="Безымянный-1-06.png"/>
          <p:cNvPicPr/>
          <p:nvPr/>
        </p:nvPicPr>
        <p:blipFill>
          <a:blip r:embed="rId7" cstate="screen">
            <a:extLst>
              <a:ext uri="{28A0092B-C50C-407E-A947-70E740481C1C}">
                <a14:useLocalDpi xmlns:a14="http://schemas.microsoft.com/office/drawing/2010/main"/>
              </a:ext>
            </a:extLst>
          </a:blip>
          <a:stretch/>
        </p:blipFill>
        <p:spPr>
          <a:xfrm>
            <a:off x="406440" y="3619440"/>
            <a:ext cx="506880" cy="506880"/>
          </a:xfrm>
          <a:prstGeom prst="rect">
            <a:avLst/>
          </a:prstGeom>
          <a:ln w="12600">
            <a:noFill/>
          </a:ln>
        </p:spPr>
      </p:pic>
      <p:sp>
        <p:nvSpPr>
          <p:cNvPr id="100" name="судорогам и покалыванию в руках и ногах [4]"/>
          <p:cNvSpPr/>
          <p:nvPr/>
        </p:nvSpPr>
        <p:spPr>
          <a:xfrm>
            <a:off x="1023020" y="3787200"/>
            <a:ext cx="3277629"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6"/>
                </a:solidFill>
                <a:latin typeface="Gilroy" panose="00000500000000000000" pitchFamily="2" charset="-52"/>
                <a:ea typeface="Gilroy Regular"/>
              </a:rPr>
              <a:t>cramps and tingling in the hands and feet [4]</a:t>
            </a:r>
            <a:endParaRPr lang="ru-RU" sz="1200" b="0" strike="noStrike" spc="-1" dirty="0">
              <a:solidFill>
                <a:srgbClr val="000000"/>
              </a:solidFill>
              <a:latin typeface="Gilroy" panose="00000500000000000000" pitchFamily="2" charset="-52"/>
            </a:endParaRPr>
          </a:p>
        </p:txBody>
      </p:sp>
      <p:sp>
        <p:nvSpPr>
          <p:cNvPr id="101" name="аритмии и нарушению памяти [5, 6]"/>
          <p:cNvSpPr/>
          <p:nvPr/>
        </p:nvSpPr>
        <p:spPr>
          <a:xfrm>
            <a:off x="5706213" y="2466360"/>
            <a:ext cx="2715552"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arrhythmia and impaired memory [5, 6]</a:t>
            </a:r>
            <a:endParaRPr lang="ru-RU" sz="1200" b="0" strike="noStrike" spc="-1" dirty="0">
              <a:solidFill>
                <a:srgbClr val="000000"/>
              </a:solidFill>
              <a:latin typeface="Gilroy" panose="00000500000000000000" pitchFamily="2" charset="-52"/>
            </a:endParaRPr>
          </a:p>
        </p:txBody>
      </p:sp>
      <p:pic>
        <p:nvPicPr>
          <p:cNvPr id="102" name="Безымянный-1-04.png" descr="Безымянный-1-04.png"/>
          <p:cNvPicPr/>
          <p:nvPr/>
        </p:nvPicPr>
        <p:blipFill>
          <a:blip r:embed="rId8" cstate="screen">
            <a:extLst>
              <a:ext uri="{28A0092B-C50C-407E-A947-70E740481C1C}">
                <a14:useLocalDpi xmlns:a14="http://schemas.microsoft.com/office/drawing/2010/main"/>
              </a:ext>
            </a:extLst>
          </a:blip>
          <a:stretch/>
        </p:blipFill>
        <p:spPr>
          <a:xfrm>
            <a:off x="5048280" y="2298600"/>
            <a:ext cx="506880" cy="506880"/>
          </a:xfrm>
          <a:prstGeom prst="rect">
            <a:avLst/>
          </a:prstGeom>
          <a:ln w="12600">
            <a:noFill/>
          </a:ln>
        </p:spPr>
      </p:pic>
      <p:pic>
        <p:nvPicPr>
          <p:cNvPr id="103" name="Безымянный-1-03.png" descr="Безымянный-1-03.png"/>
          <p:cNvPicPr/>
          <p:nvPr/>
        </p:nvPicPr>
        <p:blipFill>
          <a:blip r:embed="rId9" cstate="screen">
            <a:extLst>
              <a:ext uri="{28A0092B-C50C-407E-A947-70E740481C1C}">
                <a14:useLocalDpi xmlns:a14="http://schemas.microsoft.com/office/drawing/2010/main"/>
              </a:ext>
            </a:extLst>
          </a:blip>
          <a:stretch/>
        </p:blipFill>
        <p:spPr>
          <a:xfrm>
            <a:off x="5048280" y="2959200"/>
            <a:ext cx="506880" cy="506880"/>
          </a:xfrm>
          <a:prstGeom prst="rect">
            <a:avLst/>
          </a:prstGeom>
          <a:ln w="12600">
            <a:noFill/>
          </a:ln>
        </p:spPr>
      </p:pic>
      <p:sp>
        <p:nvSpPr>
          <p:cNvPr id="104" name="слабости и быстрой утомляемости [7]"/>
          <p:cNvSpPr/>
          <p:nvPr/>
        </p:nvSpPr>
        <p:spPr>
          <a:xfrm>
            <a:off x="5693728" y="3126600"/>
            <a:ext cx="2177840"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weakness and rapid fatigue [7]</a:t>
            </a:r>
            <a:endParaRPr lang="ru-RU" sz="1200" b="0" strike="noStrike" spc="-1" dirty="0">
              <a:solidFill>
                <a:srgbClr val="000000"/>
              </a:solidFill>
              <a:latin typeface="Gilroy" panose="00000500000000000000" pitchFamily="2" charset="-52"/>
            </a:endParaRPr>
          </a:p>
        </p:txBody>
      </p:sp>
      <p:pic>
        <p:nvPicPr>
          <p:cNvPr id="105" name="Безымянный-1-01.png" descr="Безымянный-1-01.png"/>
          <p:cNvPicPr/>
          <p:nvPr/>
        </p:nvPicPr>
        <p:blipFill>
          <a:blip r:embed="rId10" cstate="screen">
            <a:extLst>
              <a:ext uri="{28A0092B-C50C-407E-A947-70E740481C1C}">
                <a14:useLocalDpi xmlns:a14="http://schemas.microsoft.com/office/drawing/2010/main"/>
              </a:ext>
            </a:extLst>
          </a:blip>
          <a:stretch/>
        </p:blipFill>
        <p:spPr>
          <a:xfrm>
            <a:off x="5048280" y="3619440"/>
            <a:ext cx="506880" cy="506880"/>
          </a:xfrm>
          <a:prstGeom prst="rect">
            <a:avLst/>
          </a:prstGeom>
          <a:ln w="12600">
            <a:noFill/>
          </a:ln>
        </p:spPr>
      </p:pic>
      <p:sp>
        <p:nvSpPr>
          <p:cNvPr id="106" name="усилению симптомов ПМС у женщин [8]"/>
          <p:cNvSpPr/>
          <p:nvPr/>
        </p:nvSpPr>
        <p:spPr>
          <a:xfrm>
            <a:off x="5722364" y="3787200"/>
            <a:ext cx="2930226"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worsening of PMS symptoms in women [8]</a:t>
            </a:r>
            <a:endParaRPr lang="ru-RU" sz="1200" b="0" strike="noStrike" spc="-1" dirty="0">
              <a:solidFill>
                <a:srgbClr val="000000"/>
              </a:solidFill>
              <a:latin typeface="Gilroy" panose="00000500000000000000" pitchFamily="2" charset="-5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Calci-Prime преза_Монтажная область 1.png" descr="Calci-Prime преза_Монтажная область 1.png"/>
          <p:cNvPicPr/>
          <p:nvPr/>
        </p:nvPicPr>
        <p:blipFill>
          <a:blip r:embed="rId3"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108" name="Омега-3 — собирательное название полиненасыщенных жирных кислот (ПНЖК)"/>
          <p:cNvSpPr/>
          <p:nvPr/>
        </p:nvSpPr>
        <p:spPr>
          <a:xfrm>
            <a:off x="392430" y="406440"/>
            <a:ext cx="6560642" cy="7478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Inevitable losses: the body expels about </a:t>
            </a:r>
          </a:p>
          <a:p>
            <a:pPr>
              <a:lnSpc>
                <a:spcPct val="90000"/>
              </a:lnSpc>
              <a:tabLst>
                <a:tab pos="0" algn="l"/>
              </a:tabLst>
            </a:pPr>
            <a:r>
              <a:rPr lang="en-US" sz="2700" b="1" strike="noStrike" spc="-1" dirty="0">
                <a:solidFill>
                  <a:srgbClr val="001F66"/>
                </a:solidFill>
                <a:latin typeface="Gilroy" panose="00000500000000000000" pitchFamily="2" charset="-52"/>
                <a:ea typeface="Gilroy Bold"/>
              </a:rPr>
              <a:t>1,000 mg of calcium daily.</a:t>
            </a:r>
            <a:endParaRPr lang="ru-RU" sz="2700" b="1" strike="noStrike" spc="-1" dirty="0">
              <a:solidFill>
                <a:srgbClr val="000000"/>
              </a:solidFill>
              <a:latin typeface="Gilroy" panose="00000500000000000000" pitchFamily="2" charset="-52"/>
            </a:endParaRPr>
          </a:p>
        </p:txBody>
      </p:sp>
      <p:sp>
        <p:nvSpPr>
          <p:cNvPr id="109"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110" name="Rounded Rectangle"/>
          <p:cNvSpPr/>
          <p:nvPr/>
        </p:nvSpPr>
        <p:spPr>
          <a:xfrm>
            <a:off x="406440" y="1587600"/>
            <a:ext cx="3402360" cy="837000"/>
          </a:xfrm>
          <a:prstGeom prst="roundRect">
            <a:avLst>
              <a:gd name="adj" fmla="val 13636"/>
            </a:avLst>
          </a:prstGeom>
          <a:solidFill>
            <a:srgbClr val="FFFFFF"/>
          </a:solidFill>
          <a:ln w="1260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400" b="0" strike="noStrike" spc="-1">
              <a:solidFill>
                <a:srgbClr val="000000"/>
              </a:solidFill>
              <a:latin typeface="Arial"/>
              <a:ea typeface="Arial"/>
            </a:endParaRPr>
          </a:p>
        </p:txBody>
      </p:sp>
      <p:sp>
        <p:nvSpPr>
          <p:cNvPr id="111" name="Поступают в организм  в основном с пищей —…"/>
          <p:cNvSpPr/>
          <p:nvPr/>
        </p:nvSpPr>
        <p:spPr>
          <a:xfrm>
            <a:off x="586800" y="1733774"/>
            <a:ext cx="3173760" cy="553998"/>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Calcium plays a crucial role in all life processes, making maintaining regular intake essential.</a:t>
            </a:r>
            <a:endParaRPr lang="ru-RU" sz="1200" b="0" strike="noStrike" spc="-1" dirty="0">
              <a:solidFill>
                <a:srgbClr val="000000"/>
              </a:solidFill>
              <a:latin typeface="Gilroy" panose="00000500000000000000" pitchFamily="2" charset="-52"/>
            </a:endParaRPr>
          </a:p>
        </p:txBody>
      </p:sp>
      <p:sp>
        <p:nvSpPr>
          <p:cNvPr id="112" name="Поступают в организм  в основном с пищей —…"/>
          <p:cNvSpPr/>
          <p:nvPr/>
        </p:nvSpPr>
        <p:spPr>
          <a:xfrm>
            <a:off x="452880" y="3530520"/>
            <a:ext cx="2969916" cy="3693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200" b="0" strike="noStrike" spc="-1" dirty="0">
                <a:solidFill>
                  <a:srgbClr val="001F66"/>
                </a:solidFill>
                <a:latin typeface="Gilroy" panose="00000500000000000000" pitchFamily="2" charset="-52"/>
                <a:ea typeface="Gilroy Regular"/>
              </a:rPr>
              <a:t>Estimated quantities of foods containing </a:t>
            </a:r>
          </a:p>
          <a:p>
            <a:pPr>
              <a:lnSpc>
                <a:spcPct val="100000"/>
              </a:lnSpc>
              <a:tabLst>
                <a:tab pos="0" algn="l"/>
              </a:tabLst>
            </a:pPr>
            <a:r>
              <a:rPr lang="en-US" sz="1200" b="0" strike="noStrike" spc="-1" dirty="0">
                <a:solidFill>
                  <a:srgbClr val="001F66"/>
                </a:solidFill>
                <a:latin typeface="Gilroy" panose="00000500000000000000" pitchFamily="2" charset="-52"/>
                <a:ea typeface="Gilroy Regular"/>
              </a:rPr>
              <a:t>a daily calcium allowance of 1,000 mg.</a:t>
            </a:r>
            <a:endParaRPr lang="ru-RU" sz="1200" b="0" strike="noStrike" spc="-1" dirty="0">
              <a:solidFill>
                <a:srgbClr val="000000"/>
              </a:solidFill>
              <a:latin typeface="Gilroy" panose="00000500000000000000" pitchFamily="2" charset="-52"/>
            </a:endParaRPr>
          </a:p>
        </p:txBody>
      </p:sp>
      <p:sp>
        <p:nvSpPr>
          <p:cNvPr id="113" name="Поступают в организм  в основном с пищей —…"/>
          <p:cNvSpPr/>
          <p:nvPr/>
        </p:nvSpPr>
        <p:spPr>
          <a:xfrm>
            <a:off x="7410960" y="2833200"/>
            <a:ext cx="1396080" cy="307777"/>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en-US" sz="1000" b="0" strike="noStrike" spc="-1" dirty="0">
                <a:solidFill>
                  <a:srgbClr val="001F67"/>
                </a:solidFill>
                <a:latin typeface="Gilroy" panose="00000500000000000000" pitchFamily="2" charset="-52"/>
                <a:ea typeface="Gilroy Regular"/>
              </a:rPr>
              <a:t>~ 2.8 l (12 cups)</a:t>
            </a:r>
            <a:br>
              <a:rPr lang="en-US" sz="1000" b="0" strike="noStrike" spc="-1" dirty="0">
                <a:solidFill>
                  <a:srgbClr val="001F67"/>
                </a:solidFill>
                <a:latin typeface="Gilroy" panose="00000500000000000000" pitchFamily="2" charset="-52"/>
                <a:ea typeface="Gilroy Regular"/>
              </a:rPr>
            </a:br>
            <a:r>
              <a:rPr lang="en-US" sz="1000" b="0" strike="noStrike" spc="-1" dirty="0">
                <a:solidFill>
                  <a:srgbClr val="001F67"/>
                </a:solidFill>
                <a:latin typeface="Gilroy" panose="00000500000000000000" pitchFamily="2" charset="-52"/>
                <a:ea typeface="Gilroy Regular"/>
              </a:rPr>
              <a:t>mineral water</a:t>
            </a:r>
            <a:endParaRPr lang="ru-RU" sz="1000" b="0" strike="noStrike" spc="-1" dirty="0">
              <a:solidFill>
                <a:srgbClr val="000000"/>
              </a:solidFill>
              <a:latin typeface="Gilroy" panose="00000500000000000000" pitchFamily="2" charset="-52"/>
            </a:endParaRPr>
          </a:p>
        </p:txBody>
      </p:sp>
      <p:sp>
        <p:nvSpPr>
          <p:cNvPr id="114" name="Поступают в организм  в основном с пищей —…"/>
          <p:cNvSpPr/>
          <p:nvPr/>
        </p:nvSpPr>
        <p:spPr>
          <a:xfrm>
            <a:off x="4172400" y="2833200"/>
            <a:ext cx="1243440" cy="307777"/>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en-US" sz="1000" b="0" strike="noStrike" spc="-1" dirty="0">
                <a:solidFill>
                  <a:srgbClr val="001F67"/>
                </a:solidFill>
                <a:latin typeface="Gilroy" panose="00000500000000000000" pitchFamily="2" charset="-52"/>
                <a:ea typeface="Gilroy Regular"/>
              </a:rPr>
              <a:t>~ 830 ml (</a:t>
            </a:r>
            <a:r>
              <a:rPr lang="ru-RU" sz="1000" b="0" strike="noStrike" spc="-1" dirty="0">
                <a:solidFill>
                  <a:srgbClr val="001F67"/>
                </a:solidFill>
                <a:latin typeface="Gilroy" panose="00000500000000000000" pitchFamily="2" charset="-52"/>
                <a:ea typeface="Gilroy Regular"/>
              </a:rPr>
              <a:t>3</a:t>
            </a:r>
            <a:r>
              <a:rPr lang="en-US" sz="1000" b="0" strike="noStrike" spc="-1" dirty="0">
                <a:solidFill>
                  <a:srgbClr val="001F67"/>
                </a:solidFill>
                <a:latin typeface="Gilroy" panose="00000500000000000000" pitchFamily="2" charset="-52"/>
                <a:ea typeface="Gilroy Regular"/>
              </a:rPr>
              <a:t>.5 cups) of milk</a:t>
            </a:r>
            <a:endParaRPr lang="ru-RU" sz="1000" b="0" strike="noStrike" spc="-1" dirty="0">
              <a:solidFill>
                <a:srgbClr val="000000"/>
              </a:solidFill>
              <a:latin typeface="Gilroy" panose="00000500000000000000" pitchFamily="2" charset="-52"/>
            </a:endParaRPr>
          </a:p>
        </p:txBody>
      </p:sp>
      <p:pic>
        <p:nvPicPr>
          <p:cNvPr id="115" name="Calci-Prime преза-09.png" descr="Calci-Prime преза-09.png"/>
          <p:cNvPicPr/>
          <p:nvPr/>
        </p:nvPicPr>
        <p:blipFill>
          <a:blip r:embed="rId4" cstate="screen">
            <a:extLst>
              <a:ext uri="{28A0092B-C50C-407E-A947-70E740481C1C}">
                <a14:useLocalDpi xmlns:a14="http://schemas.microsoft.com/office/drawing/2010/main"/>
              </a:ext>
            </a:extLst>
          </a:blip>
          <a:srcRect/>
          <a:stretch/>
        </p:blipFill>
        <p:spPr>
          <a:xfrm>
            <a:off x="4235040" y="3210840"/>
            <a:ext cx="1118520" cy="1118520"/>
          </a:xfrm>
          <a:prstGeom prst="rect">
            <a:avLst/>
          </a:prstGeom>
          <a:ln w="12600">
            <a:noFill/>
          </a:ln>
        </p:spPr>
      </p:pic>
      <p:sp>
        <p:nvSpPr>
          <p:cNvPr id="116" name="Поступают в организм  в основном с пищей —…"/>
          <p:cNvSpPr/>
          <p:nvPr/>
        </p:nvSpPr>
        <p:spPr>
          <a:xfrm>
            <a:off x="4255560" y="4456800"/>
            <a:ext cx="1077480" cy="307777"/>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en-US" sz="1000" b="0" strike="noStrike" spc="-1" dirty="0">
                <a:solidFill>
                  <a:srgbClr val="001F67"/>
                </a:solidFill>
                <a:latin typeface="Gilroy" panose="00000500000000000000" pitchFamily="2" charset="-52"/>
                <a:ea typeface="Gilroy Regular"/>
              </a:rPr>
              <a:t>~ 90 g parmesan cheese (3 oz)</a:t>
            </a:r>
            <a:endParaRPr lang="ru-RU" sz="1000" b="0" strike="noStrike" spc="-1" dirty="0">
              <a:solidFill>
                <a:srgbClr val="000000"/>
              </a:solidFill>
              <a:latin typeface="Gilroy" panose="00000500000000000000" pitchFamily="2" charset="-52"/>
            </a:endParaRPr>
          </a:p>
        </p:txBody>
      </p:sp>
      <p:sp>
        <p:nvSpPr>
          <p:cNvPr id="117" name="Поступают в организм  в основном с пищей —…"/>
          <p:cNvSpPr/>
          <p:nvPr/>
        </p:nvSpPr>
        <p:spPr>
          <a:xfrm>
            <a:off x="5820840" y="2833200"/>
            <a:ext cx="1261440" cy="307777"/>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ru-RU" sz="1000" b="0" strike="noStrike" spc="-1" dirty="0">
                <a:solidFill>
                  <a:srgbClr val="001F67"/>
                </a:solidFill>
                <a:latin typeface="Gilroy" panose="00000500000000000000" pitchFamily="2" charset="-52"/>
                <a:ea typeface="Gilroy Regular"/>
              </a:rPr>
              <a:t>~ 900 </a:t>
            </a:r>
            <a:r>
              <a:rPr lang="en-US" sz="1000" b="0" strike="noStrike" spc="-1" dirty="0">
                <a:solidFill>
                  <a:srgbClr val="001F67"/>
                </a:solidFill>
                <a:latin typeface="Gilroy" panose="00000500000000000000" pitchFamily="2" charset="-52"/>
                <a:ea typeface="Gilroy Regular"/>
              </a:rPr>
              <a:t>g</a:t>
            </a:r>
            <a:r>
              <a:rPr lang="ru-RU" sz="1000" b="0" strike="noStrike" spc="-1" dirty="0">
                <a:solidFill>
                  <a:srgbClr val="001F67"/>
                </a:solidFill>
                <a:latin typeface="Gilroy" panose="00000500000000000000" pitchFamily="2" charset="-52"/>
                <a:ea typeface="Gilroy Regular"/>
              </a:rPr>
              <a:t> </a:t>
            </a:r>
            <a:r>
              <a:rPr lang="en-US" sz="1000" b="0" strike="noStrike" spc="-1" dirty="0">
                <a:solidFill>
                  <a:srgbClr val="001F67"/>
                </a:solidFill>
                <a:latin typeface="Gilroy" panose="00000500000000000000" pitchFamily="2" charset="-52"/>
                <a:ea typeface="Gilroy Regular"/>
              </a:rPr>
              <a:t>boiled broccoli (2 </a:t>
            </a:r>
            <a:r>
              <a:rPr lang="en-US" sz="1000" b="0" strike="noStrike" spc="-1" dirty="0" err="1">
                <a:solidFill>
                  <a:srgbClr val="001F67"/>
                </a:solidFill>
                <a:latin typeface="Gilroy" panose="00000500000000000000" pitchFamily="2" charset="-52"/>
                <a:ea typeface="Gilroy Regular"/>
              </a:rPr>
              <a:t>lbs</a:t>
            </a:r>
            <a:r>
              <a:rPr lang="en-US" sz="1000" b="0" strike="noStrike" spc="-1" dirty="0">
                <a:solidFill>
                  <a:srgbClr val="001F67"/>
                </a:solidFill>
                <a:latin typeface="Gilroy" panose="00000500000000000000" pitchFamily="2" charset="-52"/>
                <a:ea typeface="Gilroy Regular"/>
              </a:rPr>
              <a:t>) </a:t>
            </a:r>
            <a:endParaRPr lang="ru-RU" sz="1000" b="0" strike="noStrike" spc="-1" dirty="0">
              <a:solidFill>
                <a:srgbClr val="000000"/>
              </a:solidFill>
              <a:latin typeface="Gilroy" panose="00000500000000000000" pitchFamily="2" charset="-52"/>
            </a:endParaRPr>
          </a:p>
        </p:txBody>
      </p:sp>
      <p:sp>
        <p:nvSpPr>
          <p:cNvPr id="118" name="Поступают в организм  в основном с пищей —…"/>
          <p:cNvSpPr/>
          <p:nvPr/>
        </p:nvSpPr>
        <p:spPr>
          <a:xfrm>
            <a:off x="5912820" y="4456800"/>
            <a:ext cx="1077479" cy="307777"/>
          </a:xfrm>
          <a:prstGeom prst="rect">
            <a:avLst/>
          </a:prstGeom>
          <a:noFill/>
          <a:ln w="12600">
            <a:noFill/>
          </a:ln>
        </p:spPr>
        <p:style>
          <a:lnRef idx="0">
            <a:scrgbClr r="0" g="0" b="0"/>
          </a:lnRef>
          <a:fillRef idx="0">
            <a:scrgbClr r="0" g="0" b="0"/>
          </a:fillRef>
          <a:effectRef idx="0">
            <a:scrgbClr r="0" g="0" b="0"/>
          </a:effectRef>
          <a:fontRef idx="minor"/>
        </p:style>
        <p:txBody>
          <a:bodyPr wrap="square" lIns="0" tIns="0" rIns="0" bIns="0" anchor="t">
            <a:spAutoFit/>
          </a:bodyPr>
          <a:lstStyle/>
          <a:p>
            <a:pPr algn="ctr">
              <a:lnSpc>
                <a:spcPct val="100000"/>
              </a:lnSpc>
              <a:tabLst>
                <a:tab pos="0" algn="l"/>
              </a:tabLst>
            </a:pPr>
            <a:r>
              <a:rPr lang="en-US" sz="1000" b="0" strike="noStrike" spc="-1" dirty="0">
                <a:solidFill>
                  <a:srgbClr val="001F67"/>
                </a:solidFill>
                <a:latin typeface="Gilroy" panose="00000500000000000000" pitchFamily="2" charset="-52"/>
                <a:ea typeface="Gilroy Regular"/>
              </a:rPr>
              <a:t>~ 2 kg granola </a:t>
            </a:r>
            <a:br>
              <a:rPr lang="en-US" sz="1000" b="0" strike="noStrike" spc="-1" dirty="0">
                <a:solidFill>
                  <a:srgbClr val="001F67"/>
                </a:solidFill>
                <a:latin typeface="Gilroy" panose="00000500000000000000" pitchFamily="2" charset="-52"/>
                <a:ea typeface="Gilroy Regular"/>
              </a:rPr>
            </a:br>
            <a:r>
              <a:rPr lang="en-US" sz="1000" b="0" strike="noStrike" spc="-1" dirty="0">
                <a:solidFill>
                  <a:srgbClr val="001F67"/>
                </a:solidFill>
                <a:latin typeface="Gilroy" panose="00000500000000000000" pitchFamily="2" charset="-52"/>
                <a:ea typeface="Gilroy Regular"/>
              </a:rPr>
              <a:t>(4.4 </a:t>
            </a:r>
            <a:r>
              <a:rPr lang="en-US" sz="1000" b="0" strike="noStrike" spc="-1" dirty="0" err="1">
                <a:solidFill>
                  <a:srgbClr val="001F67"/>
                </a:solidFill>
                <a:latin typeface="Gilroy" panose="00000500000000000000" pitchFamily="2" charset="-52"/>
                <a:ea typeface="Gilroy Regular"/>
              </a:rPr>
              <a:t>lbs</a:t>
            </a:r>
            <a:r>
              <a:rPr lang="en-US" sz="1000" b="0" strike="noStrike" spc="-1" dirty="0">
                <a:solidFill>
                  <a:srgbClr val="001F67"/>
                </a:solidFill>
                <a:latin typeface="Gilroy" panose="00000500000000000000" pitchFamily="2" charset="-52"/>
                <a:ea typeface="Gilroy Regular"/>
              </a:rPr>
              <a:t>)</a:t>
            </a:r>
            <a:endParaRPr lang="ru-RU" sz="1000" b="0" strike="noStrike" spc="-1" dirty="0">
              <a:solidFill>
                <a:srgbClr val="000000"/>
              </a:solidFill>
              <a:latin typeface="Gilroy" panose="00000500000000000000" pitchFamily="2" charset="-52"/>
            </a:endParaRPr>
          </a:p>
        </p:txBody>
      </p:sp>
      <p:sp>
        <p:nvSpPr>
          <p:cNvPr id="119" name="Поступают в организм  в основном с пищей —…"/>
          <p:cNvSpPr/>
          <p:nvPr/>
        </p:nvSpPr>
        <p:spPr>
          <a:xfrm>
            <a:off x="1462320" y="4788000"/>
            <a:ext cx="862224" cy="153888"/>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100000"/>
              </a:lnSpc>
              <a:tabLst>
                <a:tab pos="0" algn="l"/>
              </a:tabLst>
            </a:pPr>
            <a:r>
              <a:rPr lang="en-US" sz="1000" b="0" u="sng" strike="noStrike" spc="-1" dirty="0">
                <a:solidFill>
                  <a:srgbClr val="0000FF"/>
                </a:solidFill>
                <a:uFillTx/>
                <a:latin typeface="Gilroy" panose="00000500000000000000" pitchFamily="2" charset="-52"/>
                <a:ea typeface="Gilroy Regular"/>
              </a:rPr>
              <a:t>read the study</a:t>
            </a:r>
            <a:endParaRPr lang="ru-RU" sz="1000" b="0" strike="noStrike" spc="-1" dirty="0">
              <a:solidFill>
                <a:srgbClr val="000000"/>
              </a:solidFill>
              <a:latin typeface="Gilroy" panose="00000500000000000000" pitchFamily="2" charset="-52"/>
            </a:endParaRPr>
          </a:p>
        </p:txBody>
      </p:sp>
      <p:sp>
        <p:nvSpPr>
          <p:cNvPr id="121" name="Line"/>
          <p:cNvSpPr/>
          <p:nvPr/>
        </p:nvSpPr>
        <p:spPr>
          <a:xfrm>
            <a:off x="3487500" y="3805179"/>
            <a:ext cx="546120" cy="360"/>
          </a:xfrm>
          <a:prstGeom prst="line">
            <a:avLst/>
          </a:prstGeom>
          <a:ln w="12600">
            <a:solidFill>
              <a:srgbClr val="001F66"/>
            </a:solidFill>
            <a:round/>
            <a:tailEnd type="arrow" w="med" len="med"/>
          </a:ln>
        </p:spPr>
        <p:style>
          <a:lnRef idx="0">
            <a:scrgbClr r="0" g="0" b="0"/>
          </a:lnRef>
          <a:fillRef idx="0">
            <a:scrgbClr r="0" g="0" b="0"/>
          </a:fillRef>
          <a:effectRef idx="0">
            <a:scrgbClr r="0" g="0" b="0"/>
          </a:effectRef>
          <a:fontRef idx="minor"/>
        </p:style>
        <p:txBody>
          <a:bodyPr lIns="45720" tIns="0" rIns="45720" bIns="0" anchor="t">
            <a:noAutofit/>
          </a:bodyPr>
          <a:lstStyle/>
          <a:p>
            <a:endParaRPr lang="ru-RU" sz="1400" b="0" strike="noStrike" spc="-1">
              <a:solidFill>
                <a:srgbClr val="000000"/>
              </a:solidFill>
              <a:latin typeface="Arial"/>
              <a:ea typeface="Arial"/>
            </a:endParaRPr>
          </a:p>
        </p:txBody>
      </p:sp>
      <p:pic>
        <p:nvPicPr>
          <p:cNvPr id="122" name="Calci-Prime преза-35.png" descr="Calci-Prime преза-35.png"/>
          <p:cNvPicPr/>
          <p:nvPr/>
        </p:nvPicPr>
        <p:blipFill>
          <a:blip r:embed="rId5"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pic>
        <p:nvPicPr>
          <p:cNvPr id="123" name="Безымянный-1-12.png" descr="Безымянный-1-12.png"/>
          <p:cNvPicPr/>
          <p:nvPr/>
        </p:nvPicPr>
        <p:blipFill>
          <a:blip r:embed="rId6" cstate="screen">
            <a:extLst>
              <a:ext uri="{28A0092B-C50C-407E-A947-70E740481C1C}">
                <a14:useLocalDpi xmlns:a14="http://schemas.microsoft.com/office/drawing/2010/main"/>
              </a:ext>
            </a:extLst>
          </a:blip>
          <a:stretch/>
        </p:blipFill>
        <p:spPr>
          <a:xfrm>
            <a:off x="7549920" y="1574640"/>
            <a:ext cx="1118520" cy="1118520"/>
          </a:xfrm>
          <a:prstGeom prst="rect">
            <a:avLst/>
          </a:prstGeom>
          <a:ln w="12600">
            <a:noFill/>
          </a:ln>
        </p:spPr>
      </p:pic>
      <p:pic>
        <p:nvPicPr>
          <p:cNvPr id="124" name="Безымянный-1-13.png" descr="Безымянный-1-13.png"/>
          <p:cNvPicPr/>
          <p:nvPr/>
        </p:nvPicPr>
        <p:blipFill>
          <a:blip r:embed="rId7" cstate="screen">
            <a:extLst>
              <a:ext uri="{28A0092B-C50C-407E-A947-70E740481C1C}">
                <a14:useLocalDpi xmlns:a14="http://schemas.microsoft.com/office/drawing/2010/main"/>
              </a:ext>
            </a:extLst>
          </a:blip>
          <a:stretch/>
        </p:blipFill>
        <p:spPr>
          <a:xfrm>
            <a:off x="4235040" y="1574640"/>
            <a:ext cx="1118520" cy="1118520"/>
          </a:xfrm>
          <a:prstGeom prst="rect">
            <a:avLst/>
          </a:prstGeom>
          <a:ln w="12600">
            <a:noFill/>
          </a:ln>
        </p:spPr>
      </p:pic>
      <p:pic>
        <p:nvPicPr>
          <p:cNvPr id="125" name="Безымянный-1-14.png" descr="Безымянный-1-14.png"/>
          <p:cNvPicPr/>
          <p:nvPr/>
        </p:nvPicPr>
        <p:blipFill>
          <a:blip r:embed="rId8" cstate="screen">
            <a:extLst>
              <a:ext uri="{28A0092B-C50C-407E-A947-70E740481C1C}">
                <a14:useLocalDpi xmlns:a14="http://schemas.microsoft.com/office/drawing/2010/main"/>
              </a:ext>
            </a:extLst>
          </a:blip>
          <a:stretch/>
        </p:blipFill>
        <p:spPr>
          <a:xfrm>
            <a:off x="5892480" y="1587600"/>
            <a:ext cx="1118520" cy="1118520"/>
          </a:xfrm>
          <a:prstGeom prst="rect">
            <a:avLst/>
          </a:prstGeom>
          <a:ln w="12600">
            <a:noFill/>
          </a:ln>
        </p:spPr>
      </p:pic>
      <p:pic>
        <p:nvPicPr>
          <p:cNvPr id="126" name="Безымянный-1-10.png" descr="Безымянный-1-10.png"/>
          <p:cNvPicPr/>
          <p:nvPr/>
        </p:nvPicPr>
        <p:blipFill>
          <a:blip r:embed="rId9" cstate="screen">
            <a:extLst>
              <a:ext uri="{28A0092B-C50C-407E-A947-70E740481C1C}">
                <a14:useLocalDpi xmlns:a14="http://schemas.microsoft.com/office/drawing/2010/main"/>
              </a:ext>
            </a:extLst>
          </a:blip>
          <a:stretch/>
        </p:blipFill>
        <p:spPr>
          <a:xfrm>
            <a:off x="5892480" y="3226320"/>
            <a:ext cx="1118520" cy="1118520"/>
          </a:xfrm>
          <a:prstGeom prst="rect">
            <a:avLst/>
          </a:prstGeom>
          <a:ln w="12600">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Calci-Prime преза_Монтажная область 1.png" descr="Calci-Prime преза_Монтажная область 1.png"/>
          <p:cNvPicPr/>
          <p:nvPr/>
        </p:nvPicPr>
        <p:blipFill>
          <a:blip r:embed="rId3"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128" name="Омега-3 — собирательное название полиненасыщенных жирных кислот (ПНЖК)"/>
          <p:cNvSpPr/>
          <p:nvPr/>
        </p:nvSpPr>
        <p:spPr>
          <a:xfrm>
            <a:off x="392430" y="406440"/>
            <a:ext cx="7042890" cy="747897"/>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Only 30% of calcium is absorbed from food. </a:t>
            </a:r>
          </a:p>
          <a:p>
            <a:pPr>
              <a:lnSpc>
                <a:spcPct val="90000"/>
              </a:lnSpc>
              <a:tabLst>
                <a:tab pos="0" algn="l"/>
              </a:tabLst>
            </a:pPr>
            <a:r>
              <a:rPr lang="en-US" sz="2700" b="1" strike="noStrike" spc="-1" dirty="0">
                <a:solidFill>
                  <a:srgbClr val="001F66"/>
                </a:solidFill>
                <a:latin typeface="Gilroy" panose="00000500000000000000" pitchFamily="2" charset="-52"/>
                <a:ea typeface="Gilroy Bold"/>
              </a:rPr>
              <a:t>You might need more if:</a:t>
            </a:r>
            <a:endParaRPr lang="ru-RU" sz="2700" b="1" strike="noStrike" spc="-1" dirty="0">
              <a:solidFill>
                <a:srgbClr val="000000"/>
              </a:solidFill>
              <a:latin typeface="Gilroy" panose="00000500000000000000" pitchFamily="2" charset="-52"/>
            </a:endParaRPr>
          </a:p>
        </p:txBody>
      </p:sp>
      <p:sp>
        <p:nvSpPr>
          <p:cNvPr id="129"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grpSp>
        <p:nvGrpSpPr>
          <p:cNvPr id="130" name="Group"/>
          <p:cNvGrpSpPr/>
          <p:nvPr/>
        </p:nvGrpSpPr>
        <p:grpSpPr>
          <a:xfrm>
            <a:off x="406440" y="1918800"/>
            <a:ext cx="8414298" cy="1862280"/>
            <a:chOff x="406440" y="1918800"/>
            <a:chExt cx="8414298" cy="1862280"/>
          </a:xfrm>
        </p:grpSpPr>
        <p:grpSp>
          <p:nvGrpSpPr>
            <p:cNvPr id="131" name="Group"/>
            <p:cNvGrpSpPr/>
            <p:nvPr/>
          </p:nvGrpSpPr>
          <p:grpSpPr>
            <a:xfrm>
              <a:off x="406440" y="1918800"/>
              <a:ext cx="3145071" cy="517320"/>
              <a:chOff x="406440" y="1918800"/>
              <a:chExt cx="3145071" cy="517320"/>
            </a:xfrm>
          </p:grpSpPr>
          <p:sp>
            <p:nvSpPr>
              <p:cNvPr id="132" name="Поступают в организм  в основном с пищей —…"/>
              <p:cNvSpPr/>
              <p:nvPr/>
            </p:nvSpPr>
            <p:spPr>
              <a:xfrm>
                <a:off x="1032873" y="1918800"/>
                <a:ext cx="2518638" cy="3693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Your diet is high in table salt, </a:t>
                </a:r>
              </a:p>
              <a:p>
                <a:pPr>
                  <a:lnSpc>
                    <a:spcPct val="100000"/>
                  </a:lnSpc>
                  <a:tabLst>
                    <a:tab pos="0" algn="l"/>
                  </a:tabLst>
                </a:pPr>
                <a:r>
                  <a:rPr lang="en-US" sz="1200" b="0" strike="noStrike" spc="-1" dirty="0">
                    <a:solidFill>
                      <a:srgbClr val="001F67"/>
                    </a:solidFill>
                    <a:latin typeface="Gilroy" panose="00000500000000000000" pitchFamily="2" charset="-52"/>
                    <a:ea typeface="Gilroy Regular"/>
                  </a:rPr>
                  <a:t>alcohol, or caffeine (≥400 mg/day).</a:t>
                </a:r>
                <a:endParaRPr lang="en-US" sz="1200" b="0" strike="noStrike" spc="-1" dirty="0">
                  <a:solidFill>
                    <a:srgbClr val="000000"/>
                  </a:solidFill>
                  <a:latin typeface="Gilroy" panose="00000500000000000000" pitchFamily="2" charset="-52"/>
                </a:endParaRPr>
              </a:p>
            </p:txBody>
          </p:sp>
          <p:pic>
            <p:nvPicPr>
              <p:cNvPr id="133" name="Безымянный-1-23.png" descr="Безымянный-1-23.png"/>
              <p:cNvPicPr/>
              <p:nvPr/>
            </p:nvPicPr>
            <p:blipFill>
              <a:blip r:embed="rId4" cstate="screen">
                <a:extLst>
                  <a:ext uri="{28A0092B-C50C-407E-A947-70E740481C1C}">
                    <a14:useLocalDpi xmlns:a14="http://schemas.microsoft.com/office/drawing/2010/main"/>
                  </a:ext>
                </a:extLst>
              </a:blip>
              <a:stretch/>
            </p:blipFill>
            <p:spPr>
              <a:xfrm>
                <a:off x="406440" y="1929240"/>
                <a:ext cx="506880" cy="506880"/>
              </a:xfrm>
              <a:prstGeom prst="rect">
                <a:avLst/>
              </a:prstGeom>
              <a:ln w="12600">
                <a:noFill/>
              </a:ln>
            </p:spPr>
          </p:pic>
        </p:grpSp>
        <p:grpSp>
          <p:nvGrpSpPr>
            <p:cNvPr id="134" name="Group"/>
            <p:cNvGrpSpPr/>
            <p:nvPr/>
          </p:nvGrpSpPr>
          <p:grpSpPr>
            <a:xfrm>
              <a:off x="5056560" y="1929240"/>
              <a:ext cx="3764178" cy="506880"/>
              <a:chOff x="5056560" y="1929240"/>
              <a:chExt cx="3764178" cy="506880"/>
            </a:xfrm>
          </p:grpSpPr>
          <p:sp>
            <p:nvSpPr>
              <p:cNvPr id="135" name="в период менопаузы у женщин[15]"/>
              <p:cNvSpPr/>
              <p:nvPr/>
            </p:nvSpPr>
            <p:spPr>
              <a:xfrm>
                <a:off x="5666220" y="2096640"/>
                <a:ext cx="3154518"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You're a woman going through menopause.</a:t>
                </a:r>
                <a:endParaRPr lang="ru-RU" sz="1200" b="0" strike="noStrike" spc="-1" dirty="0">
                  <a:solidFill>
                    <a:srgbClr val="000000"/>
                  </a:solidFill>
                  <a:latin typeface="Gilroy" panose="00000500000000000000" pitchFamily="2" charset="-52"/>
                </a:endParaRPr>
              </a:p>
            </p:txBody>
          </p:sp>
          <p:pic>
            <p:nvPicPr>
              <p:cNvPr id="136" name="Безымянный-1-20.png" descr="Безымянный-1-20.png"/>
              <p:cNvPicPr/>
              <p:nvPr/>
            </p:nvPicPr>
            <p:blipFill>
              <a:blip r:embed="rId5" cstate="screen">
                <a:extLst>
                  <a:ext uri="{28A0092B-C50C-407E-A947-70E740481C1C}">
                    <a14:useLocalDpi xmlns:a14="http://schemas.microsoft.com/office/drawing/2010/main"/>
                  </a:ext>
                </a:extLst>
              </a:blip>
              <a:stretch/>
            </p:blipFill>
            <p:spPr>
              <a:xfrm>
                <a:off x="5056560" y="1929240"/>
                <a:ext cx="506880" cy="506880"/>
              </a:xfrm>
              <a:prstGeom prst="rect">
                <a:avLst/>
              </a:prstGeom>
              <a:ln w="12600">
                <a:noFill/>
              </a:ln>
            </p:spPr>
          </p:pic>
        </p:grpSp>
        <p:grpSp>
          <p:nvGrpSpPr>
            <p:cNvPr id="137" name="Group"/>
            <p:cNvGrpSpPr/>
            <p:nvPr/>
          </p:nvGrpSpPr>
          <p:grpSpPr>
            <a:xfrm>
              <a:off x="406440" y="2601000"/>
              <a:ext cx="3050751" cy="506880"/>
              <a:chOff x="406440" y="2601000"/>
              <a:chExt cx="3050751" cy="506880"/>
            </a:xfrm>
          </p:grpSpPr>
          <p:pic>
            <p:nvPicPr>
              <p:cNvPr id="138" name="Безымянный-1-21.png" descr="Безымянный-1-21.png"/>
              <p:cNvPicPr/>
              <p:nvPr/>
            </p:nvPicPr>
            <p:blipFill>
              <a:blip r:embed="rId6" cstate="screen">
                <a:extLst>
                  <a:ext uri="{28A0092B-C50C-407E-A947-70E740481C1C}">
                    <a14:useLocalDpi xmlns:a14="http://schemas.microsoft.com/office/drawing/2010/main"/>
                  </a:ext>
                </a:extLst>
              </a:blip>
              <a:stretch/>
            </p:blipFill>
            <p:spPr>
              <a:xfrm>
                <a:off x="406440" y="2601000"/>
                <a:ext cx="506880" cy="506880"/>
              </a:xfrm>
              <a:prstGeom prst="rect">
                <a:avLst/>
              </a:prstGeom>
              <a:ln w="12600">
                <a:noFill/>
              </a:ln>
            </p:spPr>
          </p:pic>
          <p:sp>
            <p:nvSpPr>
              <p:cNvPr id="139" name="при нехватке витамина D3"/>
              <p:cNvSpPr/>
              <p:nvPr/>
            </p:nvSpPr>
            <p:spPr>
              <a:xfrm>
                <a:off x="1032873" y="2768760"/>
                <a:ext cx="2424318"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You have a vitamin D3 deficiency.</a:t>
                </a:r>
                <a:endParaRPr lang="ru-RU" sz="1200" b="0" strike="noStrike" spc="-1" dirty="0">
                  <a:solidFill>
                    <a:srgbClr val="000000"/>
                  </a:solidFill>
                  <a:latin typeface="Gilroy" panose="00000500000000000000" pitchFamily="2" charset="-52"/>
                </a:endParaRPr>
              </a:p>
            </p:txBody>
          </p:sp>
        </p:grpSp>
        <p:grpSp>
          <p:nvGrpSpPr>
            <p:cNvPr id="140" name="Group"/>
            <p:cNvGrpSpPr/>
            <p:nvPr/>
          </p:nvGrpSpPr>
          <p:grpSpPr>
            <a:xfrm>
              <a:off x="406440" y="3274200"/>
              <a:ext cx="3460222" cy="506880"/>
              <a:chOff x="406440" y="3274200"/>
              <a:chExt cx="3460222" cy="506880"/>
            </a:xfrm>
          </p:grpSpPr>
          <p:pic>
            <p:nvPicPr>
              <p:cNvPr id="141" name="Безымянный-1-22.png" descr="Безымянный-1-22.png"/>
              <p:cNvPicPr/>
              <p:nvPr/>
            </p:nvPicPr>
            <p:blipFill>
              <a:blip r:embed="rId7" cstate="screen">
                <a:extLst>
                  <a:ext uri="{28A0092B-C50C-407E-A947-70E740481C1C}">
                    <a14:useLocalDpi xmlns:a14="http://schemas.microsoft.com/office/drawing/2010/main"/>
                  </a:ext>
                </a:extLst>
              </a:blip>
              <a:stretch/>
            </p:blipFill>
            <p:spPr>
              <a:xfrm>
                <a:off x="406440" y="3274200"/>
                <a:ext cx="506880" cy="506880"/>
              </a:xfrm>
              <a:prstGeom prst="rect">
                <a:avLst/>
              </a:prstGeom>
              <a:ln w="12600">
                <a:noFill/>
              </a:ln>
            </p:spPr>
          </p:pic>
          <p:sp>
            <p:nvSpPr>
              <p:cNvPr id="142" name="при повышенных физических нагрузках[14]"/>
              <p:cNvSpPr/>
              <p:nvPr/>
            </p:nvSpPr>
            <p:spPr>
              <a:xfrm>
                <a:off x="1032873" y="3441600"/>
                <a:ext cx="2833789"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You engage in intense physical activity.</a:t>
                </a:r>
                <a:endParaRPr lang="ru-RU" sz="1200" b="0" strike="noStrike" spc="-1" dirty="0">
                  <a:solidFill>
                    <a:srgbClr val="000000"/>
                  </a:solidFill>
                  <a:latin typeface="Gilroy" panose="00000500000000000000" pitchFamily="2" charset="-52"/>
                </a:endParaRPr>
              </a:p>
            </p:txBody>
          </p:sp>
        </p:grpSp>
        <p:grpSp>
          <p:nvGrpSpPr>
            <p:cNvPr id="143" name="Group"/>
            <p:cNvGrpSpPr/>
            <p:nvPr/>
          </p:nvGrpSpPr>
          <p:grpSpPr>
            <a:xfrm>
              <a:off x="5058000" y="2601000"/>
              <a:ext cx="2542917" cy="506880"/>
              <a:chOff x="5058000" y="2601000"/>
              <a:chExt cx="2542917" cy="506880"/>
            </a:xfrm>
          </p:grpSpPr>
          <p:pic>
            <p:nvPicPr>
              <p:cNvPr id="144" name="Безымянный-1-19.png" descr="Безымянный-1-19.png"/>
              <p:cNvPicPr/>
              <p:nvPr/>
            </p:nvPicPr>
            <p:blipFill>
              <a:blip r:embed="rId8" cstate="screen">
                <a:extLst>
                  <a:ext uri="{28A0092B-C50C-407E-A947-70E740481C1C}">
                    <a14:useLocalDpi xmlns:a14="http://schemas.microsoft.com/office/drawing/2010/main"/>
                  </a:ext>
                </a:extLst>
              </a:blip>
              <a:stretch/>
            </p:blipFill>
            <p:spPr>
              <a:xfrm>
                <a:off x="5058000" y="2601000"/>
                <a:ext cx="506880" cy="506880"/>
              </a:xfrm>
              <a:prstGeom prst="rect">
                <a:avLst/>
              </a:prstGeom>
              <a:ln w="12600">
                <a:noFill/>
              </a:ln>
            </p:spPr>
          </p:pic>
          <p:sp>
            <p:nvSpPr>
              <p:cNvPr id="145" name="во время бурного роста  у детей и подростков"/>
              <p:cNvSpPr/>
              <p:nvPr/>
            </p:nvSpPr>
            <p:spPr>
              <a:xfrm>
                <a:off x="5666220" y="2679840"/>
                <a:ext cx="1934697" cy="369332"/>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You're a child or teenager </a:t>
                </a:r>
              </a:p>
              <a:p>
                <a:pPr>
                  <a:lnSpc>
                    <a:spcPct val="100000"/>
                  </a:lnSpc>
                  <a:tabLst>
                    <a:tab pos="0" algn="l"/>
                  </a:tabLst>
                </a:pPr>
                <a:r>
                  <a:rPr lang="en-US" sz="1200" b="0" strike="noStrike" spc="-1" dirty="0">
                    <a:solidFill>
                      <a:srgbClr val="001F67"/>
                    </a:solidFill>
                    <a:latin typeface="Gilroy" panose="00000500000000000000" pitchFamily="2" charset="-52"/>
                    <a:ea typeface="Gilroy Regular"/>
                  </a:rPr>
                  <a:t>experiencing rapid growth.</a:t>
                </a:r>
                <a:endParaRPr lang="ru-RU" sz="1200" b="0" strike="noStrike" spc="-1" dirty="0">
                  <a:solidFill>
                    <a:srgbClr val="000000"/>
                  </a:solidFill>
                  <a:latin typeface="Gilroy" panose="00000500000000000000" pitchFamily="2" charset="-52"/>
                </a:endParaRPr>
              </a:p>
            </p:txBody>
          </p:sp>
        </p:grpSp>
        <p:grpSp>
          <p:nvGrpSpPr>
            <p:cNvPr id="146" name="Group"/>
            <p:cNvGrpSpPr/>
            <p:nvPr/>
          </p:nvGrpSpPr>
          <p:grpSpPr>
            <a:xfrm>
              <a:off x="5048280" y="3274200"/>
              <a:ext cx="3277386" cy="506880"/>
              <a:chOff x="5048280" y="3274200"/>
              <a:chExt cx="3277386" cy="506880"/>
            </a:xfrm>
          </p:grpSpPr>
          <p:pic>
            <p:nvPicPr>
              <p:cNvPr id="147" name="Безымянный-1-18.png" descr="Безымянный-1-18.png"/>
              <p:cNvPicPr/>
              <p:nvPr/>
            </p:nvPicPr>
            <p:blipFill>
              <a:blip r:embed="rId9" cstate="screen">
                <a:extLst>
                  <a:ext uri="{28A0092B-C50C-407E-A947-70E740481C1C}">
                    <a14:useLocalDpi xmlns:a14="http://schemas.microsoft.com/office/drawing/2010/main"/>
                  </a:ext>
                </a:extLst>
              </a:blip>
              <a:stretch/>
            </p:blipFill>
            <p:spPr>
              <a:xfrm>
                <a:off x="5048280" y="3274200"/>
                <a:ext cx="506880" cy="506880"/>
              </a:xfrm>
              <a:prstGeom prst="rect">
                <a:avLst/>
              </a:prstGeom>
              <a:ln w="12600">
                <a:noFill/>
              </a:ln>
            </p:spPr>
          </p:pic>
          <p:sp>
            <p:nvSpPr>
              <p:cNvPr id="148" name="при длительном стрессе[16]"/>
              <p:cNvSpPr/>
              <p:nvPr/>
            </p:nvSpPr>
            <p:spPr>
              <a:xfrm>
                <a:off x="5666220" y="3441600"/>
                <a:ext cx="2659446" cy="184666"/>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numCol="1" spcCol="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You're experiencing long-term stress.</a:t>
                </a:r>
                <a:endParaRPr lang="ru-RU" sz="1200" b="0" strike="noStrike" spc="-1" dirty="0">
                  <a:solidFill>
                    <a:srgbClr val="000000"/>
                  </a:solidFill>
                  <a:latin typeface="Gilroy" panose="00000500000000000000" pitchFamily="2" charset="-52"/>
                </a:endParaRPr>
              </a:p>
            </p:txBody>
          </p:sp>
        </p:grpSp>
      </p:grpSp>
      <p:pic>
        <p:nvPicPr>
          <p:cNvPr id="149" name="Calci-Prime преза-35.png" descr="Calci-Prime преза-35.png"/>
          <p:cNvPicPr/>
          <p:nvPr/>
        </p:nvPicPr>
        <p:blipFill>
          <a:blip r:embed="rId10"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Calci-Prime преза_Монтажная область 1.png" descr="Calci-Prime преза_Монтажная область 1.png"/>
          <p:cNvPicPr/>
          <p:nvPr/>
        </p:nvPicPr>
        <p:blipFill>
          <a:blip r:embed="rId3"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sp>
        <p:nvSpPr>
          <p:cNvPr id="151" name="Омега-3 — собирательное название полиненасыщенных жирных кислот (ПНЖК)"/>
          <p:cNvSpPr/>
          <p:nvPr/>
        </p:nvSpPr>
        <p:spPr>
          <a:xfrm>
            <a:off x="393740" y="406440"/>
            <a:ext cx="6950301" cy="37394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2700" b="1" strike="noStrike" spc="-1" dirty="0">
                <a:solidFill>
                  <a:srgbClr val="001F66"/>
                </a:solidFill>
                <a:latin typeface="Gilroy" panose="00000500000000000000" pitchFamily="2" charset="-52"/>
                <a:ea typeface="Gilroy Bold"/>
              </a:rPr>
              <a:t>What happens when calcium intake is low?</a:t>
            </a:r>
            <a:endParaRPr lang="ru-RU" sz="2700" b="1" strike="noStrike" spc="-1" dirty="0">
              <a:solidFill>
                <a:srgbClr val="000000"/>
              </a:solidFill>
              <a:latin typeface="Gilroy" panose="00000500000000000000" pitchFamily="2" charset="-52"/>
            </a:endParaRPr>
          </a:p>
        </p:txBody>
      </p:sp>
      <p:sp>
        <p:nvSpPr>
          <p:cNvPr id="152"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153" name="Поступают в организм  в основном с пищей —…"/>
          <p:cNvSpPr/>
          <p:nvPr/>
        </p:nvSpPr>
        <p:spPr>
          <a:xfrm>
            <a:off x="393740" y="1206360"/>
            <a:ext cx="8153360" cy="369332"/>
          </a:xfrm>
          <a:prstGeom prst="rect">
            <a:avLst/>
          </a:prstGeom>
          <a:noFill/>
          <a:ln w="12600">
            <a:noFill/>
          </a:ln>
        </p:spPr>
        <p:style>
          <a:lnRef idx="0">
            <a:scrgbClr r="0" g="0" b="0"/>
          </a:lnRef>
          <a:fillRef idx="0">
            <a:scrgbClr r="0" g="0" b="0"/>
          </a:fillRef>
          <a:effectRef idx="0">
            <a:scrgbClr r="0" g="0" b="0"/>
          </a:effectRef>
          <a:fontRef idx="minor"/>
        </p:style>
        <p:txBody>
          <a:bodyPr wrap="square" lIns="0" tIns="0" rIns="0" bIns="0" anchor="t">
            <a:spAutoFit/>
          </a:bodyPr>
          <a:lstStyle/>
          <a:p>
            <a:pPr>
              <a:lnSpc>
                <a:spcPct val="100000"/>
              </a:lnSpc>
              <a:tabLst>
                <a:tab pos="0" algn="l"/>
              </a:tabLst>
            </a:pPr>
            <a:r>
              <a:rPr lang="en-US" sz="1200" b="0" strike="noStrike" spc="-1" dirty="0">
                <a:solidFill>
                  <a:srgbClr val="001F67"/>
                </a:solidFill>
                <a:latin typeface="Gilroy" panose="00000500000000000000" pitchFamily="2" charset="-52"/>
                <a:ea typeface="Gilroy Regular"/>
              </a:rPr>
              <a:t>The body taps into calcium reserves from bones and teeth. Since bone tissue constantly renews, long-term calcium withdrawal leads to reduced bone mineral density and an increased risk of fractures.</a:t>
            </a:r>
            <a:endParaRPr lang="ru-RU" sz="1200" b="0" strike="noStrike" spc="-1" dirty="0">
              <a:solidFill>
                <a:srgbClr val="000000"/>
              </a:solidFill>
              <a:latin typeface="Gilroy" panose="00000500000000000000" pitchFamily="2" charset="-52"/>
            </a:endParaRPr>
          </a:p>
        </p:txBody>
      </p:sp>
      <p:pic>
        <p:nvPicPr>
          <p:cNvPr id="154" name="Calci-Prime преза-38.png" descr="Calci-Prime преза-38.png"/>
          <p:cNvPicPr/>
          <p:nvPr/>
        </p:nvPicPr>
        <p:blipFill>
          <a:blip r:embed="rId4" cstate="screen">
            <a:extLst>
              <a:ext uri="{28A0092B-C50C-407E-A947-70E740481C1C}">
                <a14:useLocalDpi xmlns:a14="http://schemas.microsoft.com/office/drawing/2010/main"/>
              </a:ext>
            </a:extLst>
          </a:blip>
          <a:stretch/>
        </p:blipFill>
        <p:spPr>
          <a:xfrm>
            <a:off x="514370" y="2175390"/>
            <a:ext cx="1586520" cy="1586520"/>
          </a:xfrm>
          <a:prstGeom prst="rect">
            <a:avLst/>
          </a:prstGeom>
          <a:ln w="12600">
            <a:noFill/>
          </a:ln>
        </p:spPr>
      </p:pic>
      <p:pic>
        <p:nvPicPr>
          <p:cNvPr id="155" name="Calci-Prime преза-39.png" descr="Calci-Prime преза-39.png"/>
          <p:cNvPicPr/>
          <p:nvPr/>
        </p:nvPicPr>
        <p:blipFill>
          <a:blip r:embed="rId5" cstate="screen">
            <a:extLst>
              <a:ext uri="{28A0092B-C50C-407E-A947-70E740481C1C}">
                <a14:useLocalDpi xmlns:a14="http://schemas.microsoft.com/office/drawing/2010/main"/>
              </a:ext>
            </a:extLst>
          </a:blip>
          <a:stretch/>
        </p:blipFill>
        <p:spPr>
          <a:xfrm>
            <a:off x="2680130" y="2175390"/>
            <a:ext cx="1586520" cy="1586520"/>
          </a:xfrm>
          <a:prstGeom prst="rect">
            <a:avLst/>
          </a:prstGeom>
          <a:ln w="12600">
            <a:noFill/>
          </a:ln>
        </p:spPr>
      </p:pic>
      <p:pic>
        <p:nvPicPr>
          <p:cNvPr id="156" name="Calci-Prime преза-40.png" descr="Calci-Prime преза-40.png"/>
          <p:cNvPicPr/>
          <p:nvPr/>
        </p:nvPicPr>
        <p:blipFill>
          <a:blip r:embed="rId6" cstate="screen">
            <a:extLst>
              <a:ext uri="{28A0092B-C50C-407E-A947-70E740481C1C}">
                <a14:useLocalDpi xmlns:a14="http://schemas.microsoft.com/office/drawing/2010/main"/>
              </a:ext>
            </a:extLst>
          </a:blip>
          <a:stretch/>
        </p:blipFill>
        <p:spPr>
          <a:xfrm>
            <a:off x="4845530" y="2175390"/>
            <a:ext cx="1586520" cy="1586520"/>
          </a:xfrm>
          <a:prstGeom prst="rect">
            <a:avLst/>
          </a:prstGeom>
          <a:ln w="12600">
            <a:noFill/>
          </a:ln>
        </p:spPr>
      </p:pic>
      <p:pic>
        <p:nvPicPr>
          <p:cNvPr id="157" name="Calci-Prime преза-41.png" descr="Calci-Prime преза-41.png"/>
          <p:cNvPicPr/>
          <p:nvPr/>
        </p:nvPicPr>
        <p:blipFill>
          <a:blip r:embed="rId7" cstate="screen">
            <a:extLst>
              <a:ext uri="{28A0092B-C50C-407E-A947-70E740481C1C}">
                <a14:useLocalDpi xmlns:a14="http://schemas.microsoft.com/office/drawing/2010/main"/>
              </a:ext>
            </a:extLst>
          </a:blip>
          <a:stretch/>
        </p:blipFill>
        <p:spPr>
          <a:xfrm>
            <a:off x="7011290" y="2175390"/>
            <a:ext cx="1586520" cy="1586520"/>
          </a:xfrm>
          <a:prstGeom prst="rect">
            <a:avLst/>
          </a:prstGeom>
          <a:ln w="12600">
            <a:noFill/>
          </a:ln>
        </p:spPr>
      </p:pic>
      <p:sp>
        <p:nvSpPr>
          <p:cNvPr id="158" name="Поступают в организм  в основном с пищей —…"/>
          <p:cNvSpPr/>
          <p:nvPr/>
        </p:nvSpPr>
        <p:spPr>
          <a:xfrm>
            <a:off x="703730" y="3968910"/>
            <a:ext cx="1066680" cy="369332"/>
          </a:xfrm>
          <a:prstGeom prst="rect">
            <a:avLst/>
          </a:prstGeom>
          <a:noFill/>
          <a:ln w="12600">
            <a:noFill/>
          </a:ln>
        </p:spPr>
        <p:style>
          <a:lnRef idx="0">
            <a:scrgbClr r="0" g="0" b="0"/>
          </a:lnRef>
          <a:fillRef idx="0">
            <a:scrgbClr r="0" g="0" b="0"/>
          </a:fillRef>
          <a:effectRef idx="0">
            <a:scrgbClr r="0" g="0" b="0"/>
          </a:effectRef>
          <a:fontRef idx="minor"/>
        </p:style>
        <p:txBody>
          <a:bodyPr wrap="square" lIns="0" tIns="0" rIns="0" bIns="0" anchor="t">
            <a:spAutoFit/>
          </a:bodyPr>
          <a:lstStyle/>
          <a:p>
            <a:pPr algn="ctr">
              <a:lnSpc>
                <a:spcPct val="100000"/>
              </a:lnSpc>
              <a:tabLst>
                <a:tab pos="0" algn="l"/>
              </a:tabLst>
            </a:pPr>
            <a:r>
              <a:rPr lang="en-US" sz="1200" b="0" strike="noStrike" spc="-1" dirty="0">
                <a:solidFill>
                  <a:srgbClr val="001F67"/>
                </a:solidFill>
                <a:latin typeface="Gilroy" panose="00000500000000000000" pitchFamily="2" charset="-52"/>
                <a:ea typeface="Gilroy-SemiboldItalic"/>
              </a:rPr>
              <a:t>Healthy bones and teeth</a:t>
            </a:r>
            <a:endParaRPr lang="ru-RU" sz="1200" b="0" strike="noStrike" spc="-1" dirty="0">
              <a:solidFill>
                <a:srgbClr val="000000"/>
              </a:solidFill>
              <a:latin typeface="Gilroy" panose="00000500000000000000" pitchFamily="2" charset="-52"/>
            </a:endParaRPr>
          </a:p>
        </p:txBody>
      </p:sp>
      <p:sp>
        <p:nvSpPr>
          <p:cNvPr id="159" name="Поступают в организм  в основном с пищей —…"/>
          <p:cNvSpPr/>
          <p:nvPr/>
        </p:nvSpPr>
        <p:spPr>
          <a:xfrm>
            <a:off x="3759050" y="4063950"/>
            <a:ext cx="1560960" cy="184666"/>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en-US" sz="1200" b="1" strike="noStrike" spc="-1" dirty="0">
                <a:solidFill>
                  <a:srgbClr val="001F66"/>
                </a:solidFill>
                <a:latin typeface="Gilroy" panose="00000500000000000000" pitchFamily="2" charset="-52"/>
                <a:ea typeface="Gilroy-Semibold"/>
              </a:rPr>
              <a:t>calcium leaching</a:t>
            </a:r>
            <a:endParaRPr lang="ru-RU" sz="1200" b="1" strike="noStrike" spc="-1" dirty="0">
              <a:solidFill>
                <a:srgbClr val="000000"/>
              </a:solidFill>
              <a:latin typeface="Gilroy" panose="00000500000000000000" pitchFamily="2" charset="-52"/>
            </a:endParaRPr>
          </a:p>
        </p:txBody>
      </p:sp>
      <p:sp>
        <p:nvSpPr>
          <p:cNvPr id="160" name="Поступают в организм  в основном с пищей —…"/>
          <p:cNvSpPr/>
          <p:nvPr/>
        </p:nvSpPr>
        <p:spPr>
          <a:xfrm>
            <a:off x="7346810" y="3968910"/>
            <a:ext cx="993240" cy="553998"/>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ct val="100000"/>
              </a:lnSpc>
              <a:tabLst>
                <a:tab pos="0" algn="l"/>
              </a:tabLst>
            </a:pPr>
            <a:r>
              <a:rPr lang="en-US" sz="1200" b="0" strike="noStrike" spc="-1" dirty="0">
                <a:solidFill>
                  <a:srgbClr val="001F67"/>
                </a:solidFill>
                <a:latin typeface="Gilroy" panose="00000500000000000000" pitchFamily="2" charset="-52"/>
                <a:ea typeface="Gilroy-SemiboldItalic"/>
              </a:rPr>
              <a:t>Development of osteoporosis</a:t>
            </a:r>
            <a:endParaRPr lang="ru-RU" sz="1200" b="0" strike="noStrike" spc="-1" dirty="0">
              <a:solidFill>
                <a:srgbClr val="000000"/>
              </a:solidFill>
              <a:latin typeface="Gilroy" panose="00000500000000000000" pitchFamily="2" charset="-52"/>
            </a:endParaRPr>
          </a:p>
        </p:txBody>
      </p:sp>
      <p:sp>
        <p:nvSpPr>
          <p:cNvPr id="161" name="Line"/>
          <p:cNvSpPr/>
          <p:nvPr/>
        </p:nvSpPr>
        <p:spPr>
          <a:xfrm flipV="1">
            <a:off x="2267570" y="4141710"/>
            <a:ext cx="1066680" cy="2520"/>
          </a:xfrm>
          <a:prstGeom prst="line">
            <a:avLst/>
          </a:prstGeom>
          <a:ln w="12600">
            <a:solidFill>
              <a:srgbClr val="001F66"/>
            </a:solidFill>
            <a:round/>
            <a:tailEnd type="triangle" w="med" len="med"/>
          </a:ln>
        </p:spPr>
        <p:style>
          <a:lnRef idx="0">
            <a:scrgbClr r="0" g="0" b="0"/>
          </a:lnRef>
          <a:fillRef idx="0">
            <a:scrgbClr r="0" g="0" b="0"/>
          </a:fillRef>
          <a:effectRef idx="0">
            <a:scrgbClr r="0" g="0" b="0"/>
          </a:effectRef>
          <a:fontRef idx="minor"/>
        </p:style>
        <p:txBody>
          <a:bodyPr lIns="45720" tIns="1080" rIns="45720" bIns="1080" anchor="t">
            <a:noAutofit/>
          </a:bodyPr>
          <a:lstStyle/>
          <a:p>
            <a:endParaRPr lang="ru-RU" sz="1400" b="0" strike="noStrike" spc="-1">
              <a:solidFill>
                <a:srgbClr val="000000"/>
              </a:solidFill>
              <a:latin typeface="Arial"/>
              <a:ea typeface="Arial"/>
            </a:endParaRPr>
          </a:p>
        </p:txBody>
      </p:sp>
      <p:sp>
        <p:nvSpPr>
          <p:cNvPr id="162" name="Line"/>
          <p:cNvSpPr/>
          <p:nvPr/>
        </p:nvSpPr>
        <p:spPr>
          <a:xfrm flipV="1">
            <a:off x="5873690" y="4141710"/>
            <a:ext cx="1066680" cy="2520"/>
          </a:xfrm>
          <a:prstGeom prst="line">
            <a:avLst/>
          </a:prstGeom>
          <a:ln w="12600">
            <a:solidFill>
              <a:srgbClr val="001F66"/>
            </a:solidFill>
            <a:round/>
            <a:tailEnd type="triangle" w="med" len="med"/>
          </a:ln>
        </p:spPr>
        <p:style>
          <a:lnRef idx="0">
            <a:scrgbClr r="0" g="0" b="0"/>
          </a:lnRef>
          <a:fillRef idx="0">
            <a:scrgbClr r="0" g="0" b="0"/>
          </a:fillRef>
          <a:effectRef idx="0">
            <a:scrgbClr r="0" g="0" b="0"/>
          </a:effectRef>
          <a:fontRef idx="minor"/>
        </p:style>
        <p:txBody>
          <a:bodyPr lIns="45720" tIns="1080" rIns="45720" bIns="1080" anchor="t">
            <a:noAutofit/>
          </a:bodyPr>
          <a:lstStyle/>
          <a:p>
            <a:endParaRPr lang="ru-RU" sz="1400" b="0" strike="noStrike" spc="-1">
              <a:solidFill>
                <a:srgbClr val="000000"/>
              </a:solidFill>
              <a:latin typeface="Arial"/>
              <a:ea typeface="Arial"/>
            </a:endParaRPr>
          </a:p>
        </p:txBody>
      </p:sp>
      <p:pic>
        <p:nvPicPr>
          <p:cNvPr id="163" name="Calci-Prime преза-35.png" descr="Calci-Prime преза-35.png"/>
          <p:cNvPicPr/>
          <p:nvPr/>
        </p:nvPicPr>
        <p:blipFill>
          <a:blip r:embed="rId8"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Calci-Prime преза_Монтажная область 1.png" descr="Calci-Prime преза_Монтажная область 1.png"/>
          <p:cNvPicPr/>
          <p:nvPr/>
        </p:nvPicPr>
        <p:blipFill>
          <a:blip r:embed="rId3" cstate="screen">
            <a:alphaModFix amt="50000"/>
            <a:extLst>
              <a:ext uri="{28A0092B-C50C-407E-A947-70E740481C1C}">
                <a14:useLocalDpi xmlns:a14="http://schemas.microsoft.com/office/drawing/2010/main"/>
              </a:ext>
            </a:extLst>
          </a:blip>
          <a:stretch/>
        </p:blipFill>
        <p:spPr>
          <a:xfrm>
            <a:off x="0" y="0"/>
            <a:ext cx="9142920" cy="5142600"/>
          </a:xfrm>
          <a:prstGeom prst="rect">
            <a:avLst/>
          </a:prstGeom>
          <a:ln w="12600">
            <a:noFill/>
          </a:ln>
        </p:spPr>
      </p:pic>
      <p:pic>
        <p:nvPicPr>
          <p:cNvPr id="165" name="shutterstock_2158559791.jpg" descr="shutterstock_2158559791.jpg"/>
          <p:cNvPicPr/>
          <p:nvPr/>
        </p:nvPicPr>
        <p:blipFill>
          <a:blip r:embed="rId4" cstate="screen">
            <a:extLst>
              <a:ext uri="{28A0092B-C50C-407E-A947-70E740481C1C}">
                <a14:useLocalDpi xmlns:a14="http://schemas.microsoft.com/office/drawing/2010/main"/>
              </a:ext>
            </a:extLst>
          </a:blip>
          <a:srcRect/>
          <a:stretch/>
        </p:blipFill>
        <p:spPr>
          <a:xfrm>
            <a:off x="1080" y="-24372"/>
            <a:ext cx="9142920" cy="5155200"/>
          </a:xfrm>
          <a:prstGeom prst="rect">
            <a:avLst/>
          </a:prstGeom>
          <a:ln w="12600">
            <a:noFill/>
          </a:ln>
        </p:spPr>
      </p:pic>
      <p:pic>
        <p:nvPicPr>
          <p:cNvPr id="166" name="Calci-Prime преза_Монтажная область 1.png" descr="Calci-Prime преза_Монтажная область 1.png"/>
          <p:cNvPicPr/>
          <p:nvPr/>
        </p:nvPicPr>
        <p:blipFill>
          <a:blip r:embed="rId3" cstate="screen">
            <a:alphaModFix amt="70000"/>
            <a:extLst>
              <a:ext uri="{28A0092B-C50C-407E-A947-70E740481C1C}">
                <a14:useLocalDpi xmlns:a14="http://schemas.microsoft.com/office/drawing/2010/main"/>
              </a:ext>
            </a:extLst>
          </a:blip>
          <a:stretch/>
        </p:blipFill>
        <p:spPr>
          <a:xfrm>
            <a:off x="-1562040" y="-6730920"/>
            <a:ext cx="9142920" cy="5142600"/>
          </a:xfrm>
          <a:prstGeom prst="rect">
            <a:avLst/>
          </a:prstGeom>
          <a:ln w="12600">
            <a:noFill/>
          </a:ln>
        </p:spPr>
      </p:pic>
      <p:sp>
        <p:nvSpPr>
          <p:cNvPr id="167" name="Омега-3 — собирательное название полиненасыщенных жирных кислот (ПНЖК)"/>
          <p:cNvSpPr/>
          <p:nvPr/>
        </p:nvSpPr>
        <p:spPr>
          <a:xfrm>
            <a:off x="391120" y="406440"/>
            <a:ext cx="6476040" cy="623248"/>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0000"/>
              </a:lnSpc>
              <a:tabLst>
                <a:tab pos="0" algn="l"/>
              </a:tabLst>
            </a:pPr>
            <a:r>
              <a:rPr lang="en-US" sz="1500" b="0" strike="noStrike" spc="-1" dirty="0">
                <a:solidFill>
                  <a:srgbClr val="001F66"/>
                </a:solidFill>
                <a:latin typeface="Gilroy" panose="00000500000000000000" pitchFamily="2" charset="-52"/>
                <a:ea typeface="Gilroy Regular"/>
              </a:rPr>
              <a:t>*Calcium deficiency impacts more than just bones and teeth; it's vital for proper blood clotting, heart function, muscle function, and nervous system operation.</a:t>
            </a:r>
            <a:endParaRPr lang="ru-RU" sz="1500" b="0" strike="noStrike" spc="-1" dirty="0">
              <a:solidFill>
                <a:srgbClr val="000000"/>
              </a:solidFill>
              <a:latin typeface="Gilroy" panose="00000500000000000000" pitchFamily="2" charset="-52"/>
            </a:endParaRPr>
          </a:p>
        </p:txBody>
      </p:sp>
      <p:sp>
        <p:nvSpPr>
          <p:cNvPr id="168" name="O!Mega-3 TG"/>
          <p:cNvSpPr/>
          <p:nvPr/>
        </p:nvSpPr>
        <p:spPr>
          <a:xfrm>
            <a:off x="41148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169" name="Омега-3 — собирательное название полиненасыщенных жирных кислот (ПНЖК)"/>
          <p:cNvSpPr/>
          <p:nvPr/>
        </p:nvSpPr>
        <p:spPr>
          <a:xfrm>
            <a:off x="391120" y="2120760"/>
            <a:ext cx="6336360" cy="1495794"/>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90000"/>
              </a:lnSpc>
              <a:tabLst>
                <a:tab pos="0" algn="l"/>
              </a:tabLst>
            </a:pPr>
            <a:r>
              <a:rPr lang="en-US" sz="2700" b="1" spc="-1" dirty="0">
                <a:solidFill>
                  <a:srgbClr val="001F66"/>
                </a:solidFill>
                <a:latin typeface="Gilroy" panose="00000500000000000000" pitchFamily="2" charset="-52"/>
                <a:ea typeface="Gilroy Bold"/>
              </a:rPr>
              <a:t>Since we</a:t>
            </a:r>
            <a:r>
              <a:rPr lang="en-US" sz="2700" b="1" strike="noStrike" spc="-1" dirty="0">
                <a:solidFill>
                  <a:srgbClr val="001F66"/>
                </a:solidFill>
                <a:latin typeface="Gilroy" panose="00000500000000000000" pitchFamily="2" charset="-52"/>
                <a:ea typeface="Gilroy Bold"/>
              </a:rPr>
              <a:t> recognize the importance of Calcium, we developed </a:t>
            </a:r>
            <a:r>
              <a:rPr lang="en-US" sz="2700" b="1" strike="noStrike" spc="-1" dirty="0" err="1">
                <a:solidFill>
                  <a:srgbClr val="001F66"/>
                </a:solidFill>
                <a:latin typeface="Gilroy" panose="00000500000000000000" pitchFamily="2" charset="-52"/>
                <a:ea typeface="Gilroy Bold"/>
              </a:rPr>
              <a:t>Calci</a:t>
            </a:r>
            <a:r>
              <a:rPr lang="en-US" sz="2700" b="1" strike="noStrike" spc="-1" dirty="0">
                <a:solidFill>
                  <a:srgbClr val="001F66"/>
                </a:solidFill>
                <a:latin typeface="Gilroy" panose="00000500000000000000" pitchFamily="2" charset="-52"/>
                <a:ea typeface="Gilroy Bold"/>
              </a:rPr>
              <a:t>-Prime, a modern product that incorporates the latest calcium absorption research.</a:t>
            </a:r>
            <a:endParaRPr lang="ru-RU" sz="2700" b="1" strike="noStrike" spc="-1" dirty="0">
              <a:solidFill>
                <a:srgbClr val="000000"/>
              </a:solidFill>
              <a:latin typeface="Gilroy" panose="00000500000000000000" pitchFamily="2" charset="-52"/>
            </a:endParaRPr>
          </a:p>
        </p:txBody>
      </p:sp>
      <p:pic>
        <p:nvPicPr>
          <p:cNvPr id="170" name="Calci-Prime преза-35.png" descr="Calci-Prime преза-35.png"/>
          <p:cNvPicPr/>
          <p:nvPr/>
        </p:nvPicPr>
        <p:blipFill>
          <a:blip r:embed="rId5"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SC02335_Dx02.jpg" descr="DSC02335_Dx02.jpg"/>
          <p:cNvPicPr>
            <a:picLocks noChangeAspect="1"/>
          </p:cNvPicPr>
          <p:nvPr/>
        </p:nvPicPr>
        <p:blipFill>
          <a:blip r:embed="rId2">
            <a:extLst/>
          </a:blip>
          <a:srcRect l="3262" t="3254" r="3262" b="3254"/>
          <a:stretch>
            <a:fillRect/>
          </a:stretch>
        </p:blipFill>
        <p:spPr>
          <a:xfrm>
            <a:off x="-336692" y="-533276"/>
            <a:ext cx="10100125" cy="5681641"/>
          </a:xfrm>
          <a:prstGeom prst="rect">
            <a:avLst/>
          </a:prstGeom>
          <a:ln w="12700" cap="flat">
            <a:noFill/>
            <a:miter lim="400000"/>
          </a:ln>
          <a:effectLst/>
        </p:spPr>
      </p:pic>
      <p:sp>
        <p:nvSpPr>
          <p:cNvPr id="173" name="Омега-3 — собирательное название полиненасыщенных жирных кислот (ПНЖК)"/>
          <p:cNvSpPr/>
          <p:nvPr/>
        </p:nvSpPr>
        <p:spPr>
          <a:xfrm>
            <a:off x="406440" y="660240"/>
            <a:ext cx="3449021" cy="249299"/>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90000"/>
              </a:lnSpc>
              <a:tabLst>
                <a:tab pos="0" algn="l"/>
              </a:tabLst>
            </a:pPr>
            <a:r>
              <a:rPr lang="en-US" sz="1800" b="1" strike="noStrike" spc="-1" dirty="0">
                <a:solidFill>
                  <a:srgbClr val="001F66"/>
                </a:solidFill>
                <a:latin typeface="Gilroy"/>
                <a:ea typeface="Gilroy Bold"/>
              </a:rPr>
              <a:t>A well-balanced calcium source</a:t>
            </a:r>
            <a:endParaRPr lang="ru-RU" sz="1800" b="1" strike="noStrike" spc="-1" dirty="0">
              <a:solidFill>
                <a:srgbClr val="000000"/>
              </a:solidFill>
              <a:latin typeface="Arial"/>
            </a:endParaRPr>
          </a:p>
        </p:txBody>
      </p:sp>
      <p:sp>
        <p:nvSpPr>
          <p:cNvPr id="174" name="O!Mega-3 TG"/>
          <p:cNvSpPr/>
          <p:nvPr/>
        </p:nvSpPr>
        <p:spPr>
          <a:xfrm>
            <a:off x="406440" y="4795560"/>
            <a:ext cx="840240" cy="145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t">
            <a:spAutoFit/>
          </a:bodyPr>
          <a:lstStyle/>
          <a:p>
            <a:pPr>
              <a:lnSpc>
                <a:spcPct val="80000"/>
              </a:lnSpc>
              <a:tabLst>
                <a:tab pos="0" algn="l"/>
              </a:tabLst>
            </a:pPr>
            <a:r>
              <a:rPr lang="ru-RU" sz="1200" b="1" strike="noStrike" spc="-1">
                <a:solidFill>
                  <a:srgbClr val="001F67"/>
                </a:solidFill>
                <a:latin typeface="Gilroy Bold"/>
                <a:ea typeface="Gilroy Bold"/>
              </a:rPr>
              <a:t>Calci-Prime</a:t>
            </a:r>
            <a:endParaRPr lang="ru-RU" sz="1200" b="0" strike="noStrike" spc="-1">
              <a:solidFill>
                <a:srgbClr val="000000"/>
              </a:solidFill>
              <a:latin typeface="Arial"/>
            </a:endParaRPr>
          </a:p>
        </p:txBody>
      </p:sp>
      <p:sp>
        <p:nvSpPr>
          <p:cNvPr id="175" name="Поступают в организм  в основном с пищей —…"/>
          <p:cNvSpPr/>
          <p:nvPr/>
        </p:nvSpPr>
        <p:spPr>
          <a:xfrm>
            <a:off x="406440" y="965160"/>
            <a:ext cx="3372840" cy="553998"/>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US" sz="1800" b="0" strike="noStrike" spc="-1" dirty="0">
                <a:solidFill>
                  <a:srgbClr val="001F67"/>
                </a:solidFill>
                <a:latin typeface="Gilroy" panose="00000500000000000000" pitchFamily="2" charset="-52"/>
                <a:ea typeface="Gilroy Regular"/>
              </a:rPr>
              <a:t>-Inspired by nature: enhanced with 5 minerals and 2 vitamins</a:t>
            </a:r>
            <a:endParaRPr lang="ru-RU" sz="1800" b="0" strike="noStrike" spc="-1" dirty="0">
              <a:solidFill>
                <a:srgbClr val="000000"/>
              </a:solidFill>
              <a:latin typeface="Gilroy" panose="00000500000000000000" pitchFamily="2" charset="-52"/>
            </a:endParaRPr>
          </a:p>
        </p:txBody>
      </p:sp>
      <p:sp>
        <p:nvSpPr>
          <p:cNvPr id="177" name="Поступают в организм  в основном с пищей —…"/>
          <p:cNvSpPr/>
          <p:nvPr/>
        </p:nvSpPr>
        <p:spPr>
          <a:xfrm>
            <a:off x="406440" y="2686934"/>
            <a:ext cx="5142600" cy="1959449"/>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tabLst>
                <a:tab pos="0" algn="l"/>
              </a:tabLst>
            </a:pPr>
            <a:r>
              <a:rPr lang="en-US" sz="2700" b="1" strike="noStrike" spc="-1" dirty="0">
                <a:solidFill>
                  <a:srgbClr val="001F67"/>
                </a:solidFill>
                <a:latin typeface="Gilroy"/>
                <a:ea typeface="Gilroy Bold"/>
              </a:rPr>
              <a:t>An all-in-one product to </a:t>
            </a:r>
          </a:p>
          <a:p>
            <a:pPr>
              <a:lnSpc>
                <a:spcPct val="100000"/>
              </a:lnSpc>
              <a:tabLst>
                <a:tab pos="0" algn="l"/>
              </a:tabLst>
            </a:pPr>
            <a:r>
              <a:rPr lang="en-US" sz="2700" b="1" strike="noStrike" spc="-1" dirty="0">
                <a:solidFill>
                  <a:srgbClr val="001F67"/>
                </a:solidFill>
                <a:latin typeface="Gilroy"/>
                <a:ea typeface="Gilroy Bold"/>
              </a:rPr>
              <a:t>help with calcium deficiency</a:t>
            </a:r>
            <a:endParaRPr lang="ru-RU" sz="1200" b="1" strike="noStrike" spc="-1" dirty="0">
              <a:solidFill>
                <a:srgbClr val="000000"/>
              </a:solidFill>
              <a:latin typeface="Arial"/>
            </a:endParaRPr>
          </a:p>
        </p:txBody>
      </p:sp>
      <p:pic>
        <p:nvPicPr>
          <p:cNvPr id="10" name="Calci-Prime преза-35.png" descr="Calci-Prime преза-35.png"/>
          <p:cNvPicPr/>
          <p:nvPr/>
        </p:nvPicPr>
        <p:blipFill>
          <a:blip r:embed="rId3" cstate="screen">
            <a:extLst>
              <a:ext uri="{28A0092B-C50C-407E-A947-70E740481C1C}">
                <a14:useLocalDpi xmlns:a14="http://schemas.microsoft.com/office/drawing/2010/main"/>
              </a:ext>
            </a:extLst>
          </a:blip>
          <a:srcRect/>
          <a:stretch/>
        </p:blipFill>
        <p:spPr>
          <a:xfrm>
            <a:off x="7950240" y="4815360"/>
            <a:ext cx="786240" cy="137160"/>
          </a:xfrm>
          <a:prstGeom prst="rect">
            <a:avLst/>
          </a:prstGeom>
          <a:ln w="12600">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2034</Words>
  <Application>Microsoft Office PowerPoint</Application>
  <PresentationFormat>On-screen Show (16:9)</PresentationFormat>
  <Paragraphs>325</Paragraphs>
  <Slides>31</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Arial</vt:lpstr>
      <vt:lpstr>Calibri</vt:lpstr>
      <vt:lpstr>DejaVu Sans</vt:lpstr>
      <vt:lpstr>Gilroy</vt:lpstr>
      <vt:lpstr>Gilroy Bold</vt:lpstr>
      <vt:lpstr>Gilroy Regular</vt:lpstr>
      <vt:lpstr>Gilroy Semibold</vt:lpstr>
      <vt:lpstr>Gilroy-Semibold</vt:lpstr>
      <vt:lpstr>Gilroy-SemiboldItalic</vt:lpstr>
      <vt:lpstr>Symbol</vt:lpstr>
      <vt:lpstr>Times New Roman</vt:lpstr>
      <vt:lpstr>Wingdings</vt:lpstr>
      <vt:lpstr>Simple Light</vt:lpstr>
      <vt:lpstr>Your inner pillar of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inner pillar of support</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Твоя внутренняя опора</dc:title>
  <dc:subject/>
  <dc:creator>Alsu.Kamaletdinova</dc:creator>
  <dc:description/>
  <cp:lastModifiedBy>Alsu Kamaletdinova</cp:lastModifiedBy>
  <cp:revision>47</cp:revision>
  <dcterms:modified xsi:type="dcterms:W3CDTF">2023-06-28T13:49:40Z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28</vt:r8>
  </property>
  <property fmtid="{D5CDD505-2E9C-101B-9397-08002B2CF9AE}" pid="3" name="PresentationFormat">
    <vt:lpwstr>Экран (16:9)</vt:lpwstr>
  </property>
  <property fmtid="{D5CDD505-2E9C-101B-9397-08002B2CF9AE}" pid="4" name="Slides">
    <vt:r8>31</vt:r8>
  </property>
</Properties>
</file>