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comments/comment5.xml" ContentType="application/vnd.openxmlformats-officedocument.presentationml.comments+xml"/>
  <Override PartName="/ppt/comments/comment9.xml" ContentType="application/vnd.openxmlformats-officedocument.presentationml.comments+xml"/>
  <Override PartName="/ppt/media/image57.png" ContentType="image/png"/>
  <Override PartName="/ppt/media/image1.png" ContentType="image/png"/>
  <Override PartName="/ppt/media/image58.png" ContentType="image/png"/>
  <Override PartName="/ppt/media/image2.png" ContentType="image/png"/>
  <Override PartName="/ppt/media/image4.jpeg" ContentType="image/jpeg"/>
  <Override PartName="/ppt/media/image59.png" ContentType="image/png"/>
  <Override PartName="/ppt/media/image3.png" ContentType="image/png"/>
  <Override PartName="/ppt/media/image71.png" ContentType="image/png"/>
  <Override PartName="/ppt/media/image5.png" ContentType="image/png"/>
  <Override PartName="/ppt/media/image72.png" ContentType="image/png"/>
  <Override PartName="/ppt/media/image6.png" ContentType="image/png"/>
  <Override PartName="/ppt/media/image73.png" ContentType="image/png"/>
  <Override PartName="/ppt/media/image7.png" ContentType="image/png"/>
  <Override PartName="/ppt/media/image74.png" ContentType="image/png"/>
  <Override PartName="/ppt/media/image8.png" ContentType="image/png"/>
  <Override PartName="/ppt/media/image75.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jpeg" ContentType="image/jpeg"/>
  <Override PartName="/ppt/media/image37.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0.png" ContentType="image/png"/>
  <Override PartName="/ppt/media/image76.png" ContentType="image/png"/>
  <Override PartName="/ppt/media/image77.png" ContentType="image/png"/>
  <Override PartName="/ppt/media/image78.png" ContentType="image/png"/>
  <Override PartName="/ppt/media/image79.png" ContentType="image/png"/>
  <Override PartName="/ppt/media/image80.png" ContentType="image/png"/>
  <Override PartName="/ppt/media/image81.png" ContentType="image/png"/>
  <Override PartName="/ppt/media/image82.png" ContentType="image/png"/>
  <Override PartName="/ppt/media/image83.png" ContentType="image/png"/>
  <Override PartName="/ppt/media/image84.png" ContentType="image/png"/>
  <Override PartName="/ppt/media/image85.png" ContentType="image/png"/>
  <Override PartName="/ppt/media/image86.png" ContentType="image/png"/>
  <Override PartName="/ppt/media/image87.png" ContentType="image/png"/>
  <Override PartName="/ppt/media/image88.png" ContentType="image/png"/>
  <Override PartName="/ppt/media/image89.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12.xml.rels" ContentType="application/vnd.openxmlformats-package.relationships+xml"/>
  <Override PartName="/ppt/notesSlides/_rels/notesSlide8.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commentAuthors.xml" ContentType="application/vnd.openxmlformats-officedocument.presentationml.commentAuthor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24384000" cy="13716000"/>
</p:presentation>
</file>

<file path=ppt/commentAuthors.xml><?xml version="1.0" encoding="utf-8"?>
<p:cmAuthorLst xmlns:p="http://schemas.openxmlformats.org/presentationml/2006/main">
  <p:cmAuthor id="0" name="Dimitry Kantor" initials="DK" lastIdx="2" clrIdx="0"/>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commentAuthors" Target="commentAuthors.xml"/>
</Relationships>
</file>

<file path=ppt/comments/comment5.xml><?xml version="1.0" encoding="utf-8"?>
<p:cmLst xmlns:p="http://schemas.openxmlformats.org/presentationml/2006/main">
  <p:cm authorId="0" dt="2022-06-23T10:49:53.773000000" idx="1">
    <p:pos x="5758" y="6478"/>
    <p:text>Does the presentation need the * to be included in the slide, or simply in the comments will do?</p:text>
  </p:cm>
</p:cmLst>
</file>

<file path=ppt/comments/comment9.xml><?xml version="1.0" encoding="utf-8"?>
<p:cmLst xmlns:p="http://schemas.openxmlformats.org/presentationml/2006/main">
  <p:cm authorId="0" dt="2022-06-23T10:57:54.638000000" idx="2">
    <p:pos x="16195" y="-1079"/>
    <p:text>Elderly changed to Senior. Senior is more often used in US vs Elderly more often used in UK.</p:text>
  </p:cm>
</p:cmLst>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ru-RU" sz="1800" spc="-1" strike="noStrike">
                <a:solidFill>
                  <a:srgbClr val="000000"/>
                </a:solidFill>
                <a:latin typeface="Helvetica Light"/>
              </a:rPr>
              <a:t>Для перемещения страницы щёлкните мышью</a:t>
            </a:r>
            <a:endParaRPr b="0" lang="ru-RU" sz="1800" spc="-1" strike="noStrike">
              <a:solidFill>
                <a:srgbClr val="000000"/>
              </a:solidFill>
              <a:latin typeface="Helvetica Light"/>
            </a:endParaRPr>
          </a:p>
        </p:txBody>
      </p:sp>
      <p:sp>
        <p:nvSpPr>
          <p:cNvPr id="207" name="PlaceHolder 2"/>
          <p:cNvSpPr>
            <a:spLocks noGrp="1"/>
          </p:cNvSpPr>
          <p:nvPr>
            <p:ph type="body"/>
          </p:nvPr>
        </p:nvSpPr>
        <p:spPr>
          <a:xfrm>
            <a:off x="756000" y="5078520"/>
            <a:ext cx="6047640" cy="4811040"/>
          </a:xfrm>
          <a:prstGeom prst="rect">
            <a:avLst/>
          </a:prstGeom>
        </p:spPr>
        <p:txBody>
          <a:bodyPr lIns="0" rIns="0" tIns="0" bIns="0">
            <a:noAutofit/>
          </a:bodyPr>
          <a:p>
            <a:r>
              <a:rPr b="0" lang="ru-RU" sz="2000" spc="-1" strike="noStrike">
                <a:latin typeface="Arial"/>
              </a:rPr>
              <a:t>Для правки формата примечаний щёлкните мышью</a:t>
            </a:r>
            <a:endParaRPr b="0" lang="ru-RU" sz="2000" spc="-1" strike="noStrike">
              <a:latin typeface="Arial"/>
            </a:endParaRPr>
          </a:p>
        </p:txBody>
      </p:sp>
      <p:sp>
        <p:nvSpPr>
          <p:cNvPr id="208" name="PlaceHolder 3"/>
          <p:cNvSpPr>
            <a:spLocks noGrp="1"/>
          </p:cNvSpPr>
          <p:nvPr>
            <p:ph type="hdr"/>
          </p:nvPr>
        </p:nvSpPr>
        <p:spPr>
          <a:xfrm>
            <a:off x="0" y="0"/>
            <a:ext cx="3280680" cy="534240"/>
          </a:xfrm>
          <a:prstGeom prst="rect">
            <a:avLst/>
          </a:prstGeom>
        </p:spPr>
        <p:txBody>
          <a:bodyPr lIns="0" rIns="0" tIns="0" bIns="0">
            <a:noAutofit/>
          </a:bodyPr>
          <a:p>
            <a:r>
              <a:rPr b="0" lang="ru-RU" sz="1400" spc="-1" strike="noStrike">
                <a:latin typeface="Times New Roman"/>
              </a:rPr>
              <a:t>&lt;верхний колонтитул&gt;</a:t>
            </a:r>
            <a:endParaRPr b="0" lang="ru-RU" sz="1400" spc="-1" strike="noStrike">
              <a:latin typeface="Times New Roman"/>
            </a:endParaRPr>
          </a:p>
        </p:txBody>
      </p:sp>
      <p:sp>
        <p:nvSpPr>
          <p:cNvPr id="209" name="PlaceHolder 4"/>
          <p:cNvSpPr>
            <a:spLocks noGrp="1"/>
          </p:cNvSpPr>
          <p:nvPr>
            <p:ph type="dt"/>
          </p:nvPr>
        </p:nvSpPr>
        <p:spPr>
          <a:xfrm>
            <a:off x="4278960" y="0"/>
            <a:ext cx="3280680" cy="534240"/>
          </a:xfrm>
          <a:prstGeom prst="rect">
            <a:avLst/>
          </a:prstGeom>
        </p:spPr>
        <p:txBody>
          <a:bodyPr lIns="0" rIns="0" tIns="0" bIns="0">
            <a:noAutofit/>
          </a:bodyPr>
          <a:p>
            <a:pPr algn="r"/>
            <a:r>
              <a:rPr b="0" lang="ru-RU" sz="1400" spc="-1" strike="noStrike">
                <a:latin typeface="Times New Roman"/>
              </a:rPr>
              <a:t>&lt;дата/время&gt;</a:t>
            </a:r>
            <a:endParaRPr b="0" lang="ru-RU" sz="1400" spc="-1" strike="noStrike">
              <a:latin typeface="Times New Roman"/>
            </a:endParaRPr>
          </a:p>
        </p:txBody>
      </p:sp>
      <p:sp>
        <p:nvSpPr>
          <p:cNvPr id="210" name="PlaceHolder 5"/>
          <p:cNvSpPr>
            <a:spLocks noGrp="1"/>
          </p:cNvSpPr>
          <p:nvPr>
            <p:ph type="ftr"/>
          </p:nvPr>
        </p:nvSpPr>
        <p:spPr>
          <a:xfrm>
            <a:off x="0" y="10157400"/>
            <a:ext cx="3280680" cy="534240"/>
          </a:xfrm>
          <a:prstGeom prst="rect">
            <a:avLst/>
          </a:prstGeom>
        </p:spPr>
        <p:txBody>
          <a:bodyPr lIns="0" rIns="0" tIns="0" bIns="0" anchor="b">
            <a:noAutofit/>
          </a:bodyPr>
          <a:p>
            <a:r>
              <a:rPr b="0" lang="ru-RU" sz="1400" spc="-1" strike="noStrike">
                <a:latin typeface="Times New Roman"/>
              </a:rPr>
              <a:t>&lt;нижний колонтитул&gt;</a:t>
            </a:r>
            <a:endParaRPr b="0" lang="ru-RU" sz="1400" spc="-1" strike="noStrike">
              <a:latin typeface="Times New Roman"/>
            </a:endParaRPr>
          </a:p>
        </p:txBody>
      </p:sp>
      <p:sp>
        <p:nvSpPr>
          <p:cNvPr id="211"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84D2E252-3424-4F9C-99B0-3829196E4376}" type="slidenum">
              <a:rPr b="0" lang="ru-RU" sz="1400" spc="-1" strike="noStrike">
                <a:latin typeface="Times New Roman"/>
              </a:rPr>
              <a:t>&lt;номер&gt;</a:t>
            </a:fld>
            <a:endParaRPr b="0" lang="ru-RU"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hyperlink" Target="https://www.who.int/news-room/questions-and-answers/item/radiation-ultraviolet-(uv)" TargetMode="External"/><Relationship Id="rId2" Type="http://schemas.openxmlformats.org/officeDocument/2006/relationships/slide" Target="../slides/slide2.xml"/><Relationship Id="rId3"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0" name="PlaceHolder 1"/>
          <p:cNvSpPr>
            <a:spLocks noGrp="1"/>
          </p:cNvSpPr>
          <p:nvPr>
            <p:ph type="sldImg"/>
          </p:nvPr>
        </p:nvSpPr>
        <p:spPr>
          <a:xfrm>
            <a:off x="380880" y="685800"/>
            <a:ext cx="6095520" cy="3428640"/>
          </a:xfrm>
          <a:prstGeom prst="rect">
            <a:avLst/>
          </a:prstGeom>
        </p:spPr>
      </p:sp>
      <p:sp>
        <p:nvSpPr>
          <p:cNvPr id="491"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ru-RU" sz="2000" spc="-1" strike="noStrike">
                <a:latin typeface="Arial"/>
                <a:ea typeface="Arial"/>
              </a:rPr>
              <a:t>Munger K.L. et al. Serum 25-Hydroxyvitamin D Levels and Risk of Multiple Sclerosis // JAMA. American Medical Association, 2006. Vol. 296, № 23. P. 2832.</a:t>
            </a:r>
            <a:br/>
            <a:endParaRPr b="0" lang="ru-RU" sz="2000" spc="-1" strike="noStrike">
              <a:latin typeface="Arial"/>
            </a:endParaRPr>
          </a:p>
          <a:p>
            <a:pPr marL="216000" indent="-216000">
              <a:lnSpc>
                <a:spcPct val="100000"/>
              </a:lnSpc>
            </a:pPr>
            <a:r>
              <a:rPr b="0" lang="ru-RU" sz="2000" spc="-1" strike="noStrike">
                <a:latin typeface="Arial"/>
                <a:ea typeface="Arial"/>
              </a:rPr>
              <a:t>Gillespie K.M. Type 1 diabetes: pathogenesis and prevention // Can. Med. Assoc. J. 2006. Vol. 175, № 2. P. 165–170.</a:t>
            </a:r>
            <a:br/>
            <a:endParaRPr b="0" lang="ru-RU" sz="2000" spc="-1" strike="noStrike">
              <a:latin typeface="Arial"/>
            </a:endParaRPr>
          </a:p>
          <a:p>
            <a:pPr marL="216000" indent="-216000">
              <a:lnSpc>
                <a:spcPct val="100000"/>
              </a:lnSpc>
            </a:pPr>
            <a:r>
              <a:rPr b="0" lang="ru-RU" sz="2000" spc="-1" strike="noStrike">
                <a:latin typeface="Arial"/>
                <a:ea typeface="Arial"/>
              </a:rPr>
              <a:t>Ginde A.A., Mansbach J.M., Camargo C.A. Association Between Serum 25-Hydroxyvitamin D Level and Upper Respiratory Tract Infection in the Third National Health and Nutrition Examination Survey // Arch. Intern. Med. American Medical Association, 2009. Vol. 169, № 4. P. 384–390.</a:t>
            </a:r>
            <a:br/>
            <a:endParaRPr b="0" lang="ru-RU" sz="2000" spc="-1" strike="noStrike">
              <a:latin typeface="Arial"/>
            </a:endParaRPr>
          </a:p>
          <a:p>
            <a:pPr marL="216000" indent="-216000">
              <a:lnSpc>
                <a:spcPct val="100000"/>
              </a:lnSpc>
            </a:pPr>
            <a:r>
              <a:rPr b="0" lang="ru-RU" sz="2000" spc="-1" strike="noStrike">
                <a:latin typeface="Arial"/>
                <a:ea typeface="Arial"/>
              </a:rPr>
              <a:t>Urashima M. et al. Randomized trial of vitamin D supplementation to prevent seasonal influenza A in schoolchildren // Am. J. Clin. Nutr. Narnia, 2010. Vol. 91, № 5. P. 1255–1260.</a:t>
            </a:r>
            <a:endParaRPr b="0" lang="ru-RU" sz="2000" spc="-1" strike="noStrike">
              <a:latin typeface="Arial"/>
            </a:endParaRPr>
          </a:p>
          <a:p>
            <a:pPr marL="216000" indent="-216000">
              <a:lnSpc>
                <a:spcPct val="100000"/>
              </a:lnSpc>
            </a:pPr>
            <a:br/>
            <a:r>
              <a:rPr b="0" lang="ru-RU" sz="2000" spc="-1" strike="noStrike">
                <a:latin typeface="Arial"/>
                <a:ea typeface="Arial"/>
              </a:rPr>
              <a:t>Giovannucci E. et al. 25-Hydroxyvitamin D and Risk of Myocardial Infarction in Men&amp;lt;subtitle&amp;gt;A Prospective Study&amp;lt;/subtitle&amp;gt; // Arch. Intern. Med. American Medical Association, 2008. Vol. 168, № 11. P. 1174.</a:t>
            </a:r>
            <a:br/>
            <a:endParaRPr b="0" lang="ru-RU" sz="2000" spc="-1" strike="noStrike">
              <a:latin typeface="Arial"/>
            </a:endParaRPr>
          </a:p>
          <a:p>
            <a:pPr marL="216000" indent="-216000">
              <a:lnSpc>
                <a:spcPct val="100000"/>
              </a:lnSpc>
            </a:pPr>
            <a:r>
              <a:rPr b="0" lang="ru-RU" sz="2000" spc="-1" strike="noStrike">
                <a:latin typeface="Arial"/>
                <a:ea typeface="Arial"/>
              </a:rPr>
              <a:t>Pilz S. et al. Association of Vitamin D Deficiency with Heart Failure and Sudden Cardiac Death in a Large Cross-Sectional Study of Patients Referred for Coronary Angiography // J. Clin. Endocrinol. Metab. Narnia, 2008. Vol. 93, № 10. P. 3927–3935.</a:t>
            </a:r>
            <a:br/>
            <a:endParaRPr b="0" lang="ru-RU" sz="2000" spc="-1" strike="noStrike">
              <a:latin typeface="Arial"/>
            </a:endParaRPr>
          </a:p>
          <a:p>
            <a:pPr marL="216000" indent="-216000">
              <a:lnSpc>
                <a:spcPct val="100000"/>
              </a:lnSpc>
            </a:pPr>
            <a:r>
              <a:rPr b="0" lang="ru-RU" sz="2000" spc="-1" strike="noStrike">
                <a:latin typeface="Arial"/>
                <a:ea typeface="Arial"/>
              </a:rPr>
              <a:t>Pilz S. et al. Low Vitamin D Levels Predict Stroke in Patients Referred to Coronary Angiography // Stroke. Lippincott Williams &amp; Wilkins, 2008. Vol. 39, № 9. P. 2611–2613.</a:t>
            </a:r>
            <a:endParaRPr b="0" lang="ru-RU" sz="2000" spc="-1" strike="noStrike">
              <a:latin typeface="Arial"/>
            </a:endParaRPr>
          </a:p>
          <a:p>
            <a:pPr marL="216000" indent="-216000">
              <a:lnSpc>
                <a:spcPct val="100000"/>
              </a:lnSpc>
            </a:pPr>
            <a:br/>
            <a:r>
              <a:rPr b="0" lang="ru-RU" sz="2000" spc="-1" strike="noStrike">
                <a:latin typeface="Arial"/>
                <a:ea typeface="Arial"/>
              </a:rPr>
              <a:t>Атейкин А.В., и соавт. Спорные теоретические и практические вопросы рахита у детей на современном этапе // Педиатрия. Журнал им.Г.Н.Сперанского. 2003. Vol. 82, № 4.</a:t>
            </a:r>
            <a:endParaRPr b="0" lang="ru-RU" sz="2000" spc="-1" strike="noStrike">
              <a:latin typeface="Arial"/>
            </a:endParaRPr>
          </a:p>
          <a:p>
            <a:pPr marL="216000" indent="-216000">
              <a:lnSpc>
                <a:spcPct val="100000"/>
              </a:lnSpc>
            </a:pPr>
            <a:br/>
            <a:r>
              <a:rPr b="0" lang="ru-RU" sz="2000" spc="-1" strike="noStrike">
                <a:latin typeface="Arial"/>
                <a:ea typeface="Arial"/>
              </a:rPr>
              <a:t>Boonen S. et al. Need for Additional Calcium to Reduce the Risk of Hip Fracture with Vitamin D Supplementation: Evidence from a Comparative Metaanalysis of Randomized Controlled Trials // J. Clin. Endocrinol. Metab. Narnia, 2007. Vol. 92, № 4. P. 1415–1423.</a:t>
            </a:r>
            <a:endParaRPr b="0" lang="ru-RU" sz="2000" spc="-1" strike="noStrike">
              <a:latin typeface="Arial"/>
            </a:endParaRPr>
          </a:p>
          <a:p>
            <a:pPr marL="216000" indent="-216000">
              <a:lnSpc>
                <a:spcPct val="100000"/>
              </a:lnSpc>
            </a:pPr>
            <a:br/>
            <a:r>
              <a:rPr b="0" lang="ru-RU" sz="2000" spc="-1" strike="noStrike">
                <a:latin typeface="Arial"/>
                <a:ea typeface="Arial"/>
              </a:rPr>
              <a:t>Bischoff-Ferrari H.A. et al. Prevention of Nonvertebral Fractures With Oral Vitamin D and Dose Dependency // Arch. Intern. Med. American Medical Association, 2009. Vol. 169, № 6. P. 551.</a:t>
            </a:r>
            <a:endParaRPr b="0" lang="ru-RU" sz="2000" spc="-1" strike="noStrike">
              <a:latin typeface="Arial"/>
            </a:endParaRPr>
          </a:p>
          <a:p>
            <a:pPr marL="216000" indent="-216000">
              <a:lnSpc>
                <a:spcPct val="100000"/>
              </a:lnSpc>
            </a:pPr>
            <a:br/>
            <a:r>
              <a:rPr b="0" lang="ru-RU" sz="2000" spc="-1" strike="noStrike">
                <a:latin typeface="Arial"/>
                <a:ea typeface="Arial"/>
              </a:rPr>
              <a:t>Bischoff-Ferrari H.A. et al. Fall prevention with supplemental and active forms of vitamin D: a meta-analysis of randomised controlled trials. // BMJ. British Medical Journal Publishing Group, 2009. Vol. 339. P. b3692.</a:t>
            </a:r>
            <a:br/>
            <a:br/>
            <a:r>
              <a:rPr b="0" lang="ru-RU" sz="2000" spc="-1" strike="noStrike">
                <a:latin typeface="Arial"/>
                <a:ea typeface="Arial"/>
              </a:rPr>
              <a:t>Garland C.F. et al. Vitamin D for Cancer Prevention: Global Perspective // Ann. Epidemiol. Elsevier, 2009. Vol. 19, № 7. P. 468–483.</a:t>
            </a:r>
            <a:endParaRPr b="0" lang="ru-RU"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PlaceHolder 1"/>
          <p:cNvSpPr>
            <a:spLocks noGrp="1"/>
          </p:cNvSpPr>
          <p:nvPr>
            <p:ph type="sldImg"/>
          </p:nvPr>
        </p:nvSpPr>
        <p:spPr>
          <a:xfrm>
            <a:off x="380880" y="685800"/>
            <a:ext cx="6095520" cy="3428640"/>
          </a:xfrm>
          <a:prstGeom prst="rect">
            <a:avLst/>
          </a:prstGeom>
        </p:spPr>
      </p:sp>
      <p:sp>
        <p:nvSpPr>
          <p:cNvPr id="479"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US" sz="2000" spc="-1" strike="noStrike">
                <a:solidFill>
                  <a:srgbClr val="0e101a"/>
                </a:solidFill>
                <a:latin typeface="Arial"/>
              </a:rPr>
              <a:t>The human body is a very complex system in which all elements are constantly interacting with one another. The health and general well-being of a person directly depends on how well-coordinated these interactions are. The effectiveness of vitamins can be enhanced by "helper molecules" or cofactors. These are compounds that are involved in biochemical processes. The most significant cofactors that enhance the efficacy of vitamin D include:</a:t>
            </a:r>
            <a:endParaRPr b="0" lang="ru-RU" sz="2000" spc="-1" strike="noStrike">
              <a:latin typeface="Arial"/>
            </a:endParaRPr>
          </a:p>
          <a:p>
            <a:pPr marL="216000" indent="-216000">
              <a:lnSpc>
                <a:spcPct val="100000"/>
              </a:lnSpc>
            </a:pPr>
            <a:endParaRPr b="0" lang="ru-RU" sz="2000" spc="-1" strike="noStrike">
              <a:latin typeface="Arial"/>
            </a:endParaRPr>
          </a:p>
          <a:p>
            <a:pPr marL="216000" indent="-216000">
              <a:lnSpc>
                <a:spcPct val="100000"/>
              </a:lnSpc>
            </a:pPr>
            <a:r>
              <a:rPr b="1" lang="en-US" sz="2000" spc="-1" strike="noStrike">
                <a:solidFill>
                  <a:srgbClr val="0e101a"/>
                </a:solidFill>
                <a:latin typeface="Arial"/>
              </a:rPr>
              <a:t>Calcium</a:t>
            </a:r>
            <a:r>
              <a:rPr b="0" lang="en-US" sz="2000" spc="-1" strike="noStrike">
                <a:solidFill>
                  <a:srgbClr val="0e101a"/>
                </a:solidFill>
                <a:latin typeface="Arial"/>
              </a:rPr>
              <a:t>: Vitamin D controls the level of calcium in the body. The absorption rate of this mineral is improved when a sufficient amount of vitamin D is present. Therefore, these two substances are inextricably linked with each other.</a:t>
            </a:r>
            <a:endParaRPr b="0" lang="ru-RU" sz="2000" spc="-1" strike="noStrike">
              <a:latin typeface="Arial"/>
            </a:endParaRPr>
          </a:p>
          <a:p>
            <a:pPr marL="216000" indent="-216000">
              <a:lnSpc>
                <a:spcPct val="100000"/>
              </a:lnSpc>
            </a:pPr>
            <a:br/>
            <a:r>
              <a:rPr b="1" lang="en-US" sz="2000" spc="-1" strike="noStrike">
                <a:solidFill>
                  <a:srgbClr val="0e101a"/>
                </a:solidFill>
                <a:latin typeface="Arial"/>
              </a:rPr>
              <a:t>Magnesium</a:t>
            </a:r>
            <a:r>
              <a:rPr b="0" lang="en-US" sz="2000" spc="-1" strike="noStrike">
                <a:solidFill>
                  <a:srgbClr val="0e101a"/>
                </a:solidFill>
                <a:latin typeface="Arial"/>
              </a:rPr>
              <a:t>: This nutrient has many functions. For example, it is needed by the processes that turn food into energy. Magnesium is also involved in the absorption of calcium, phosphorus, sodium, potassium, and vitamin D. A magnesium deficiency can be replenished not only with the help of dietary supplements but also by including foods such as spinach, nuts, seeds, and whole grains in one's diet.</a:t>
            </a:r>
            <a:endParaRPr b="0" lang="ru-RU" sz="2000" spc="-1" strike="noStrike">
              <a:latin typeface="Arial"/>
            </a:endParaRPr>
          </a:p>
          <a:p>
            <a:pPr marL="216000" indent="-216000">
              <a:lnSpc>
                <a:spcPct val="100000"/>
              </a:lnSpc>
            </a:pPr>
            <a:endParaRPr b="0" lang="ru-RU" sz="2000" spc="-1" strike="noStrike">
              <a:latin typeface="Arial"/>
            </a:endParaRPr>
          </a:p>
          <a:p>
            <a:pPr marL="216000" indent="-216000">
              <a:lnSpc>
                <a:spcPct val="100000"/>
              </a:lnSpc>
            </a:pPr>
            <a:r>
              <a:rPr b="0" lang="en-US" sz="2000" spc="-1" strike="noStrike">
                <a:solidFill>
                  <a:srgbClr val="0e101a"/>
                </a:solidFill>
                <a:latin typeface="Arial"/>
              </a:rPr>
              <a:t> </a:t>
            </a:r>
            <a:r>
              <a:rPr b="1" lang="en-US" sz="2000" spc="-1" strike="noStrike">
                <a:solidFill>
                  <a:srgbClr val="0e101a"/>
                </a:solidFill>
                <a:latin typeface="Arial"/>
              </a:rPr>
              <a:t>Vitamin K</a:t>
            </a:r>
            <a:r>
              <a:rPr b="0" lang="en-US" sz="2000" spc="-1" strike="noStrike">
                <a:solidFill>
                  <a:srgbClr val="0e101a"/>
                </a:solidFill>
                <a:latin typeface="Arial"/>
              </a:rPr>
              <a:t>: This nutrient is responsible for the health of bones and assists with blood clotting. Vitamins D and K work together when it comes to the proper development of the skeletal system. You can replenish vitamin K with foods such as kale, spinach, liver, eggs, and hard cheese.</a:t>
            </a:r>
            <a:endParaRPr b="0" lang="ru-RU" sz="2000" spc="-1" strike="noStrike">
              <a:latin typeface="Arial"/>
            </a:endParaRPr>
          </a:p>
          <a:p>
            <a:pPr marL="216000" indent="-216000">
              <a:lnSpc>
                <a:spcPct val="100000"/>
              </a:lnSpc>
            </a:pPr>
            <a:endParaRPr b="0" lang="ru-RU" sz="2000" spc="-1" strike="noStrike">
              <a:latin typeface="Arial"/>
            </a:endParaRPr>
          </a:p>
          <a:p>
            <a:pPr marL="216000" indent="-216000">
              <a:lnSpc>
                <a:spcPct val="100000"/>
              </a:lnSpc>
            </a:pPr>
            <a:r>
              <a:rPr b="1" lang="en-US" sz="2000" spc="-1" strike="noStrike">
                <a:solidFill>
                  <a:srgbClr val="0e101a"/>
                </a:solidFill>
                <a:latin typeface="Arial"/>
              </a:rPr>
              <a:t>Zinc</a:t>
            </a:r>
            <a:r>
              <a:rPr b="0" lang="en-US" sz="2000" spc="-1" strike="noStrike">
                <a:solidFill>
                  <a:srgbClr val="0e101a"/>
                </a:solidFill>
                <a:latin typeface="Arial"/>
              </a:rPr>
              <a:t>: With the participation of zinc, the body grows and develops, cells divide and grow, infections are fought, and carbohydrates are broken down. Zinc also helps vitamin D to work inside cells. A person can get this nutrient from foods such as oysters, cereal, and yogurt.</a:t>
            </a:r>
            <a:endParaRPr b="0" lang="ru-RU" sz="2000" spc="-1" strike="noStrike">
              <a:latin typeface="Arial"/>
            </a:endParaRPr>
          </a:p>
          <a:p>
            <a:pPr marL="216000" indent="-216000">
              <a:lnSpc>
                <a:spcPct val="100000"/>
              </a:lnSpc>
            </a:pPr>
            <a:endParaRPr b="0" lang="ru-RU" sz="2000" spc="-1" strike="noStrike">
              <a:latin typeface="Arial"/>
            </a:endParaRPr>
          </a:p>
          <a:p>
            <a:pPr marL="216000" indent="-216000">
              <a:lnSpc>
                <a:spcPct val="100000"/>
              </a:lnSpc>
            </a:pPr>
            <a:r>
              <a:rPr b="1" lang="en-US" sz="2000" spc="-1" strike="noStrike">
                <a:solidFill>
                  <a:srgbClr val="0e101a"/>
                </a:solidFill>
                <a:latin typeface="Arial"/>
              </a:rPr>
              <a:t>Boron</a:t>
            </a:r>
            <a:r>
              <a:rPr b="0" lang="en-US" sz="2000" spc="-1" strike="noStrike">
                <a:solidFill>
                  <a:srgbClr val="0e101a"/>
                </a:solidFill>
                <a:latin typeface="Arial"/>
              </a:rPr>
              <a:t>: The body needs very little of this substance, but it is still indispensable. Boron is involved in the metabolism and absorption of vitamin D. It is found in coffee, peanut butter, wine, avocados, raisins, and some leafy vegetables.</a:t>
            </a:r>
            <a:endParaRPr b="0" lang="ru-RU" sz="2000" spc="-1" strike="noStrike">
              <a:latin typeface="Arial"/>
            </a:endParaRPr>
          </a:p>
          <a:p>
            <a:pPr marL="216000" indent="-216000">
              <a:lnSpc>
                <a:spcPct val="100000"/>
              </a:lnSpc>
            </a:pPr>
            <a:endParaRPr b="0" lang="ru-RU" sz="2000" spc="-1" strike="noStrike">
              <a:latin typeface="Arial"/>
            </a:endParaRPr>
          </a:p>
          <a:p>
            <a:pPr>
              <a:lnSpc>
                <a:spcPct val="100000"/>
              </a:lnSpc>
              <a:tabLst>
                <a:tab algn="l" pos="0"/>
              </a:tabLst>
            </a:pPr>
            <a:r>
              <a:rPr b="1" lang="en-US" sz="2000" spc="-1" strike="noStrike">
                <a:solidFill>
                  <a:srgbClr val="0e101a"/>
                </a:solidFill>
                <a:latin typeface="Arial"/>
              </a:rPr>
              <a:t>Vitamin A</a:t>
            </a:r>
            <a:r>
              <a:rPr b="0" lang="en-US" sz="2000" spc="-1" strike="noStrike">
                <a:solidFill>
                  <a:srgbClr val="0e101a"/>
                </a:solidFill>
                <a:latin typeface="Arial"/>
              </a:rPr>
              <a:t>: This nutrient controls protein synthesis. If a person is deficient in vitamin A, then the functionality of vitamin D will be impaired. Vitamin A is a fat-soluble substance and a powerful antioxidant. This nutrient is found in carrots, mangoes, liver, sweet potato, cheese, and milk.  (CJR: adding reference for UV rays</a:t>
            </a:r>
            <a:endParaRPr b="0" lang="ru-RU" sz="2000" spc="-1" strike="noStrike">
              <a:latin typeface="Arial"/>
            </a:endParaRPr>
          </a:p>
          <a:p>
            <a:pPr>
              <a:lnSpc>
                <a:spcPct val="100000"/>
              </a:lnSpc>
              <a:tabLst>
                <a:tab algn="l" pos="0"/>
              </a:tabLst>
            </a:pPr>
            <a:endParaRPr b="0" lang="ru-RU" sz="2000" spc="-1" strike="noStrike">
              <a:latin typeface="Arial"/>
            </a:endParaRPr>
          </a:p>
          <a:p>
            <a:pPr>
              <a:lnSpc>
                <a:spcPct val="100000"/>
              </a:lnSpc>
              <a:tabLst>
                <a:tab algn="l" pos="0"/>
              </a:tabLst>
            </a:pPr>
            <a:r>
              <a:rPr b="1" lang="en-US" sz="2000" spc="-1" strike="noStrike">
                <a:solidFill>
                  <a:srgbClr val="0e101a"/>
                </a:solidFill>
                <a:latin typeface="BlinkMacSystemFont"/>
              </a:rPr>
              <a:t>References</a:t>
            </a:r>
            <a:r>
              <a:rPr b="0" lang="en-US" sz="2000" spc="-1" strike="noStrike">
                <a:solidFill>
                  <a:srgbClr val="0e101a"/>
                </a:solidFill>
                <a:latin typeface="BlinkMacSystemFont"/>
              </a:rPr>
              <a:t>:</a:t>
            </a:r>
            <a:endParaRPr b="0" lang="ru-RU" sz="2000" spc="-1" strike="noStrike">
              <a:latin typeface="Arial"/>
            </a:endParaRPr>
          </a:p>
          <a:p>
            <a:pPr>
              <a:lnSpc>
                <a:spcPct val="100000"/>
              </a:lnSpc>
              <a:tabLst>
                <a:tab algn="l" pos="0"/>
              </a:tabLst>
            </a:pPr>
            <a:r>
              <a:rPr b="0" lang="en-US" sz="2000" spc="-1" strike="noStrike">
                <a:solidFill>
                  <a:srgbClr val="212121"/>
                </a:solidFill>
                <a:latin typeface="BlinkMacSystemFont"/>
              </a:rPr>
              <a:t>PMID: 18637361; </a:t>
            </a:r>
            <a:r>
              <a:rPr b="0" lang="fr-FR" sz="2000" spc="-1" strike="noStrike" u="sng">
                <a:solidFill>
                  <a:srgbClr val="000000"/>
                </a:solidFill>
                <a:uFillTx/>
                <a:latin typeface="BlinkMacSystemFont"/>
                <a:hlinkClick r:id="rId1"/>
              </a:rPr>
              <a:t>Radiation: Ultraviolet (UV) radiation (who.int)</a:t>
            </a:r>
            <a:endParaRPr b="0" lang="ru-RU" sz="2000" spc="-1" strike="noStrike">
              <a:latin typeface="Arial"/>
            </a:endParaRPr>
          </a:p>
          <a:p>
            <a:pPr>
              <a:lnSpc>
                <a:spcPct val="100000"/>
              </a:lnSpc>
              <a:tabLst>
                <a:tab algn="l" pos="0"/>
              </a:tabLst>
            </a:pPr>
            <a:r>
              <a:rPr b="0" lang="en-US" sz="2000" spc="-1" strike="noStrike">
                <a:solidFill>
                  <a:srgbClr val="000000"/>
                </a:solidFill>
                <a:latin typeface="BlinkMacSystemFont"/>
              </a:rPr>
              <a:t>https://ods.od.nih.gov/factsheets/VitaminD-Consumer/  </a:t>
            </a:r>
            <a:endParaRPr b="0" lang="ru-RU"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PlaceHolder 1"/>
          <p:cNvSpPr>
            <a:spLocks noGrp="1"/>
          </p:cNvSpPr>
          <p:nvPr>
            <p:ph type="sldImg"/>
          </p:nvPr>
        </p:nvSpPr>
        <p:spPr>
          <a:xfrm>
            <a:off x="380880" y="685800"/>
            <a:ext cx="6095520" cy="3428640"/>
          </a:xfrm>
          <a:prstGeom prst="rect">
            <a:avLst/>
          </a:prstGeom>
        </p:spPr>
      </p:sp>
      <p:sp>
        <p:nvSpPr>
          <p:cNvPr id="481"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US" sz="2000" spc="-1" strike="noStrike">
                <a:latin typeface="Arial"/>
              </a:rPr>
              <a:t>Austria - </a:t>
            </a:r>
            <a:endParaRPr b="0" lang="ru-RU" sz="2000" spc="-1" strike="noStrike">
              <a:latin typeface="Arial"/>
            </a:endParaRPr>
          </a:p>
          <a:p>
            <a:pPr marL="216000" indent="-216000">
              <a:lnSpc>
                <a:spcPct val="100000"/>
              </a:lnSpc>
            </a:pPr>
            <a:r>
              <a:rPr b="0" lang="en-US" sz="2000" spc="-1" strike="noStrike">
                <a:latin typeface="Arial"/>
              </a:rPr>
              <a:t>France - </a:t>
            </a:r>
            <a:endParaRPr b="0" lang="ru-RU" sz="2000" spc="-1" strike="noStrike">
              <a:latin typeface="Arial"/>
            </a:endParaRPr>
          </a:p>
          <a:p>
            <a:pPr marL="216000" indent="-216000">
              <a:lnSpc>
                <a:spcPct val="100000"/>
              </a:lnSpc>
            </a:pPr>
            <a:r>
              <a:rPr b="0" lang="en-US" sz="2000" spc="-1" strike="noStrike">
                <a:latin typeface="Arial"/>
              </a:rPr>
              <a:t>Germany - </a:t>
            </a:r>
            <a:endParaRPr b="0" lang="ru-RU" sz="2000" spc="-1" strike="noStrike">
              <a:latin typeface="Arial"/>
            </a:endParaRPr>
          </a:p>
          <a:p>
            <a:pPr marL="216000" indent="-216000">
              <a:lnSpc>
                <a:spcPct val="100000"/>
              </a:lnSpc>
            </a:pPr>
            <a:r>
              <a:rPr b="0" lang="en-US" sz="2000" spc="-1" strike="noStrike">
                <a:latin typeface="Arial"/>
              </a:rPr>
              <a:t>Holland</a:t>
            </a:r>
            <a:endParaRPr b="0" lang="ru-RU" sz="2000" spc="-1" strike="noStrike">
              <a:latin typeface="Arial"/>
            </a:endParaRPr>
          </a:p>
          <a:p>
            <a:pPr marL="216000" indent="-216000">
              <a:lnSpc>
                <a:spcPct val="100000"/>
              </a:lnSpc>
            </a:pPr>
            <a:r>
              <a:rPr b="0" lang="en-US" sz="2000" spc="-1" strike="noStrike">
                <a:latin typeface="Arial"/>
              </a:rPr>
              <a:t>Spain -</a:t>
            </a:r>
            <a:endParaRPr b="0" lang="ru-RU" sz="2000" spc="-1" strike="noStrike">
              <a:latin typeface="Arial"/>
            </a:endParaRPr>
          </a:p>
          <a:p>
            <a:pPr marL="216000" indent="-216000">
              <a:lnSpc>
                <a:spcPct val="100000"/>
              </a:lnSpc>
            </a:pPr>
            <a:r>
              <a:rPr b="0" lang="en-US" sz="2000" spc="-1" strike="noStrike">
                <a:latin typeface="Arial"/>
              </a:rPr>
              <a:t>Turkey -</a:t>
            </a:r>
            <a:endParaRPr b="0" lang="ru-RU" sz="2000" spc="-1" strike="noStrike">
              <a:latin typeface="Arial"/>
            </a:endParaRPr>
          </a:p>
          <a:p>
            <a:pPr marL="216000" indent="-216000">
              <a:lnSpc>
                <a:spcPct val="100000"/>
              </a:lnSpc>
            </a:pPr>
            <a:r>
              <a:rPr b="0" lang="en-US" sz="2000" spc="-1" strike="noStrike">
                <a:latin typeface="Arial"/>
              </a:rPr>
              <a:t>Russia -</a:t>
            </a:r>
            <a:endParaRPr b="0" lang="ru-RU"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PlaceHolder 1"/>
          <p:cNvSpPr>
            <a:spLocks noGrp="1"/>
          </p:cNvSpPr>
          <p:nvPr>
            <p:ph type="sldImg"/>
          </p:nvPr>
        </p:nvSpPr>
        <p:spPr>
          <a:xfrm>
            <a:off x="380880" y="685800"/>
            <a:ext cx="6095520" cy="3428640"/>
          </a:xfrm>
          <a:prstGeom prst="rect">
            <a:avLst/>
          </a:prstGeom>
        </p:spPr>
      </p:sp>
      <p:sp>
        <p:nvSpPr>
          <p:cNvPr id="483"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US" sz="2000" spc="-1" strike="noStrike">
                <a:latin typeface="Arial"/>
                <a:ea typeface="Arial"/>
              </a:rPr>
              <a:t>Since vitamin D itself is fat-soluble, its intake by the body is made more effective when combined with coconut oil. Fat-soluble vitamin D3 tends to accumulate in the liver or adipose tissue, which allows for the creation of a kind of vitamin reserve in the body.</a:t>
            </a:r>
            <a:endParaRPr b="0" lang="ru-RU" sz="2000" spc="-1" strike="noStrike">
              <a:latin typeface="Arial"/>
            </a:endParaRPr>
          </a:p>
          <a:p>
            <a:pPr marL="216000" indent="-216000">
              <a:lnSpc>
                <a:spcPct val="100000"/>
              </a:lnSpc>
            </a:pPr>
            <a:endParaRPr b="0" lang="ru-RU" sz="2000" spc="-1" strike="noStrike">
              <a:latin typeface="Arial"/>
            </a:endParaRPr>
          </a:p>
          <a:p>
            <a:pPr marL="216000" indent="-216000">
              <a:lnSpc>
                <a:spcPct val="100000"/>
              </a:lnSpc>
            </a:pPr>
            <a:r>
              <a:rPr b="0" lang="en-US" sz="2000" spc="-1" strike="noStrike">
                <a:latin typeface="Arial"/>
                <a:ea typeface="Arial"/>
              </a:rPr>
              <a:t>D-Spray, in combination with coconut oil (MCTs - </a:t>
            </a:r>
            <a:r>
              <a:rPr b="0" lang="en-US" sz="2200" spc="-1" strike="noStrike">
                <a:latin typeface="Lucida Grande"/>
                <a:ea typeface="Lucida Grande"/>
              </a:rPr>
              <a:t>medium-chain triglycerides</a:t>
            </a:r>
            <a:r>
              <a:rPr b="0" lang="en-US" sz="2000" spc="-1" strike="noStrike">
                <a:latin typeface="Arial"/>
                <a:ea typeface="Arial"/>
              </a:rPr>
              <a:t>), is useful for those:</a:t>
            </a:r>
            <a:endParaRPr b="0" lang="ru-RU" sz="2000" spc="-1" strike="noStrike">
              <a:latin typeface="Arial"/>
            </a:endParaRPr>
          </a:p>
          <a:p>
            <a:pPr marL="343080" indent="-342720">
              <a:lnSpc>
                <a:spcPct val="100000"/>
              </a:lnSpc>
              <a:buClr>
                <a:srgbClr val="000000"/>
              </a:buClr>
              <a:buFont typeface="Arial"/>
              <a:buChar char="•"/>
            </a:pPr>
            <a:r>
              <a:rPr b="0" lang="en-US" sz="2000" spc="-1" strike="noStrike">
                <a:latin typeface="Arial"/>
                <a:ea typeface="Arial"/>
              </a:rPr>
              <a:t>pursuing weight loss;</a:t>
            </a:r>
            <a:endParaRPr b="0" lang="ru-RU" sz="2000" spc="-1" strike="noStrike">
              <a:latin typeface="Arial"/>
            </a:endParaRPr>
          </a:p>
          <a:p>
            <a:pPr marL="343080" indent="-342720">
              <a:lnSpc>
                <a:spcPct val="100000"/>
              </a:lnSpc>
              <a:buClr>
                <a:srgbClr val="000000"/>
              </a:buClr>
              <a:buFont typeface="Arial"/>
              <a:buChar char="•"/>
            </a:pPr>
            <a:r>
              <a:rPr b="0" lang="en-US" sz="2000" spc="-1" strike="noStrike">
                <a:latin typeface="Arial"/>
                <a:ea typeface="Arial"/>
              </a:rPr>
              <a:t>suffering from indigestion;</a:t>
            </a:r>
            <a:endParaRPr b="0" lang="ru-RU" sz="2000" spc="-1" strike="noStrike">
              <a:latin typeface="Arial"/>
            </a:endParaRPr>
          </a:p>
          <a:p>
            <a:pPr marL="343080" indent="-342720">
              <a:lnSpc>
                <a:spcPct val="100000"/>
              </a:lnSpc>
              <a:buClr>
                <a:srgbClr val="000000"/>
              </a:buClr>
              <a:buFont typeface="Arial"/>
              <a:buChar char="•"/>
            </a:pPr>
            <a:r>
              <a:rPr b="0" lang="en-US" sz="2000" spc="-1" strike="noStrike">
                <a:latin typeface="Arial"/>
                <a:ea typeface="Arial"/>
              </a:rPr>
              <a:t>suffering from immunodeficiency disorders;</a:t>
            </a:r>
            <a:endParaRPr b="0" lang="ru-RU" sz="2000" spc="-1" strike="noStrike">
              <a:latin typeface="Arial"/>
            </a:endParaRPr>
          </a:p>
          <a:p>
            <a:pPr marL="343080" indent="-342720">
              <a:lnSpc>
                <a:spcPct val="100000"/>
              </a:lnSpc>
              <a:buClr>
                <a:srgbClr val="000000"/>
              </a:buClr>
              <a:buFont typeface="Arial"/>
              <a:buChar char="•"/>
            </a:pPr>
            <a:r>
              <a:rPr b="0" lang="en-US" sz="2000" spc="-1" strike="noStrike">
                <a:latin typeface="Arial"/>
                <a:ea typeface="Arial"/>
              </a:rPr>
              <a:t>with a high level of physical activity in their daily lives;</a:t>
            </a:r>
            <a:endParaRPr b="0" lang="ru-RU" sz="2000" spc="-1" strike="noStrike">
              <a:latin typeface="Arial"/>
            </a:endParaRPr>
          </a:p>
          <a:p>
            <a:pPr marL="343080" indent="-342720">
              <a:lnSpc>
                <a:spcPct val="100000"/>
              </a:lnSpc>
              <a:buClr>
                <a:srgbClr val="000000"/>
              </a:buClr>
              <a:buFont typeface="Arial"/>
              <a:buChar char="•"/>
            </a:pPr>
            <a:r>
              <a:rPr b="0" lang="en-US" sz="2000" spc="-1" strike="noStrike">
                <a:latin typeface="Arial"/>
                <a:ea typeface="Arial"/>
              </a:rPr>
              <a:t>who want to help prevent cognitive impairments (associated with memory, attention, etc.).</a:t>
            </a:r>
            <a:endParaRPr b="0" lang="ru-RU"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PlaceHolder 1"/>
          <p:cNvSpPr>
            <a:spLocks noGrp="1"/>
          </p:cNvSpPr>
          <p:nvPr>
            <p:ph type="sldImg"/>
          </p:nvPr>
        </p:nvSpPr>
        <p:spPr>
          <a:xfrm>
            <a:off x="380880" y="685800"/>
            <a:ext cx="6095520" cy="3428640"/>
          </a:xfrm>
          <a:prstGeom prst="rect">
            <a:avLst/>
          </a:prstGeom>
        </p:spPr>
      </p:sp>
      <p:sp>
        <p:nvSpPr>
          <p:cNvPr id="485"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ru-RU" sz="2000" spc="-1" strike="noStrike">
                <a:latin typeface="Arial"/>
              </a:rPr>
              <a:t>(*) Claire E. Williams, Elizabeth A. Williams, Bernard M. Corfe. Rate of change of circulating 25-hydroxyvitamin D following sublingual and capsular vitamin D preparations. European Journal of Clinical Nutrition. 23 September 2019.</a:t>
            </a:r>
            <a:endParaRPr b="0" lang="ru-RU"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PlaceHolder 1"/>
          <p:cNvSpPr>
            <a:spLocks noGrp="1"/>
          </p:cNvSpPr>
          <p:nvPr>
            <p:ph type="sldImg"/>
          </p:nvPr>
        </p:nvSpPr>
        <p:spPr>
          <a:xfrm>
            <a:off x="380880" y="685800"/>
            <a:ext cx="6095520" cy="3428640"/>
          </a:xfrm>
          <a:prstGeom prst="rect">
            <a:avLst/>
          </a:prstGeom>
        </p:spPr>
      </p:sp>
      <p:sp>
        <p:nvSpPr>
          <p:cNvPr id="487"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US" sz="2000" spc="-1" strike="noStrike">
                <a:latin typeface="Arial"/>
              </a:rPr>
              <a:t>“</a:t>
            </a:r>
            <a:r>
              <a:rPr b="0" lang="en-US" sz="2000" spc="-1" strike="noStrike">
                <a:latin typeface="Arial"/>
              </a:rPr>
              <a:t>Microfine” refers to the extremely small size of the particles released when using D-Spray. Generally speaking, the smaller the particles, the better they will be absorbed by the body.</a:t>
            </a:r>
            <a:endParaRPr b="0" lang="ru-RU"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PlaceHolder 1"/>
          <p:cNvSpPr>
            <a:spLocks noGrp="1"/>
          </p:cNvSpPr>
          <p:nvPr>
            <p:ph type="sldImg"/>
          </p:nvPr>
        </p:nvSpPr>
        <p:spPr>
          <a:xfrm>
            <a:off x="380880" y="685800"/>
            <a:ext cx="6095520" cy="3428640"/>
          </a:xfrm>
          <a:prstGeom prst="rect">
            <a:avLst/>
          </a:prstGeom>
        </p:spPr>
      </p:sp>
      <p:sp>
        <p:nvSpPr>
          <p:cNvPr id="489" name="PlaceHolder 2"/>
          <p:cNvSpPr>
            <a:spLocks noGrp="1"/>
          </p:cNvSpPr>
          <p:nvPr>
            <p:ph type="body"/>
          </p:nvPr>
        </p:nvSpPr>
        <p:spPr>
          <a:xfrm>
            <a:off x="914400" y="4343400"/>
            <a:ext cx="5028840" cy="4114440"/>
          </a:xfrm>
          <a:prstGeom prst="rect">
            <a:avLst/>
          </a:prstGeom>
        </p:spPr>
        <p:txBody>
          <a:bodyPr lIns="90000" rIns="90000" tIns="45000" bIns="45000">
            <a:noAutofit/>
          </a:bodyPr>
          <a:p>
            <a:pPr marL="216000" indent="-216000">
              <a:lnSpc>
                <a:spcPct val="100000"/>
              </a:lnSpc>
            </a:pPr>
            <a:r>
              <a:rPr b="0" lang="en-US" sz="2000" spc="-1" strike="noStrike">
                <a:latin typeface="Arial"/>
              </a:rPr>
              <a:t>Vitamin D comes in two forms:</a:t>
            </a:r>
            <a:endParaRPr b="0" lang="ru-RU" sz="2000" spc="-1" strike="noStrike">
              <a:latin typeface="Arial"/>
            </a:endParaRPr>
          </a:p>
          <a:p>
            <a:pPr marL="216000" indent="-216000">
              <a:lnSpc>
                <a:spcPct val="100000"/>
              </a:lnSpc>
            </a:pPr>
            <a:endParaRPr b="0" lang="ru-RU" sz="2000" spc="-1" strike="noStrike">
              <a:latin typeface="Arial"/>
            </a:endParaRPr>
          </a:p>
          <a:p>
            <a:pPr marL="216000" indent="-216000">
              <a:lnSpc>
                <a:spcPct val="100000"/>
              </a:lnSpc>
            </a:pPr>
            <a:r>
              <a:rPr b="1" lang="en-US" sz="2000" spc="-1" strike="noStrike">
                <a:latin typeface="Arial"/>
              </a:rPr>
              <a:t>Vitamin D3 (cholecalciferol) </a:t>
            </a:r>
            <a:r>
              <a:rPr b="0" lang="en-US" sz="2000" spc="-1" strike="noStrike">
                <a:latin typeface="Arial"/>
              </a:rPr>
              <a:t>is synthesized by the skin when exposed to ultraviolet rays. It is also found in certain animal products.</a:t>
            </a:r>
            <a:endParaRPr b="0" lang="ru-RU" sz="2000" spc="-1" strike="noStrike">
              <a:latin typeface="Arial"/>
            </a:endParaRPr>
          </a:p>
          <a:p>
            <a:pPr marL="216000" indent="-216000">
              <a:lnSpc>
                <a:spcPct val="100000"/>
              </a:lnSpc>
            </a:pPr>
            <a:endParaRPr b="0" lang="ru-RU" sz="2000" spc="-1" strike="noStrike">
              <a:latin typeface="Arial"/>
            </a:endParaRPr>
          </a:p>
          <a:p>
            <a:pPr marL="216000" indent="-216000">
              <a:lnSpc>
                <a:spcPct val="100000"/>
              </a:lnSpc>
            </a:pPr>
            <a:r>
              <a:rPr b="1" lang="en-US" sz="2000" spc="-1" strike="noStrike">
                <a:latin typeface="Arial"/>
              </a:rPr>
              <a:t>Vitamin D2 (ergocalciferol) </a:t>
            </a:r>
            <a:r>
              <a:rPr b="0" lang="en-US" sz="2000" spc="-1" strike="noStrike">
                <a:latin typeface="Arial"/>
              </a:rPr>
              <a:t>is found in some plants, fungi, and yeast. Scientific research suggests that vitamin D3 supplementation is more effective in raising blood levels of vitamin D than vitamin D2*.</a:t>
            </a:r>
            <a:endParaRPr b="0" lang="ru-RU" sz="2000" spc="-1" strike="noStrike">
              <a:latin typeface="Arial"/>
            </a:endParaRPr>
          </a:p>
          <a:p>
            <a:pPr marL="216000" indent="-216000">
              <a:lnSpc>
                <a:spcPct val="100000"/>
              </a:lnSpc>
            </a:pPr>
            <a:endParaRPr b="0" lang="ru-RU" sz="2000" spc="-1" strike="noStrike">
              <a:latin typeface="Arial"/>
            </a:endParaRPr>
          </a:p>
          <a:p>
            <a:pPr marL="216000" indent="-216000">
              <a:lnSpc>
                <a:spcPct val="100000"/>
              </a:lnSpc>
            </a:pPr>
            <a:r>
              <a:rPr b="0" lang="en-US" sz="2000" spc="-1" strike="noStrike">
                <a:latin typeface="Arial"/>
              </a:rPr>
              <a:t>*Tripkovic L. et al. Comparison of vitamin D2 and vitamin D3 supplementation in raising serum 25-hydroxyvitamin D status: a systematic review and meta-analysis // Am. J. Clin. Nutr. 2012. Vol. 95, № 6. P. 1357–1364.</a:t>
            </a:r>
            <a:endParaRPr b="0" lang="ru-RU"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27"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8"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30"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31"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32"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33"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35"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36"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37"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38"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39"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40"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48"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50"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52"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53"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57"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58"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59"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6"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61"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62"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63"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65"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66"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67"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69"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70"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72"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73"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74"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75"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77"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78"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79"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80"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81"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82"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88"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90"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92"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93"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8"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97"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98"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99"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01"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02"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03"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05"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06"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07"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09"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10"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12"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13"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14"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15"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17"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18"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19"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20"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21"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22"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30"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32"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0"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1"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34"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35"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7"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39"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40"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41"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43"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44"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45"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47"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48"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49"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51"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52"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54"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55"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56"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57"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59"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60"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61"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62"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63"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64"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0"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71" name="PlaceHolder 2"/>
          <p:cNvSpPr>
            <a:spLocks noGrp="1"/>
          </p:cNvSpPr>
          <p:nvPr>
            <p:ph type="subTitle"/>
          </p:nvPr>
        </p:nvSpPr>
        <p:spPr>
          <a:xfrm>
            <a:off x="1218960" y="3209400"/>
            <a:ext cx="21944880" cy="795492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73" name="PlaceHolder 2"/>
          <p:cNvSpPr>
            <a:spLocks noGrp="1"/>
          </p:cNvSpPr>
          <p:nvPr>
            <p:ph type="body"/>
          </p:nvPr>
        </p:nvSpPr>
        <p:spPr>
          <a:xfrm>
            <a:off x="1218960" y="3209400"/>
            <a:ext cx="2194488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75"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76"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8"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80"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81"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82"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84"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85"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86"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88"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89"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90"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92" name="PlaceHolder 2"/>
          <p:cNvSpPr>
            <a:spLocks noGrp="1"/>
          </p:cNvSpPr>
          <p:nvPr>
            <p:ph type="body"/>
          </p:nvPr>
        </p:nvSpPr>
        <p:spPr>
          <a:xfrm>
            <a:off x="1218960" y="320940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93" name="PlaceHolder 3"/>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95"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96"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97"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98" name="PlaceHolder 5"/>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218960" y="547200"/>
            <a:ext cx="21944880" cy="1061604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200" name="PlaceHolder 2"/>
          <p:cNvSpPr>
            <a:spLocks noGrp="1"/>
          </p:cNvSpPr>
          <p:nvPr>
            <p:ph type="body"/>
          </p:nvPr>
        </p:nvSpPr>
        <p:spPr>
          <a:xfrm>
            <a:off x="12189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01" name="PlaceHolder 3"/>
          <p:cNvSpPr>
            <a:spLocks noGrp="1"/>
          </p:cNvSpPr>
          <p:nvPr>
            <p:ph type="body"/>
          </p:nvPr>
        </p:nvSpPr>
        <p:spPr>
          <a:xfrm>
            <a:off x="863856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02" name="PlaceHolder 4"/>
          <p:cNvSpPr>
            <a:spLocks noGrp="1"/>
          </p:cNvSpPr>
          <p:nvPr>
            <p:ph type="body"/>
          </p:nvPr>
        </p:nvSpPr>
        <p:spPr>
          <a:xfrm>
            <a:off x="16058520" y="320940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03" name="PlaceHolder 5"/>
          <p:cNvSpPr>
            <a:spLocks noGrp="1"/>
          </p:cNvSpPr>
          <p:nvPr>
            <p:ph type="body"/>
          </p:nvPr>
        </p:nvSpPr>
        <p:spPr>
          <a:xfrm>
            <a:off x="12189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04" name="PlaceHolder 6"/>
          <p:cNvSpPr>
            <a:spLocks noGrp="1"/>
          </p:cNvSpPr>
          <p:nvPr>
            <p:ph type="body"/>
          </p:nvPr>
        </p:nvSpPr>
        <p:spPr>
          <a:xfrm>
            <a:off x="863856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05" name="PlaceHolder 7"/>
          <p:cNvSpPr>
            <a:spLocks noGrp="1"/>
          </p:cNvSpPr>
          <p:nvPr>
            <p:ph type="body"/>
          </p:nvPr>
        </p:nvSpPr>
        <p:spPr>
          <a:xfrm>
            <a:off x="16058520" y="7364520"/>
            <a:ext cx="70660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5"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6" name="PlaceHolder 3"/>
          <p:cNvSpPr>
            <a:spLocks noGrp="1"/>
          </p:cNvSpPr>
          <p:nvPr>
            <p:ph type="body"/>
          </p:nvPr>
        </p:nvSpPr>
        <p:spPr>
          <a:xfrm>
            <a:off x="124635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17" name="PlaceHolder 4"/>
          <p:cNvSpPr>
            <a:spLocks noGrp="1"/>
          </p:cNvSpPr>
          <p:nvPr>
            <p:ph type="body"/>
          </p:nvPr>
        </p:nvSpPr>
        <p:spPr>
          <a:xfrm>
            <a:off x="12189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19" name="PlaceHolder 2"/>
          <p:cNvSpPr>
            <a:spLocks noGrp="1"/>
          </p:cNvSpPr>
          <p:nvPr>
            <p:ph type="body"/>
          </p:nvPr>
        </p:nvSpPr>
        <p:spPr>
          <a:xfrm>
            <a:off x="1218960" y="3209400"/>
            <a:ext cx="10708920" cy="795492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0"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1" name="PlaceHolder 4"/>
          <p:cNvSpPr>
            <a:spLocks noGrp="1"/>
          </p:cNvSpPr>
          <p:nvPr>
            <p:ph type="body"/>
          </p:nvPr>
        </p:nvSpPr>
        <p:spPr>
          <a:xfrm>
            <a:off x="12463560" y="736452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218960" y="547200"/>
            <a:ext cx="21944880" cy="2289960"/>
          </a:xfrm>
          <a:prstGeom prst="rect">
            <a:avLst/>
          </a:prstGeom>
        </p:spPr>
        <p:txBody>
          <a:bodyPr lIns="0" rIns="0" tIns="0" bIns="0" anchor="ctr">
            <a:noAutofit/>
          </a:bodyPr>
          <a:p>
            <a:endParaRPr b="0" lang="ru-RU" sz="1800" spc="-1" strike="noStrike">
              <a:solidFill>
                <a:srgbClr val="000000"/>
              </a:solidFill>
              <a:latin typeface="Helvetica Light"/>
            </a:endParaRPr>
          </a:p>
        </p:txBody>
      </p:sp>
      <p:sp>
        <p:nvSpPr>
          <p:cNvPr id="23" name="PlaceHolder 2"/>
          <p:cNvSpPr>
            <a:spLocks noGrp="1"/>
          </p:cNvSpPr>
          <p:nvPr>
            <p:ph type="body"/>
          </p:nvPr>
        </p:nvSpPr>
        <p:spPr>
          <a:xfrm>
            <a:off x="12189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4" name="PlaceHolder 3"/>
          <p:cNvSpPr>
            <a:spLocks noGrp="1"/>
          </p:cNvSpPr>
          <p:nvPr>
            <p:ph type="body"/>
          </p:nvPr>
        </p:nvSpPr>
        <p:spPr>
          <a:xfrm>
            <a:off x="12463560" y="3209400"/>
            <a:ext cx="10708920" cy="3794400"/>
          </a:xfrm>
          <a:prstGeom prst="rect">
            <a:avLst/>
          </a:prstGeom>
        </p:spPr>
        <p:txBody>
          <a:bodyPr lIns="0" rIns="0" tIns="0" bIns="0">
            <a:normAutofit/>
          </a:bodyPr>
          <a:p>
            <a:endParaRPr b="0" lang="ru-RU" sz="5000" spc="-1" strike="noStrike">
              <a:solidFill>
                <a:srgbClr val="000000"/>
              </a:solidFill>
              <a:latin typeface="Helvetica Light"/>
            </a:endParaRPr>
          </a:p>
        </p:txBody>
      </p:sp>
      <p:sp>
        <p:nvSpPr>
          <p:cNvPr id="25" name="PlaceHolder 4"/>
          <p:cNvSpPr>
            <a:spLocks noGrp="1"/>
          </p:cNvSpPr>
          <p:nvPr>
            <p:ph type="body"/>
          </p:nvPr>
        </p:nvSpPr>
        <p:spPr>
          <a:xfrm>
            <a:off x="1218960" y="7364520"/>
            <a:ext cx="21944880" cy="3794400"/>
          </a:xfrm>
          <a:prstGeom prst="rect">
            <a:avLst/>
          </a:prstGeom>
        </p:spPr>
        <p:txBody>
          <a:bodyPr lIns="0" rIns="0" tIns="0" bIns="0">
            <a:normAutofit/>
          </a:bodyPr>
          <a:p>
            <a:endParaRPr b="0" lang="ru-RU" sz="5000" spc="-1" strike="noStrike">
              <a:solidFill>
                <a:srgbClr val="000000"/>
              </a:solidFill>
              <a:latin typeface="Helvetica Light"/>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3.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Прямоугольник" hidden="1"/>
          <p:cNvSpPr/>
          <p:nvPr/>
        </p:nvSpPr>
        <p:spPr>
          <a:xfrm>
            <a:off x="-61920" y="-246240"/>
            <a:ext cx="25939800" cy="14235480"/>
          </a:xfrm>
          <a:prstGeom prst="rect">
            <a:avLst/>
          </a:prstGeom>
          <a:solidFill>
            <a:srgbClr val="c9e8f9"/>
          </a:solidFill>
          <a:ln w="12700">
            <a:noFill/>
          </a:ln>
        </p:spPr>
        <p:style>
          <a:lnRef idx="0"/>
          <a:fillRef idx="0"/>
          <a:effectRef idx="0"/>
          <a:fontRef idx="minor"/>
        </p:style>
      </p:sp>
      <p:sp>
        <p:nvSpPr>
          <p:cNvPr id="1" name="Прямоугольник"/>
          <p:cNvSpPr/>
          <p:nvPr/>
        </p:nvSpPr>
        <p:spPr>
          <a:xfrm>
            <a:off x="-61920" y="-246240"/>
            <a:ext cx="25939800" cy="14235480"/>
          </a:xfrm>
          <a:prstGeom prst="rect">
            <a:avLst/>
          </a:prstGeom>
          <a:solidFill>
            <a:srgbClr val="ffb019"/>
          </a:solidFill>
          <a:ln w="12700">
            <a:noFill/>
          </a:ln>
        </p:spPr>
        <p:style>
          <a:lnRef idx="0"/>
          <a:fillRef idx="0"/>
          <a:effectRef idx="0"/>
          <a:fontRef idx="minor"/>
        </p:style>
      </p:sp>
      <p:sp>
        <p:nvSpPr>
          <p:cNvPr id="2" name="PlaceHolder 1"/>
          <p:cNvSpPr>
            <a:spLocks noGrp="1"/>
          </p:cNvSpPr>
          <p:nvPr>
            <p:ph type="title"/>
          </p:nvPr>
        </p:nvSpPr>
        <p:spPr>
          <a:xfrm>
            <a:off x="4834080" y="2304000"/>
            <a:ext cx="14714280" cy="4641480"/>
          </a:xfrm>
          <a:prstGeom prst="rect">
            <a:avLst/>
          </a:prstGeom>
        </p:spPr>
        <p:txBody>
          <a:bodyPr lIns="0" rIns="0" tIns="0" bIns="0" anchor="ctr">
            <a:noAutofit/>
          </a:bodyPr>
          <a:p>
            <a:pPr algn="ctr">
              <a:lnSpc>
                <a:spcPct val="100000"/>
              </a:lnSpc>
              <a:tabLst>
                <a:tab algn="l" pos="0"/>
              </a:tabLst>
            </a:pPr>
            <a:r>
              <a:rPr b="0" lang="ru-RU" sz="5000" spc="-1" strike="noStrike">
                <a:solidFill>
                  <a:srgbClr val="000000"/>
                </a:solidFill>
                <a:latin typeface="Helvetica Light"/>
                <a:ea typeface="Helvetica Light"/>
              </a:rPr>
              <a:t>Текст заголовка</a:t>
            </a:r>
            <a:endParaRPr b="0" lang="ru-RU" sz="5000" spc="-1" strike="noStrike">
              <a:solidFill>
                <a:srgbClr val="000000"/>
              </a:solidFill>
              <a:latin typeface="Helvetica Light"/>
            </a:endParaRPr>
          </a:p>
        </p:txBody>
      </p:sp>
      <p:sp>
        <p:nvSpPr>
          <p:cNvPr id="3" name="PlaceHolder 2"/>
          <p:cNvSpPr>
            <a:spLocks noGrp="1"/>
          </p:cNvSpPr>
          <p:nvPr>
            <p:ph type="body"/>
          </p:nvPr>
        </p:nvSpPr>
        <p:spPr>
          <a:xfrm>
            <a:off x="4834080" y="7072200"/>
            <a:ext cx="14714280" cy="1587600"/>
          </a:xfrm>
          <a:prstGeom prst="rect">
            <a:avLst/>
          </a:prstGeom>
        </p:spPr>
        <p:txBody>
          <a:bodyPr lIns="0" rIns="0" tIns="0" bIns="0">
            <a:normAutofit fontScale="20000"/>
          </a:bodyPr>
          <a:p>
            <a:pPr marL="432000" indent="-322560">
              <a:lnSpc>
                <a:spcPct val="100000"/>
              </a:lnSpc>
              <a:spcBef>
                <a:spcPts val="1400"/>
              </a:spcBef>
              <a:buClr>
                <a:srgbClr val="000000"/>
              </a:buClr>
              <a:buSzPct val="45000"/>
              <a:buFont typeface="Wingdings" charset="2"/>
              <a:buChar char=""/>
            </a:pPr>
            <a:r>
              <a:rPr b="0" lang="ru-RU" sz="5000" spc="-1" strike="noStrike">
                <a:solidFill>
                  <a:srgbClr val="000000"/>
                </a:solidFill>
                <a:latin typeface="Helvetica Light"/>
                <a:ea typeface="Helvetica Light"/>
              </a:rPr>
              <a:t>Уровень текста 1</a:t>
            </a:r>
            <a:endParaRPr b="0" lang="ru-RU" sz="5000" spc="-1" strike="noStrike">
              <a:solidFill>
                <a:srgbClr val="000000"/>
              </a:solidFill>
              <a:latin typeface="Helvetica Light"/>
            </a:endParaRPr>
          </a:p>
          <a:p>
            <a:pPr lvl="1" marL="864000" indent="-322560">
              <a:lnSpc>
                <a:spcPct val="100000"/>
              </a:lnSpc>
              <a:spcBef>
                <a:spcPts val="1400"/>
              </a:spcBef>
              <a:buClr>
                <a:srgbClr val="000000"/>
              </a:buClr>
              <a:buSzPct val="75000"/>
              <a:buFont typeface="Symbol" charset="2"/>
              <a:buChar char=""/>
            </a:pPr>
            <a:r>
              <a:rPr b="0" lang="ru-RU" sz="5000" spc="-1" strike="noStrike">
                <a:solidFill>
                  <a:srgbClr val="000000"/>
                </a:solidFill>
                <a:latin typeface="Helvetica Light"/>
                <a:ea typeface="Helvetica Light"/>
              </a:rPr>
              <a:t>Уровень текста 2</a:t>
            </a:r>
            <a:endParaRPr b="0" lang="ru-RU" sz="5000" spc="-1" strike="noStrike">
              <a:solidFill>
                <a:srgbClr val="000000"/>
              </a:solidFill>
              <a:latin typeface="Helvetica Light"/>
            </a:endParaRPr>
          </a:p>
          <a:p>
            <a:pPr lvl="2" marL="1296000" indent="-286560">
              <a:lnSpc>
                <a:spcPct val="100000"/>
              </a:lnSpc>
              <a:spcBef>
                <a:spcPts val="1400"/>
              </a:spcBef>
              <a:buClr>
                <a:srgbClr val="000000"/>
              </a:buClr>
              <a:buSzPct val="45000"/>
              <a:buFont typeface="Symbol" charset="2"/>
              <a:buChar char=""/>
            </a:pPr>
            <a:r>
              <a:rPr b="0" lang="ru-RU" sz="5000" spc="-1" strike="noStrike">
                <a:solidFill>
                  <a:srgbClr val="000000"/>
                </a:solidFill>
                <a:latin typeface="Helvetica Light"/>
                <a:ea typeface="Helvetica Light"/>
              </a:rPr>
              <a:t>Уровень текста 3</a:t>
            </a:r>
            <a:endParaRPr b="0" lang="ru-RU" sz="5000" spc="-1" strike="noStrike">
              <a:solidFill>
                <a:srgbClr val="000000"/>
              </a:solidFill>
              <a:latin typeface="Helvetica Light"/>
            </a:endParaRPr>
          </a:p>
          <a:p>
            <a:pPr lvl="3" marL="1728000" indent="-214560">
              <a:lnSpc>
                <a:spcPct val="100000"/>
              </a:lnSpc>
              <a:spcBef>
                <a:spcPts val="1400"/>
              </a:spcBef>
              <a:buClr>
                <a:srgbClr val="000000"/>
              </a:buClr>
              <a:buSzPct val="75000"/>
              <a:buFont typeface="Symbol" charset="2"/>
              <a:buChar char=""/>
            </a:pPr>
            <a:r>
              <a:rPr b="0" lang="ru-RU" sz="5000" spc="-1" strike="noStrike">
                <a:solidFill>
                  <a:srgbClr val="000000"/>
                </a:solidFill>
                <a:latin typeface="Helvetica Light"/>
                <a:ea typeface="Helvetica Light"/>
              </a:rPr>
              <a:t>Уровень текста 4</a:t>
            </a:r>
            <a:endParaRPr b="0" lang="ru-RU" sz="5000" spc="-1" strike="noStrike">
              <a:solidFill>
                <a:srgbClr val="000000"/>
              </a:solidFill>
              <a:latin typeface="Helvetica Light"/>
            </a:endParaRPr>
          </a:p>
          <a:p>
            <a:pPr lvl="4" marL="2484000" indent="-538560">
              <a:lnSpc>
                <a:spcPct val="100000"/>
              </a:lnSpc>
              <a:spcBef>
                <a:spcPts val="1400"/>
              </a:spcBef>
              <a:buClr>
                <a:srgbClr val="000000"/>
              </a:buClr>
              <a:buSzPct val="45000"/>
              <a:buFont typeface="Symbol" charset="2"/>
              <a:buChar char=""/>
            </a:pPr>
            <a:r>
              <a:rPr b="0" lang="ru-RU" sz="5000" spc="-1" strike="noStrike">
                <a:solidFill>
                  <a:srgbClr val="000000"/>
                </a:solidFill>
                <a:latin typeface="Helvetica Light"/>
                <a:ea typeface="Helvetica Light"/>
              </a:rPr>
              <a:t>Уровень текста 5</a:t>
            </a:r>
            <a:endParaRPr b="0" lang="ru-RU" sz="5000" spc="-1" strike="noStrike">
              <a:solidFill>
                <a:srgbClr val="000000"/>
              </a:solidFill>
              <a:latin typeface="Helvetica Light"/>
            </a:endParaRPr>
          </a:p>
        </p:txBody>
      </p:sp>
      <p:sp>
        <p:nvSpPr>
          <p:cNvPr id="4" name="PlaceHolder 3"/>
          <p:cNvSpPr>
            <a:spLocks noGrp="1"/>
          </p:cNvSpPr>
          <p:nvPr>
            <p:ph type="sldNum"/>
          </p:nvPr>
        </p:nvSpPr>
        <p:spPr>
          <a:xfrm>
            <a:off x="17475120" y="12712680"/>
            <a:ext cx="408960" cy="401400"/>
          </a:xfrm>
          <a:prstGeom prst="rect">
            <a:avLst/>
          </a:prstGeom>
        </p:spPr>
        <p:txBody>
          <a:bodyPr lIns="71280" rIns="71280" tIns="71280" bIns="71280">
            <a:noAutofit/>
          </a:bodyPr>
          <a:p>
            <a:pPr>
              <a:lnSpc>
                <a:spcPct val="100000"/>
              </a:lnSpc>
              <a:tabLst>
                <a:tab algn="l" pos="0"/>
              </a:tabLst>
            </a:pPr>
            <a:fld id="{E7C5FF32-76E1-45DA-B281-5C24C4BF5634}" type="slidenum">
              <a:rPr b="0" lang="ru-RU" sz="1800" spc="-1" strike="noStrike">
                <a:solidFill>
                  <a:srgbClr val="000000"/>
                </a:solidFill>
                <a:latin typeface="Arial"/>
                <a:ea typeface="Arial"/>
              </a:rPr>
              <a:t>&lt;номер&gt;</a:t>
            </a:fld>
            <a:endParaRPr b="0" lang="ru-RU"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Прямоугольник" hidden="1"/>
          <p:cNvSpPr/>
          <p:nvPr/>
        </p:nvSpPr>
        <p:spPr>
          <a:xfrm>
            <a:off x="-61920" y="-246240"/>
            <a:ext cx="25939800" cy="14235480"/>
          </a:xfrm>
          <a:prstGeom prst="rect">
            <a:avLst/>
          </a:prstGeom>
          <a:solidFill>
            <a:srgbClr val="c9e8f9"/>
          </a:solidFill>
          <a:ln w="12700">
            <a:noFill/>
          </a:ln>
        </p:spPr>
        <p:style>
          <a:lnRef idx="0"/>
          <a:fillRef idx="0"/>
          <a:effectRef idx="0"/>
          <a:fontRef idx="minor"/>
        </p:style>
      </p:sp>
      <p:sp>
        <p:nvSpPr>
          <p:cNvPr id="42" name="Прямоугольник"/>
          <p:cNvSpPr/>
          <p:nvPr/>
        </p:nvSpPr>
        <p:spPr>
          <a:xfrm>
            <a:off x="-470880" y="-172080"/>
            <a:ext cx="25939800" cy="14235480"/>
          </a:xfrm>
          <a:prstGeom prst="rect">
            <a:avLst/>
          </a:prstGeom>
          <a:solidFill>
            <a:srgbClr val="f3f9ff"/>
          </a:solidFill>
          <a:ln w="12700">
            <a:noFill/>
          </a:ln>
        </p:spPr>
        <p:style>
          <a:lnRef idx="0"/>
          <a:fillRef idx="0"/>
          <a:effectRef idx="0"/>
          <a:fontRef idx="minor"/>
        </p:style>
      </p:sp>
      <p:sp>
        <p:nvSpPr>
          <p:cNvPr id="43" name="Прямоугольник"/>
          <p:cNvSpPr/>
          <p:nvPr/>
        </p:nvSpPr>
        <p:spPr>
          <a:xfrm>
            <a:off x="-470880" y="-172080"/>
            <a:ext cx="25939800" cy="14235480"/>
          </a:xfrm>
          <a:prstGeom prst="rect">
            <a:avLst/>
          </a:prstGeom>
          <a:solidFill>
            <a:srgbClr val="f2efea"/>
          </a:solidFill>
          <a:ln w="12700">
            <a:noFill/>
          </a:ln>
        </p:spPr>
        <p:style>
          <a:lnRef idx="0"/>
          <a:fillRef idx="0"/>
          <a:effectRef idx="0"/>
          <a:fontRef idx="minor"/>
        </p:style>
      </p:sp>
      <p:sp>
        <p:nvSpPr>
          <p:cNvPr id="44" name="PlaceHolder 1"/>
          <p:cNvSpPr>
            <a:spLocks noGrp="1"/>
          </p:cNvSpPr>
          <p:nvPr>
            <p:ph type="title"/>
          </p:nvPr>
        </p:nvSpPr>
        <p:spPr>
          <a:xfrm>
            <a:off x="4834080" y="2304000"/>
            <a:ext cx="14714280" cy="4641480"/>
          </a:xfrm>
          <a:prstGeom prst="rect">
            <a:avLst/>
          </a:prstGeom>
        </p:spPr>
        <p:txBody>
          <a:bodyPr lIns="0" rIns="0" tIns="0" bIns="0" anchor="ctr">
            <a:noAutofit/>
          </a:bodyPr>
          <a:p>
            <a:pPr>
              <a:lnSpc>
                <a:spcPct val="90000"/>
              </a:lnSpc>
              <a:tabLst>
                <a:tab algn="l" pos="0"/>
              </a:tabLst>
            </a:pPr>
            <a:r>
              <a:rPr b="0" lang="ru-RU" sz="4400" spc="-1" strike="noStrike">
                <a:solidFill>
                  <a:srgbClr val="000000"/>
                </a:solidFill>
                <a:latin typeface="Arial"/>
                <a:ea typeface="Arial"/>
              </a:rPr>
              <a:t>Текст заголовка</a:t>
            </a:r>
            <a:endParaRPr b="0" lang="ru-RU" sz="4400" spc="-1" strike="noStrike">
              <a:solidFill>
                <a:srgbClr val="000000"/>
              </a:solidFill>
              <a:latin typeface="Helvetica Light"/>
            </a:endParaRPr>
          </a:p>
        </p:txBody>
      </p:sp>
      <p:sp>
        <p:nvSpPr>
          <p:cNvPr id="45" name="PlaceHolder 2"/>
          <p:cNvSpPr>
            <a:spLocks noGrp="1"/>
          </p:cNvSpPr>
          <p:nvPr>
            <p:ph type="body"/>
          </p:nvPr>
        </p:nvSpPr>
        <p:spPr>
          <a:xfrm>
            <a:off x="4834080" y="7072200"/>
            <a:ext cx="14714280" cy="1587600"/>
          </a:xfrm>
          <a:prstGeom prst="rect">
            <a:avLst/>
          </a:prstGeom>
        </p:spPr>
        <p:txBody>
          <a:bodyPr lIns="0" rIns="0" tIns="0" bIns="0" anchor="ctr">
            <a:normAutofit fontScale="56000"/>
          </a:bodyPr>
          <a:p>
            <a:pPr marL="228600" indent="-228240">
              <a:lnSpc>
                <a:spcPct val="90000"/>
              </a:lnSpc>
              <a:spcBef>
                <a:spcPts val="1001"/>
              </a:spcBef>
              <a:buClr>
                <a:srgbClr val="000000"/>
              </a:buClr>
              <a:buFont typeface="Symbol" charset="2"/>
              <a:buChar char=""/>
            </a:pPr>
            <a:r>
              <a:rPr b="0" lang="ru-RU" sz="2800" spc="-1" strike="noStrike">
                <a:solidFill>
                  <a:srgbClr val="000000"/>
                </a:solidFill>
                <a:latin typeface="Arial"/>
                <a:ea typeface="Arial"/>
              </a:rPr>
              <a:t>Уровень текста 1</a:t>
            </a:r>
            <a:endParaRPr b="0" lang="ru-RU" sz="2800" spc="-1" strike="noStrike">
              <a:solidFill>
                <a:srgbClr val="000000"/>
              </a:solidFill>
              <a:latin typeface="Helvetica Light"/>
            </a:endParaRPr>
          </a:p>
          <a:p>
            <a:pPr lvl="1" marL="723960" indent="-266400">
              <a:lnSpc>
                <a:spcPct val="90000"/>
              </a:lnSpc>
              <a:spcBef>
                <a:spcPts val="1001"/>
              </a:spcBef>
              <a:buClr>
                <a:srgbClr val="000000"/>
              </a:buClr>
              <a:buFont typeface="Symbol" charset="2"/>
              <a:buChar char=""/>
            </a:pPr>
            <a:r>
              <a:rPr b="0" lang="ru-RU" sz="2800" spc="-1" strike="noStrike">
                <a:solidFill>
                  <a:srgbClr val="000000"/>
                </a:solidFill>
                <a:latin typeface="Arial"/>
                <a:ea typeface="Arial"/>
              </a:rPr>
              <a:t>Уровень текста 2</a:t>
            </a:r>
            <a:endParaRPr b="0" lang="ru-RU" sz="2800" spc="-1" strike="noStrike">
              <a:solidFill>
                <a:srgbClr val="000000"/>
              </a:solidFill>
              <a:latin typeface="Helvetica Light"/>
            </a:endParaRPr>
          </a:p>
          <a:p>
            <a:pPr lvl="2" marL="1234440" indent="-319680">
              <a:lnSpc>
                <a:spcPct val="90000"/>
              </a:lnSpc>
              <a:spcBef>
                <a:spcPts val="1001"/>
              </a:spcBef>
              <a:buClr>
                <a:srgbClr val="000000"/>
              </a:buClr>
              <a:buFont typeface="Symbol" charset="2"/>
              <a:buChar char=""/>
            </a:pPr>
            <a:r>
              <a:rPr b="0" lang="ru-RU" sz="2800" spc="-1" strike="noStrike">
                <a:solidFill>
                  <a:srgbClr val="000000"/>
                </a:solidFill>
                <a:latin typeface="Arial"/>
                <a:ea typeface="Arial"/>
              </a:rPr>
              <a:t>Уровень текста 3</a:t>
            </a:r>
            <a:endParaRPr b="0" lang="ru-RU" sz="2800" spc="-1" strike="noStrike">
              <a:solidFill>
                <a:srgbClr val="000000"/>
              </a:solidFill>
              <a:latin typeface="Helvetica Light"/>
            </a:endParaRPr>
          </a:p>
          <a:p>
            <a:pPr lvl="3" marL="1727280" indent="-355320">
              <a:lnSpc>
                <a:spcPct val="90000"/>
              </a:lnSpc>
              <a:spcBef>
                <a:spcPts val="1001"/>
              </a:spcBef>
              <a:buClr>
                <a:srgbClr val="000000"/>
              </a:buClr>
              <a:buFont typeface="Symbol" charset="2"/>
              <a:buChar char=""/>
            </a:pPr>
            <a:r>
              <a:rPr b="0" lang="ru-RU" sz="2800" spc="-1" strike="noStrike">
                <a:solidFill>
                  <a:srgbClr val="000000"/>
                </a:solidFill>
                <a:latin typeface="Arial"/>
                <a:ea typeface="Arial"/>
              </a:rPr>
              <a:t>Уровень текста 4</a:t>
            </a:r>
            <a:endParaRPr b="0" lang="ru-RU" sz="2800" spc="-1" strike="noStrike">
              <a:solidFill>
                <a:srgbClr val="000000"/>
              </a:solidFill>
              <a:latin typeface="Helvetica Light"/>
            </a:endParaRPr>
          </a:p>
          <a:p>
            <a:pPr lvl="4" marL="2184480" indent="-355320">
              <a:lnSpc>
                <a:spcPct val="90000"/>
              </a:lnSpc>
              <a:spcBef>
                <a:spcPts val="1001"/>
              </a:spcBef>
              <a:buClr>
                <a:srgbClr val="000000"/>
              </a:buClr>
              <a:buFont typeface="Symbol" charset="2"/>
              <a:buChar char=""/>
            </a:pPr>
            <a:r>
              <a:rPr b="0" lang="ru-RU" sz="2800" spc="-1" strike="noStrike">
                <a:solidFill>
                  <a:srgbClr val="000000"/>
                </a:solidFill>
                <a:latin typeface="Arial"/>
                <a:ea typeface="Arial"/>
              </a:rPr>
              <a:t>Уровень текста 5</a:t>
            </a:r>
            <a:endParaRPr b="0" lang="ru-RU" sz="2800" spc="-1" strike="noStrike">
              <a:solidFill>
                <a:srgbClr val="000000"/>
              </a:solidFill>
              <a:latin typeface="Helvetica Light"/>
            </a:endParaRPr>
          </a:p>
        </p:txBody>
      </p:sp>
      <p:sp>
        <p:nvSpPr>
          <p:cNvPr id="46" name="PlaceHolder 3"/>
          <p:cNvSpPr>
            <a:spLocks noGrp="1"/>
          </p:cNvSpPr>
          <p:nvPr>
            <p:ph type="sldNum"/>
          </p:nvPr>
        </p:nvSpPr>
        <p:spPr>
          <a:xfrm>
            <a:off x="17475120" y="12712680"/>
            <a:ext cx="408960" cy="401400"/>
          </a:xfrm>
          <a:prstGeom prst="rect">
            <a:avLst/>
          </a:prstGeom>
        </p:spPr>
        <p:txBody>
          <a:bodyPr lIns="71280" rIns="71280" tIns="71280" bIns="71280">
            <a:noAutofit/>
          </a:bodyPr>
          <a:p>
            <a:pPr>
              <a:lnSpc>
                <a:spcPct val="100000"/>
              </a:lnSpc>
              <a:tabLst>
                <a:tab algn="l" pos="0"/>
              </a:tabLst>
            </a:pPr>
            <a:fld id="{456CB717-DABF-4CCA-B8D2-238E718B6E6F}" type="slidenum">
              <a:rPr b="0" lang="ru-RU" sz="1800" spc="-1" strike="noStrike">
                <a:solidFill>
                  <a:srgbClr val="000000"/>
                </a:solidFill>
                <a:latin typeface="Arial"/>
                <a:ea typeface="Arial"/>
              </a:rPr>
              <a:t>&lt;номер&gt;</a:t>
            </a:fld>
            <a:endParaRPr b="0" lang="ru-RU" sz="18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3" name="Прямоугольник"/>
          <p:cNvSpPr/>
          <p:nvPr/>
        </p:nvSpPr>
        <p:spPr>
          <a:xfrm>
            <a:off x="-61920" y="-246240"/>
            <a:ext cx="25939800" cy="14235480"/>
          </a:xfrm>
          <a:prstGeom prst="rect">
            <a:avLst/>
          </a:prstGeom>
          <a:solidFill>
            <a:srgbClr val="c9e8f9"/>
          </a:solidFill>
          <a:ln w="12700">
            <a:noFill/>
          </a:ln>
        </p:spPr>
        <p:style>
          <a:lnRef idx="0"/>
          <a:fillRef idx="0"/>
          <a:effectRef idx="0"/>
          <a:fontRef idx="minor"/>
        </p:style>
      </p:sp>
      <p:sp>
        <p:nvSpPr>
          <p:cNvPr id="84" name="PlaceHolder 1"/>
          <p:cNvSpPr>
            <a:spLocks noGrp="1"/>
          </p:cNvSpPr>
          <p:nvPr>
            <p:ph type="sldNum"/>
          </p:nvPr>
        </p:nvSpPr>
        <p:spPr>
          <a:xfrm>
            <a:off x="17475120" y="12712680"/>
            <a:ext cx="408960" cy="401400"/>
          </a:xfrm>
          <a:prstGeom prst="rect">
            <a:avLst/>
          </a:prstGeom>
        </p:spPr>
        <p:txBody>
          <a:bodyPr lIns="71280" rIns="71280" tIns="71280" bIns="71280">
            <a:noAutofit/>
          </a:bodyPr>
          <a:p>
            <a:pPr>
              <a:lnSpc>
                <a:spcPct val="100000"/>
              </a:lnSpc>
              <a:tabLst>
                <a:tab algn="l" pos="0"/>
              </a:tabLst>
            </a:pPr>
            <a:fld id="{19522D9D-3767-4A3E-974A-FCB7E227DDF6}" type="slidenum">
              <a:rPr b="0" lang="ru-RU" sz="1800" spc="-1" strike="noStrike">
                <a:solidFill>
                  <a:srgbClr val="000000"/>
                </a:solidFill>
                <a:latin typeface="Arial"/>
                <a:ea typeface="Arial"/>
              </a:rPr>
              <a:t>&lt;номер&gt;</a:t>
            </a:fld>
            <a:endParaRPr b="0" lang="ru-RU" sz="1800" spc="-1" strike="noStrike">
              <a:latin typeface="Times New Roman"/>
            </a:endParaRPr>
          </a:p>
        </p:txBody>
      </p:sp>
      <p:sp>
        <p:nvSpPr>
          <p:cNvPr id="85"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Helvetica Light"/>
              </a:rPr>
              <a:t>Для правки текста заглавия щёлкните мышью</a:t>
            </a:r>
            <a:endParaRPr b="0" lang="ru-RU" sz="1800" spc="-1" strike="noStrike">
              <a:solidFill>
                <a:srgbClr val="000000"/>
              </a:solidFill>
              <a:latin typeface="Helvetica Light"/>
            </a:endParaRPr>
          </a:p>
        </p:txBody>
      </p:sp>
      <p:sp>
        <p:nvSpPr>
          <p:cNvPr id="86"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5000" spc="-1" strike="noStrike">
                <a:solidFill>
                  <a:srgbClr val="000000"/>
                </a:solidFill>
                <a:latin typeface="Helvetica Light"/>
              </a:rPr>
              <a:t>Для правки структуры щёлкните мышью</a:t>
            </a:r>
            <a:endParaRPr b="0" lang="ru-RU" sz="5000" spc="-1" strike="noStrike">
              <a:solidFill>
                <a:srgbClr val="000000"/>
              </a:solidFill>
              <a:latin typeface="Helvetica Light"/>
            </a:endParaRPr>
          </a:p>
          <a:p>
            <a:pPr lvl="1" marL="864000" indent="-324000">
              <a:spcBef>
                <a:spcPts val="1134"/>
              </a:spcBef>
              <a:buClr>
                <a:srgbClr val="000000"/>
              </a:buClr>
              <a:buSzPct val="75000"/>
              <a:buFont typeface="Symbol" charset="2"/>
              <a:buChar char=""/>
            </a:pPr>
            <a:r>
              <a:rPr b="0" lang="ru-RU" sz="5000" spc="-1" strike="noStrike">
                <a:solidFill>
                  <a:srgbClr val="000000"/>
                </a:solidFill>
                <a:latin typeface="Helvetica Light"/>
              </a:rPr>
              <a:t>Второй уровень структуры</a:t>
            </a:r>
            <a:endParaRPr b="0" lang="ru-RU" sz="5000" spc="-1" strike="noStrike">
              <a:solidFill>
                <a:srgbClr val="000000"/>
              </a:solidFill>
              <a:latin typeface="Helvetica Light"/>
            </a:endParaRPr>
          </a:p>
          <a:p>
            <a:pPr lvl="2" marL="1296000" indent="-288000">
              <a:spcBef>
                <a:spcPts val="850"/>
              </a:spcBef>
              <a:buClr>
                <a:srgbClr val="000000"/>
              </a:buClr>
              <a:buSzPct val="45000"/>
              <a:buFont typeface="Wingdings" charset="2"/>
              <a:buChar char=""/>
            </a:pPr>
            <a:r>
              <a:rPr b="0" lang="ru-RU" sz="5000" spc="-1" strike="noStrike">
                <a:solidFill>
                  <a:srgbClr val="000000"/>
                </a:solidFill>
                <a:latin typeface="Helvetica Light"/>
              </a:rPr>
              <a:t>Третий уровень структуры</a:t>
            </a:r>
            <a:endParaRPr b="0" lang="ru-RU" sz="5000" spc="-1" strike="noStrike">
              <a:solidFill>
                <a:srgbClr val="000000"/>
              </a:solidFill>
              <a:latin typeface="Helvetica Light"/>
            </a:endParaRPr>
          </a:p>
          <a:p>
            <a:pPr lvl="3" marL="1728000" indent="-216000">
              <a:spcBef>
                <a:spcPts val="567"/>
              </a:spcBef>
              <a:buClr>
                <a:srgbClr val="000000"/>
              </a:buClr>
              <a:buSzPct val="75000"/>
              <a:buFont typeface="Symbol" charset="2"/>
              <a:buChar char=""/>
            </a:pPr>
            <a:r>
              <a:rPr b="0" lang="ru-RU" sz="5000" spc="-1" strike="noStrike">
                <a:solidFill>
                  <a:srgbClr val="000000"/>
                </a:solidFill>
                <a:latin typeface="Helvetica Light"/>
              </a:rPr>
              <a:t>Четвёртый уровень структуры</a:t>
            </a:r>
            <a:endParaRPr b="0" lang="ru-RU" sz="5000" spc="-1" strike="noStrike">
              <a:solidFill>
                <a:srgbClr val="000000"/>
              </a:solidFill>
              <a:latin typeface="Helvetica Light"/>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Helvetica Light"/>
              </a:rPr>
              <a:t>Пятый уровень структуры</a:t>
            </a:r>
            <a:endParaRPr b="0" lang="ru-RU" sz="2000" spc="-1" strike="noStrike">
              <a:solidFill>
                <a:srgbClr val="000000"/>
              </a:solidFill>
              <a:latin typeface="Helvetica Light"/>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Helvetica Light"/>
              </a:rPr>
              <a:t>Шестой уровень структуры</a:t>
            </a:r>
            <a:endParaRPr b="0" lang="ru-RU" sz="2000" spc="-1" strike="noStrike">
              <a:solidFill>
                <a:srgbClr val="000000"/>
              </a:solidFill>
              <a:latin typeface="Helvetica Light"/>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Helvetica Light"/>
              </a:rPr>
              <a:t>Седьмой уровень структуры</a:t>
            </a:r>
            <a:endParaRPr b="0" lang="ru-RU" sz="2000" spc="-1" strike="noStrike">
              <a:solidFill>
                <a:srgbClr val="000000"/>
              </a:solidFill>
              <a:latin typeface="Helvetica Light"/>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Прямоугольник" hidden="1"/>
          <p:cNvSpPr/>
          <p:nvPr/>
        </p:nvSpPr>
        <p:spPr>
          <a:xfrm>
            <a:off x="-61920" y="-246240"/>
            <a:ext cx="25939800" cy="14235480"/>
          </a:xfrm>
          <a:prstGeom prst="rect">
            <a:avLst/>
          </a:prstGeom>
          <a:solidFill>
            <a:srgbClr val="c9e8f9"/>
          </a:solidFill>
          <a:ln w="12700">
            <a:noFill/>
          </a:ln>
        </p:spPr>
        <p:style>
          <a:lnRef idx="0"/>
          <a:fillRef idx="0"/>
          <a:effectRef idx="0"/>
          <a:fontRef idx="minor"/>
        </p:style>
      </p:sp>
      <p:pic>
        <p:nvPicPr>
          <p:cNvPr id="124" name="image3.png" descr="image3.png"/>
          <p:cNvPicPr/>
          <p:nvPr/>
        </p:nvPicPr>
        <p:blipFill>
          <a:blip r:embed="rId2"/>
          <a:stretch/>
        </p:blipFill>
        <p:spPr>
          <a:xfrm>
            <a:off x="-1322640" y="-49680"/>
            <a:ext cx="27028800" cy="15203520"/>
          </a:xfrm>
          <a:prstGeom prst="rect">
            <a:avLst/>
          </a:prstGeom>
          <a:ln w="12700">
            <a:noFill/>
          </a:ln>
        </p:spPr>
      </p:pic>
      <p:pic>
        <p:nvPicPr>
          <p:cNvPr id="125" name="image4.png" descr="image4.png"/>
          <p:cNvPicPr/>
          <p:nvPr/>
        </p:nvPicPr>
        <p:blipFill>
          <a:blip r:embed="rId3"/>
          <a:stretch/>
        </p:blipFill>
        <p:spPr>
          <a:xfrm>
            <a:off x="-1389600" y="-87480"/>
            <a:ext cx="27162720" cy="15278760"/>
          </a:xfrm>
          <a:prstGeom prst="rect">
            <a:avLst/>
          </a:prstGeom>
          <a:ln w="12700">
            <a:noFill/>
          </a:ln>
        </p:spPr>
      </p:pic>
      <p:sp>
        <p:nvSpPr>
          <p:cNvPr id="126" name="PlaceHolder 1"/>
          <p:cNvSpPr>
            <a:spLocks noGrp="1"/>
          </p:cNvSpPr>
          <p:nvPr>
            <p:ph type="sldNum"/>
          </p:nvPr>
        </p:nvSpPr>
        <p:spPr>
          <a:xfrm>
            <a:off x="17475120" y="12712680"/>
            <a:ext cx="408960" cy="401400"/>
          </a:xfrm>
          <a:prstGeom prst="rect">
            <a:avLst/>
          </a:prstGeom>
        </p:spPr>
        <p:txBody>
          <a:bodyPr lIns="71280" rIns="71280" tIns="71280" bIns="71280">
            <a:noAutofit/>
          </a:bodyPr>
          <a:p>
            <a:pPr>
              <a:lnSpc>
                <a:spcPct val="100000"/>
              </a:lnSpc>
              <a:tabLst>
                <a:tab algn="l" pos="0"/>
              </a:tabLst>
            </a:pPr>
            <a:fld id="{F6C15D6E-7725-4AC5-BBAB-7290984DD822}" type="slidenum">
              <a:rPr b="0" lang="ru-RU" sz="1800" spc="-1" strike="noStrike">
                <a:solidFill>
                  <a:srgbClr val="000000"/>
                </a:solidFill>
                <a:latin typeface="Arial"/>
                <a:ea typeface="Arial"/>
              </a:rPr>
              <a:t>&lt;номер&gt;</a:t>
            </a:fld>
            <a:endParaRPr b="0" lang="ru-RU" sz="1800" spc="-1" strike="noStrike">
              <a:latin typeface="Times New Roman"/>
            </a:endParaRPr>
          </a:p>
        </p:txBody>
      </p:sp>
      <p:sp>
        <p:nvSpPr>
          <p:cNvPr id="127"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Helvetica Light"/>
              </a:rPr>
              <a:t>Для правки текста заглавия щёлкните мышью</a:t>
            </a:r>
            <a:endParaRPr b="0" lang="ru-RU" sz="1800" spc="-1" strike="noStrike">
              <a:solidFill>
                <a:srgbClr val="000000"/>
              </a:solidFill>
              <a:latin typeface="Helvetica Light"/>
            </a:endParaRPr>
          </a:p>
        </p:txBody>
      </p:sp>
      <p:sp>
        <p:nvSpPr>
          <p:cNvPr id="128"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5000" spc="-1" strike="noStrike">
                <a:solidFill>
                  <a:srgbClr val="000000"/>
                </a:solidFill>
                <a:latin typeface="Helvetica Light"/>
              </a:rPr>
              <a:t>Для правки структуры щёлкните мышью</a:t>
            </a:r>
            <a:endParaRPr b="0" lang="ru-RU" sz="5000" spc="-1" strike="noStrike">
              <a:solidFill>
                <a:srgbClr val="000000"/>
              </a:solidFill>
              <a:latin typeface="Helvetica Light"/>
            </a:endParaRPr>
          </a:p>
          <a:p>
            <a:pPr lvl="1" marL="864000" indent="-324000">
              <a:spcBef>
                <a:spcPts val="1134"/>
              </a:spcBef>
              <a:buClr>
                <a:srgbClr val="000000"/>
              </a:buClr>
              <a:buSzPct val="75000"/>
              <a:buFont typeface="Symbol" charset="2"/>
              <a:buChar char=""/>
            </a:pPr>
            <a:r>
              <a:rPr b="0" lang="ru-RU" sz="5000" spc="-1" strike="noStrike">
                <a:solidFill>
                  <a:srgbClr val="000000"/>
                </a:solidFill>
                <a:latin typeface="Helvetica Light"/>
              </a:rPr>
              <a:t>Второй уровень структуры</a:t>
            </a:r>
            <a:endParaRPr b="0" lang="ru-RU" sz="5000" spc="-1" strike="noStrike">
              <a:solidFill>
                <a:srgbClr val="000000"/>
              </a:solidFill>
              <a:latin typeface="Helvetica Light"/>
            </a:endParaRPr>
          </a:p>
          <a:p>
            <a:pPr lvl="2" marL="1296000" indent="-288000">
              <a:spcBef>
                <a:spcPts val="850"/>
              </a:spcBef>
              <a:buClr>
                <a:srgbClr val="000000"/>
              </a:buClr>
              <a:buSzPct val="45000"/>
              <a:buFont typeface="Wingdings" charset="2"/>
              <a:buChar char=""/>
            </a:pPr>
            <a:r>
              <a:rPr b="0" lang="ru-RU" sz="5000" spc="-1" strike="noStrike">
                <a:solidFill>
                  <a:srgbClr val="000000"/>
                </a:solidFill>
                <a:latin typeface="Helvetica Light"/>
              </a:rPr>
              <a:t>Третий уровень структуры</a:t>
            </a:r>
            <a:endParaRPr b="0" lang="ru-RU" sz="5000" spc="-1" strike="noStrike">
              <a:solidFill>
                <a:srgbClr val="000000"/>
              </a:solidFill>
              <a:latin typeface="Helvetica Light"/>
            </a:endParaRPr>
          </a:p>
          <a:p>
            <a:pPr lvl="3" marL="1728000" indent="-216000">
              <a:spcBef>
                <a:spcPts val="567"/>
              </a:spcBef>
              <a:buClr>
                <a:srgbClr val="000000"/>
              </a:buClr>
              <a:buSzPct val="75000"/>
              <a:buFont typeface="Symbol" charset="2"/>
              <a:buChar char=""/>
            </a:pPr>
            <a:r>
              <a:rPr b="0" lang="ru-RU" sz="5000" spc="-1" strike="noStrike">
                <a:solidFill>
                  <a:srgbClr val="000000"/>
                </a:solidFill>
                <a:latin typeface="Helvetica Light"/>
              </a:rPr>
              <a:t>Четвёртый уровень структуры</a:t>
            </a:r>
            <a:endParaRPr b="0" lang="ru-RU" sz="5000" spc="-1" strike="noStrike">
              <a:solidFill>
                <a:srgbClr val="000000"/>
              </a:solidFill>
              <a:latin typeface="Helvetica Light"/>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Helvetica Light"/>
              </a:rPr>
              <a:t>Пятый уровень структуры</a:t>
            </a:r>
            <a:endParaRPr b="0" lang="ru-RU" sz="2000" spc="-1" strike="noStrike">
              <a:solidFill>
                <a:srgbClr val="000000"/>
              </a:solidFill>
              <a:latin typeface="Helvetica Light"/>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Helvetica Light"/>
              </a:rPr>
              <a:t>Шестой уровень структуры</a:t>
            </a:r>
            <a:endParaRPr b="0" lang="ru-RU" sz="2000" spc="-1" strike="noStrike">
              <a:solidFill>
                <a:srgbClr val="000000"/>
              </a:solidFill>
              <a:latin typeface="Helvetica Light"/>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Helvetica Light"/>
              </a:rPr>
              <a:t>Седьмой уровень структуры</a:t>
            </a:r>
            <a:endParaRPr b="0" lang="ru-RU" sz="2000" spc="-1" strike="noStrike">
              <a:solidFill>
                <a:srgbClr val="000000"/>
              </a:solidFill>
              <a:latin typeface="Helvetica Light"/>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5" name="Прямоугольник" hidden="1"/>
          <p:cNvSpPr/>
          <p:nvPr/>
        </p:nvSpPr>
        <p:spPr>
          <a:xfrm>
            <a:off x="-61920" y="-246240"/>
            <a:ext cx="25939800" cy="14235480"/>
          </a:xfrm>
          <a:prstGeom prst="rect">
            <a:avLst/>
          </a:prstGeom>
          <a:solidFill>
            <a:srgbClr val="c9e8f9"/>
          </a:solidFill>
          <a:ln w="12700">
            <a:noFill/>
          </a:ln>
        </p:spPr>
        <p:style>
          <a:lnRef idx="0"/>
          <a:fillRef idx="0"/>
          <a:effectRef idx="0"/>
          <a:fontRef idx="minor"/>
        </p:style>
      </p:sp>
      <p:pic>
        <p:nvPicPr>
          <p:cNvPr id="166" name="image1.png" descr="image1.png"/>
          <p:cNvPicPr/>
          <p:nvPr/>
        </p:nvPicPr>
        <p:blipFill>
          <a:blip r:embed="rId2"/>
          <a:srcRect l="0" t="0" r="138" b="0"/>
          <a:stretch/>
        </p:blipFill>
        <p:spPr>
          <a:xfrm>
            <a:off x="-113400" y="-168120"/>
            <a:ext cx="24894360" cy="14051880"/>
          </a:xfrm>
          <a:prstGeom prst="rect">
            <a:avLst/>
          </a:prstGeom>
          <a:ln w="12700">
            <a:noFill/>
          </a:ln>
        </p:spPr>
      </p:pic>
      <p:sp>
        <p:nvSpPr>
          <p:cNvPr id="167" name="PlaceHolder 1"/>
          <p:cNvSpPr>
            <a:spLocks noGrp="1"/>
          </p:cNvSpPr>
          <p:nvPr>
            <p:ph type="sldNum"/>
          </p:nvPr>
        </p:nvSpPr>
        <p:spPr>
          <a:xfrm>
            <a:off x="17475120" y="12712680"/>
            <a:ext cx="408960" cy="401400"/>
          </a:xfrm>
          <a:prstGeom prst="rect">
            <a:avLst/>
          </a:prstGeom>
        </p:spPr>
        <p:txBody>
          <a:bodyPr lIns="71280" rIns="71280" tIns="71280" bIns="71280">
            <a:noAutofit/>
          </a:bodyPr>
          <a:p>
            <a:pPr>
              <a:lnSpc>
                <a:spcPct val="100000"/>
              </a:lnSpc>
              <a:tabLst>
                <a:tab algn="l" pos="0"/>
              </a:tabLst>
            </a:pPr>
            <a:fld id="{5FD4565B-35CF-44F1-8888-A33F68413981}" type="slidenum">
              <a:rPr b="0" lang="ru-RU" sz="1800" spc="-1" strike="noStrike">
                <a:solidFill>
                  <a:srgbClr val="000000"/>
                </a:solidFill>
                <a:latin typeface="Arial"/>
                <a:ea typeface="Arial"/>
              </a:rPr>
              <a:t>&lt;номер&gt;</a:t>
            </a:fld>
            <a:endParaRPr b="0" lang="ru-RU" sz="1800" spc="-1" strike="noStrike">
              <a:latin typeface="Times New Roman"/>
            </a:endParaRPr>
          </a:p>
        </p:txBody>
      </p:sp>
      <p:sp>
        <p:nvSpPr>
          <p:cNvPr id="168" name="PlaceHolder 2"/>
          <p:cNvSpPr>
            <a:spLocks noGrp="1"/>
          </p:cNvSpPr>
          <p:nvPr>
            <p:ph type="title"/>
          </p:nvPr>
        </p:nvSpPr>
        <p:spPr>
          <a:xfrm>
            <a:off x="1218960" y="547200"/>
            <a:ext cx="21944880" cy="2289960"/>
          </a:xfrm>
          <a:prstGeom prst="rect">
            <a:avLst/>
          </a:prstGeom>
        </p:spPr>
        <p:txBody>
          <a:bodyPr lIns="0" rIns="0" tIns="0" bIns="0" anchor="ctr">
            <a:noAutofit/>
          </a:bodyPr>
          <a:p>
            <a:r>
              <a:rPr b="0" lang="ru-RU" sz="1800" spc="-1" strike="noStrike">
                <a:solidFill>
                  <a:srgbClr val="000000"/>
                </a:solidFill>
                <a:latin typeface="Helvetica Light"/>
              </a:rPr>
              <a:t>Для правки текста заглавия щёлкните мышью</a:t>
            </a:r>
            <a:endParaRPr b="0" lang="ru-RU" sz="1800" spc="-1" strike="noStrike">
              <a:solidFill>
                <a:srgbClr val="000000"/>
              </a:solidFill>
              <a:latin typeface="Helvetica Light"/>
            </a:endParaRPr>
          </a:p>
        </p:txBody>
      </p:sp>
      <p:sp>
        <p:nvSpPr>
          <p:cNvPr id="169" name="PlaceHolder 3"/>
          <p:cNvSpPr>
            <a:spLocks noGrp="1"/>
          </p:cNvSpPr>
          <p:nvPr>
            <p:ph type="body"/>
          </p:nvPr>
        </p:nvSpPr>
        <p:spPr>
          <a:xfrm>
            <a:off x="1218960" y="3209400"/>
            <a:ext cx="21944880" cy="7954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ru-RU" sz="5000" spc="-1" strike="noStrike">
                <a:solidFill>
                  <a:srgbClr val="000000"/>
                </a:solidFill>
                <a:latin typeface="Helvetica Light"/>
              </a:rPr>
              <a:t>Для правки структуры щёлкните мышью</a:t>
            </a:r>
            <a:endParaRPr b="0" lang="ru-RU" sz="5000" spc="-1" strike="noStrike">
              <a:solidFill>
                <a:srgbClr val="000000"/>
              </a:solidFill>
              <a:latin typeface="Helvetica Light"/>
            </a:endParaRPr>
          </a:p>
          <a:p>
            <a:pPr lvl="1" marL="864000" indent="-324000">
              <a:spcBef>
                <a:spcPts val="1134"/>
              </a:spcBef>
              <a:buClr>
                <a:srgbClr val="000000"/>
              </a:buClr>
              <a:buSzPct val="75000"/>
              <a:buFont typeface="Symbol" charset="2"/>
              <a:buChar char=""/>
            </a:pPr>
            <a:r>
              <a:rPr b="0" lang="ru-RU" sz="5000" spc="-1" strike="noStrike">
                <a:solidFill>
                  <a:srgbClr val="000000"/>
                </a:solidFill>
                <a:latin typeface="Helvetica Light"/>
              </a:rPr>
              <a:t>Второй уровень структуры</a:t>
            </a:r>
            <a:endParaRPr b="0" lang="ru-RU" sz="5000" spc="-1" strike="noStrike">
              <a:solidFill>
                <a:srgbClr val="000000"/>
              </a:solidFill>
              <a:latin typeface="Helvetica Light"/>
            </a:endParaRPr>
          </a:p>
          <a:p>
            <a:pPr lvl="2" marL="1296000" indent="-288000">
              <a:spcBef>
                <a:spcPts val="850"/>
              </a:spcBef>
              <a:buClr>
                <a:srgbClr val="000000"/>
              </a:buClr>
              <a:buSzPct val="45000"/>
              <a:buFont typeface="Wingdings" charset="2"/>
              <a:buChar char=""/>
            </a:pPr>
            <a:r>
              <a:rPr b="0" lang="ru-RU" sz="5000" spc="-1" strike="noStrike">
                <a:solidFill>
                  <a:srgbClr val="000000"/>
                </a:solidFill>
                <a:latin typeface="Helvetica Light"/>
              </a:rPr>
              <a:t>Третий уровень структуры</a:t>
            </a:r>
            <a:endParaRPr b="0" lang="ru-RU" sz="5000" spc="-1" strike="noStrike">
              <a:solidFill>
                <a:srgbClr val="000000"/>
              </a:solidFill>
              <a:latin typeface="Helvetica Light"/>
            </a:endParaRPr>
          </a:p>
          <a:p>
            <a:pPr lvl="3" marL="1728000" indent="-216000">
              <a:spcBef>
                <a:spcPts val="567"/>
              </a:spcBef>
              <a:buClr>
                <a:srgbClr val="000000"/>
              </a:buClr>
              <a:buSzPct val="75000"/>
              <a:buFont typeface="Symbol" charset="2"/>
              <a:buChar char=""/>
            </a:pPr>
            <a:r>
              <a:rPr b="0" lang="ru-RU" sz="5000" spc="-1" strike="noStrike">
                <a:solidFill>
                  <a:srgbClr val="000000"/>
                </a:solidFill>
                <a:latin typeface="Helvetica Light"/>
              </a:rPr>
              <a:t>Четвёртый уровень структуры</a:t>
            </a:r>
            <a:endParaRPr b="0" lang="ru-RU" sz="5000" spc="-1" strike="noStrike">
              <a:solidFill>
                <a:srgbClr val="000000"/>
              </a:solidFill>
              <a:latin typeface="Helvetica Light"/>
            </a:endParaRPr>
          </a:p>
          <a:p>
            <a:pPr lvl="4" marL="2160000" indent="-216000">
              <a:spcBef>
                <a:spcPts val="283"/>
              </a:spcBef>
              <a:buClr>
                <a:srgbClr val="000000"/>
              </a:buClr>
              <a:buSzPct val="45000"/>
              <a:buFont typeface="Wingdings" charset="2"/>
              <a:buChar char=""/>
            </a:pPr>
            <a:r>
              <a:rPr b="0" lang="ru-RU" sz="2000" spc="-1" strike="noStrike">
                <a:solidFill>
                  <a:srgbClr val="000000"/>
                </a:solidFill>
                <a:latin typeface="Helvetica Light"/>
              </a:rPr>
              <a:t>Пятый уровень структуры</a:t>
            </a:r>
            <a:endParaRPr b="0" lang="ru-RU" sz="2000" spc="-1" strike="noStrike">
              <a:solidFill>
                <a:srgbClr val="000000"/>
              </a:solidFill>
              <a:latin typeface="Helvetica Light"/>
            </a:endParaRPr>
          </a:p>
          <a:p>
            <a:pPr lvl="5" marL="2592000" indent="-216000">
              <a:spcBef>
                <a:spcPts val="283"/>
              </a:spcBef>
              <a:buClr>
                <a:srgbClr val="000000"/>
              </a:buClr>
              <a:buSzPct val="45000"/>
              <a:buFont typeface="Wingdings" charset="2"/>
              <a:buChar char=""/>
            </a:pPr>
            <a:r>
              <a:rPr b="0" lang="ru-RU" sz="2000" spc="-1" strike="noStrike">
                <a:solidFill>
                  <a:srgbClr val="000000"/>
                </a:solidFill>
                <a:latin typeface="Helvetica Light"/>
              </a:rPr>
              <a:t>Шестой уровень структуры</a:t>
            </a:r>
            <a:endParaRPr b="0" lang="ru-RU" sz="2000" spc="-1" strike="noStrike">
              <a:solidFill>
                <a:srgbClr val="000000"/>
              </a:solidFill>
              <a:latin typeface="Helvetica Light"/>
            </a:endParaRPr>
          </a:p>
          <a:p>
            <a:pPr lvl="6" marL="3024000" indent="-216000">
              <a:spcBef>
                <a:spcPts val="283"/>
              </a:spcBef>
              <a:buClr>
                <a:srgbClr val="000000"/>
              </a:buClr>
              <a:buSzPct val="45000"/>
              <a:buFont typeface="Wingdings" charset="2"/>
              <a:buChar char=""/>
            </a:pPr>
            <a:r>
              <a:rPr b="0" lang="ru-RU" sz="2000" spc="-1" strike="noStrike">
                <a:solidFill>
                  <a:srgbClr val="000000"/>
                </a:solidFill>
                <a:latin typeface="Helvetica Light"/>
              </a:rPr>
              <a:t>Седьмой уровень структуры</a:t>
            </a:r>
            <a:endParaRPr b="0" lang="ru-RU" sz="2000" spc="-1" strike="noStrike">
              <a:solidFill>
                <a:srgbClr val="000000"/>
              </a:solidFill>
              <a:latin typeface="Helvetica Light"/>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png"/><Relationship Id="rId3"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pn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 Id="rId11" Type="http://schemas.openxmlformats.org/officeDocument/2006/relationships/slideLayout" Target="../slideLayouts/slideLayout51.xml"/>
</Relationships>
</file>

<file path=ppt/slides/_rels/slide11.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5" Type="http://schemas.openxmlformats.org/officeDocument/2006/relationships/image" Target="../media/image76.png"/><Relationship Id="rId16" Type="http://schemas.openxmlformats.org/officeDocument/2006/relationships/image" Target="../media/image77.png"/><Relationship Id="rId17" Type="http://schemas.openxmlformats.org/officeDocument/2006/relationships/image" Target="../media/image78.png"/><Relationship Id="rId18" Type="http://schemas.openxmlformats.org/officeDocument/2006/relationships/image" Target="../media/image79.png"/><Relationship Id="rId19" Type="http://schemas.openxmlformats.org/officeDocument/2006/relationships/slideLayout" Target="../slideLayouts/slideLayout51.xml"/>
</Relationships>
</file>

<file path=ppt/slides/_rels/slide12.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png"/><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slideLayout" Target="../slideLayouts/slideLayout39.xml"/><Relationship Id="rId9"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slideLayout" Target="../slideLayouts/slideLayout39.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slideLayout" Target="../slideLayouts/slideLayout15.xml"/><Relationship Id="rId9"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27.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15.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slideLayout" Target="../slideLayouts/slideLayout39.xml"/><Relationship Id="rId6" Type="http://schemas.openxmlformats.org/officeDocument/2006/relationships/comments" Target="../comments/comment5.xml"/><Relationship Id="rId7"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slideLayout" Target="../slideLayouts/slideLayout15.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 Id="rId3" Type="http://schemas.openxmlformats.org/officeDocument/2006/relationships/slideLayout" Target="../slideLayouts/slideLayout39.xml"/>
</Relationships>
</file>

<file path=ppt/slides/_rels/slide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slideLayout" Target="../slideLayouts/slideLayout39.xml"/><Relationship Id="rId1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51.png"/><Relationship Id="rId12" Type="http://schemas.openxmlformats.org/officeDocument/2006/relationships/slideLayout" Target="../slideLayouts/slideLayout39.xml"/><Relationship Id="rId13" Type="http://schemas.openxmlformats.org/officeDocument/2006/relationships/comments" Target="../comments/comment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Заголовок 1"/>
          <p:cNvSpPr txBox="1"/>
          <p:nvPr/>
        </p:nvSpPr>
        <p:spPr>
          <a:xfrm>
            <a:off x="4834080" y="2304000"/>
            <a:ext cx="14714280" cy="4641480"/>
          </a:xfrm>
          <a:prstGeom prst="rect">
            <a:avLst/>
          </a:prstGeom>
          <a:noFill/>
          <a:ln w="12600">
            <a:noFill/>
          </a:ln>
        </p:spPr>
        <p:txBody>
          <a:bodyPr lIns="0" rIns="0" tIns="0" bIns="0" anchor="ctr">
            <a:noAutofit/>
          </a:bodyPr>
          <a:p>
            <a:endParaRPr b="0" lang="ru-RU" sz="1800" spc="-1" strike="noStrike">
              <a:solidFill>
                <a:srgbClr val="000000"/>
              </a:solidFill>
              <a:latin typeface="Helvetica Light"/>
            </a:endParaRPr>
          </a:p>
        </p:txBody>
      </p:sp>
      <p:sp>
        <p:nvSpPr>
          <p:cNvPr id="213" name="Текст 2"/>
          <p:cNvSpPr txBox="1"/>
          <p:nvPr/>
        </p:nvSpPr>
        <p:spPr>
          <a:xfrm>
            <a:off x="4834080" y="7072200"/>
            <a:ext cx="14714280" cy="1587600"/>
          </a:xfrm>
          <a:prstGeom prst="rect">
            <a:avLst/>
          </a:prstGeom>
          <a:noFill/>
          <a:ln w="12600">
            <a:noFill/>
          </a:ln>
        </p:spPr>
        <p:txBody>
          <a:bodyPr lIns="0" rIns="0" tIns="0" bIns="0">
            <a:noAutofit/>
          </a:bodyPr>
          <a:p>
            <a:endParaRPr b="0" lang="ru-RU" sz="5000" spc="-1" strike="noStrike">
              <a:solidFill>
                <a:srgbClr val="000000"/>
              </a:solidFill>
              <a:latin typeface="Helvetica Light"/>
            </a:endParaRPr>
          </a:p>
        </p:txBody>
      </p:sp>
      <p:pic>
        <p:nvPicPr>
          <p:cNvPr id="214" name="image1.jpeg 1" descr="image1.jpeg"/>
          <p:cNvPicPr/>
          <p:nvPr/>
        </p:nvPicPr>
        <p:blipFill>
          <a:blip r:embed="rId1"/>
          <a:stretch/>
        </p:blipFill>
        <p:spPr>
          <a:xfrm rot="102600">
            <a:off x="-352080" y="-2018160"/>
            <a:ext cx="29236680" cy="16416720"/>
          </a:xfrm>
          <a:prstGeom prst="rect">
            <a:avLst/>
          </a:prstGeom>
          <a:ln w="12700">
            <a:noFill/>
          </a:ln>
        </p:spPr>
      </p:pic>
      <p:sp>
        <p:nvSpPr>
          <p:cNvPr id="215" name="D-Spray"/>
          <p:cNvSpPr/>
          <p:nvPr/>
        </p:nvSpPr>
        <p:spPr>
          <a:xfrm>
            <a:off x="1276920" y="5641200"/>
            <a:ext cx="13571280" cy="200088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ru-RU" sz="12200" spc="-1" strike="noStrike" cap="all">
                <a:solidFill>
                  <a:srgbClr val="3e3e3e"/>
                </a:solidFill>
                <a:latin typeface="Arial"/>
                <a:ea typeface="Arial"/>
              </a:rPr>
              <a:t>D-S</a:t>
            </a:r>
            <a:r>
              <a:rPr b="1" lang="ru-RU" sz="12200" spc="-1" strike="noStrike">
                <a:solidFill>
                  <a:srgbClr val="3e3e3e"/>
                </a:solidFill>
                <a:latin typeface="Arial"/>
                <a:ea typeface="Arial"/>
              </a:rPr>
              <a:t>pray</a:t>
            </a:r>
            <a:endParaRPr b="0" lang="ru-RU" sz="12200" spc="-1" strike="noStrike">
              <a:latin typeface="Arial"/>
            </a:endParaRPr>
          </a:p>
        </p:txBody>
      </p:sp>
      <p:sp>
        <p:nvSpPr>
          <p:cNvPr id="216" name="Лучи здоровья"/>
          <p:cNvSpPr/>
          <p:nvPr/>
        </p:nvSpPr>
        <p:spPr>
          <a:xfrm>
            <a:off x="1298520" y="8341560"/>
            <a:ext cx="16607880" cy="105768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0" lang="en-US" sz="6000" spc="-1" strike="noStrike">
                <a:solidFill>
                  <a:srgbClr val="3e3e3e"/>
                </a:solidFill>
                <a:latin typeface="Arial"/>
                <a:ea typeface="Arial"/>
              </a:rPr>
              <a:t>Your personal ray of sunshine</a:t>
            </a:r>
            <a:endParaRPr b="0" lang="ru-RU" sz="6000" spc="-1" strike="noStrike">
              <a:latin typeface="Arial"/>
            </a:endParaRPr>
          </a:p>
        </p:txBody>
      </p:sp>
      <p:pic>
        <p:nvPicPr>
          <p:cNvPr id="217" name="image5.png" descr="image5.png"/>
          <p:cNvPicPr/>
          <p:nvPr/>
        </p:nvPicPr>
        <p:blipFill>
          <a:blip r:embed="rId2"/>
          <a:stretch/>
        </p:blipFill>
        <p:spPr>
          <a:xfrm>
            <a:off x="1429200" y="927720"/>
            <a:ext cx="3728880" cy="656640"/>
          </a:xfrm>
          <a:prstGeom prst="rect">
            <a:avLst/>
          </a:prstGeom>
          <a:ln w="1270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4" name="image7.png" descr="image7.png"/>
          <p:cNvPicPr/>
          <p:nvPr/>
        </p:nvPicPr>
        <p:blipFill>
          <a:blip r:embed="rId1"/>
          <a:stretch/>
        </p:blipFill>
        <p:spPr>
          <a:xfrm>
            <a:off x="1537560" y="12793680"/>
            <a:ext cx="1774440" cy="311760"/>
          </a:xfrm>
          <a:prstGeom prst="rect">
            <a:avLst/>
          </a:prstGeom>
          <a:ln w="12700">
            <a:noFill/>
          </a:ln>
        </p:spPr>
      </p:pic>
      <p:sp>
        <p:nvSpPr>
          <p:cNvPr id="345"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pic>
        <p:nvPicPr>
          <p:cNvPr id="346" name="image12.png" descr="image12.png"/>
          <p:cNvPicPr/>
          <p:nvPr/>
        </p:nvPicPr>
        <p:blipFill>
          <a:blip r:embed="rId2"/>
          <a:stretch/>
        </p:blipFill>
        <p:spPr>
          <a:xfrm>
            <a:off x="23622480" y="-11771280"/>
            <a:ext cx="19629360" cy="13715640"/>
          </a:xfrm>
          <a:prstGeom prst="rect">
            <a:avLst/>
          </a:prstGeom>
          <a:ln w="12700">
            <a:noFill/>
          </a:ln>
        </p:spPr>
      </p:pic>
      <p:sp>
        <p:nvSpPr>
          <p:cNvPr id="347" name="Кто больше…"/>
          <p:cNvSpPr/>
          <p:nvPr/>
        </p:nvSpPr>
        <p:spPr>
          <a:xfrm>
            <a:off x="1417320" y="3193200"/>
            <a:ext cx="9982440" cy="38001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US" sz="8000" spc="-1" strike="noStrike">
                <a:solidFill>
                  <a:srgbClr val="ffffff"/>
                </a:solidFill>
                <a:latin typeface="Arial"/>
                <a:ea typeface="Arial"/>
              </a:rPr>
              <a:t>Who is most at risk of vitamin D deficiency?</a:t>
            </a:r>
            <a:endParaRPr b="0" lang="ru-RU" sz="8000" spc="-1" strike="noStrike">
              <a:latin typeface="Arial"/>
            </a:endParaRPr>
          </a:p>
        </p:txBody>
      </p:sp>
      <p:grpSp>
        <p:nvGrpSpPr>
          <p:cNvPr id="348" name="Сгруппировать"/>
          <p:cNvGrpSpPr/>
          <p:nvPr/>
        </p:nvGrpSpPr>
        <p:grpSpPr>
          <a:xfrm>
            <a:off x="23723640" y="-2041920"/>
            <a:ext cx="3854880" cy="4946760"/>
            <a:chOff x="23723640" y="-2041920"/>
            <a:chExt cx="3854880" cy="4946760"/>
          </a:xfrm>
        </p:grpSpPr>
        <p:pic>
          <p:nvPicPr>
            <p:cNvPr id="349" name="image13.png" descr="image13.png"/>
            <p:cNvPicPr/>
            <p:nvPr/>
          </p:nvPicPr>
          <p:blipFill>
            <a:blip r:embed="rId3"/>
            <a:stretch/>
          </p:blipFill>
          <p:spPr>
            <a:xfrm>
              <a:off x="26060760" y="-1580400"/>
              <a:ext cx="1517760" cy="4485240"/>
            </a:xfrm>
            <a:prstGeom prst="rect">
              <a:avLst/>
            </a:prstGeom>
            <a:ln w="12700">
              <a:noFill/>
            </a:ln>
          </p:spPr>
        </p:pic>
        <p:pic>
          <p:nvPicPr>
            <p:cNvPr id="350" name="image14.png" descr="image14.png"/>
            <p:cNvPicPr/>
            <p:nvPr/>
          </p:nvPicPr>
          <p:blipFill>
            <a:blip r:embed="rId4">
              <a:alphaModFix amt="76000"/>
            </a:blip>
            <a:stretch/>
          </p:blipFill>
          <p:spPr>
            <a:xfrm flipH="1">
              <a:off x="23723640" y="-2041920"/>
              <a:ext cx="2631960" cy="1838880"/>
            </a:xfrm>
            <a:prstGeom prst="rect">
              <a:avLst/>
            </a:prstGeom>
            <a:ln w="12700">
              <a:noFill/>
            </a:ln>
          </p:spPr>
        </p:pic>
      </p:grpSp>
      <p:sp>
        <p:nvSpPr>
          <p:cNvPr id="351" name="Кружок"/>
          <p:cNvSpPr/>
          <p:nvPr/>
        </p:nvSpPr>
        <p:spPr>
          <a:xfrm>
            <a:off x="-4290840" y="-1858680"/>
            <a:ext cx="17433360" cy="17433360"/>
          </a:xfrm>
          <a:prstGeom prst="ellipse">
            <a:avLst/>
          </a:prstGeom>
          <a:noFill/>
          <a:ln w="50800">
            <a:solidFill>
              <a:srgbClr val="faf0a4"/>
            </a:solidFill>
            <a:round/>
          </a:ln>
        </p:spPr>
        <p:style>
          <a:lnRef idx="0"/>
          <a:fillRef idx="0"/>
          <a:effectRef idx="0"/>
          <a:fontRef idx="minor"/>
        </p:style>
      </p:sp>
      <p:sp>
        <p:nvSpPr>
          <p:cNvPr id="352" name="Специалисты сходятся во мнении, что гиповитаминоз D приобретает черты эпидемии, охватывая детей, подростков, взрослых, беременных и кормящих женщин, пожилых людей"/>
          <p:cNvSpPr/>
          <p:nvPr/>
        </p:nvSpPr>
        <p:spPr>
          <a:xfrm>
            <a:off x="1417320" y="8187120"/>
            <a:ext cx="9883800" cy="277560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600" spc="-111" strike="noStrike">
                <a:solidFill>
                  <a:srgbClr val="ffffff"/>
                </a:solidFill>
                <a:latin typeface="Arial"/>
                <a:ea typeface="Arial"/>
              </a:rPr>
              <a:t>Experts agree that vitamin D deficiency is becoming an epidemic, affecting children, adolescents, adults, pregnant and lactating</a:t>
            </a:r>
            <a:endParaRPr b="0" lang="ru-RU" sz="3600" spc="-1" strike="noStrike">
              <a:latin typeface="Arial"/>
            </a:endParaRPr>
          </a:p>
          <a:p>
            <a:pPr>
              <a:lnSpc>
                <a:spcPct val="120000"/>
              </a:lnSpc>
              <a:tabLst>
                <a:tab algn="l" pos="0"/>
              </a:tabLst>
            </a:pPr>
            <a:r>
              <a:rPr b="0" lang="en-US" sz="3600" spc="-111" strike="noStrike">
                <a:solidFill>
                  <a:srgbClr val="ffffff"/>
                </a:solidFill>
                <a:latin typeface="Arial"/>
                <a:ea typeface="Arial"/>
              </a:rPr>
              <a:t>women, and seniors.</a:t>
            </a:r>
            <a:endParaRPr b="0" lang="ru-RU" sz="3600" spc="-1" strike="noStrike">
              <a:latin typeface="Arial"/>
            </a:endParaRPr>
          </a:p>
        </p:txBody>
      </p:sp>
      <p:sp>
        <p:nvSpPr>
          <p:cNvPr id="353" name="Жители северных стран, включая Россию"/>
          <p:cNvSpPr/>
          <p:nvPr/>
        </p:nvSpPr>
        <p:spPr>
          <a:xfrm>
            <a:off x="15971400" y="1044360"/>
            <a:ext cx="5710320" cy="12376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000" spc="-94" strike="noStrike">
                <a:solidFill>
                  <a:srgbClr val="ffffff"/>
                </a:solidFill>
                <a:latin typeface="Arial"/>
                <a:ea typeface="Arial"/>
              </a:rPr>
              <a:t>Residents of countries in the northern hemisphere</a:t>
            </a:r>
            <a:endParaRPr b="0" lang="ru-RU" sz="3000" spc="-1" strike="noStrike">
              <a:latin typeface="Arial"/>
            </a:endParaRPr>
          </a:p>
        </p:txBody>
      </p:sp>
      <p:sp>
        <p:nvSpPr>
          <p:cNvPr id="354" name="Люди с заболеваниями кишечника, печени или почек"/>
          <p:cNvSpPr/>
          <p:nvPr/>
        </p:nvSpPr>
        <p:spPr>
          <a:xfrm>
            <a:off x="15971400" y="3231000"/>
            <a:ext cx="6422760" cy="12376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000" spc="-94" strike="noStrike">
                <a:solidFill>
                  <a:srgbClr val="ffffff"/>
                </a:solidFill>
                <a:latin typeface="Arial"/>
                <a:ea typeface="Arial"/>
              </a:rPr>
              <a:t>Those who are not able to properly metabolize vitamin D</a:t>
            </a:r>
            <a:endParaRPr b="0" lang="ru-RU" sz="3000" spc="-1" strike="noStrike">
              <a:latin typeface="Arial"/>
            </a:endParaRPr>
          </a:p>
        </p:txBody>
      </p:sp>
      <p:sp>
        <p:nvSpPr>
          <p:cNvPr id="355" name="Взрослые с избыточной массой тела и нарушением всасывания жиров"/>
          <p:cNvSpPr/>
          <p:nvPr/>
        </p:nvSpPr>
        <p:spPr>
          <a:xfrm>
            <a:off x="15946920" y="5691600"/>
            <a:ext cx="642276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000" spc="-94" strike="noStrike">
                <a:solidFill>
                  <a:srgbClr val="ffffff"/>
                </a:solidFill>
                <a:latin typeface="Arial"/>
                <a:ea typeface="Arial"/>
              </a:rPr>
              <a:t>Those who are overweight or obese</a:t>
            </a:r>
            <a:endParaRPr b="0" lang="ru-RU" sz="3000" spc="-1" strike="noStrike">
              <a:latin typeface="Arial"/>
            </a:endParaRPr>
          </a:p>
        </p:txBody>
      </p:sp>
      <p:sp>
        <p:nvSpPr>
          <p:cNvPr id="356" name="Часто болеющие"/>
          <p:cNvSpPr/>
          <p:nvPr/>
        </p:nvSpPr>
        <p:spPr>
          <a:xfrm>
            <a:off x="15971400" y="7878240"/>
            <a:ext cx="642276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000" spc="-94" strike="noStrike">
                <a:solidFill>
                  <a:srgbClr val="ffffff"/>
                </a:solidFill>
                <a:latin typeface="Arial"/>
                <a:ea typeface="Arial"/>
              </a:rPr>
              <a:t>People who are frequently ill</a:t>
            </a:r>
            <a:endParaRPr b="0" lang="ru-RU" sz="3000" spc="-1" strike="noStrike">
              <a:latin typeface="Arial"/>
            </a:endParaRPr>
          </a:p>
        </p:txBody>
      </p:sp>
      <p:sp>
        <p:nvSpPr>
          <p:cNvPr id="357" name="Обладатели смуглой кожи"/>
          <p:cNvSpPr/>
          <p:nvPr/>
        </p:nvSpPr>
        <p:spPr>
          <a:xfrm>
            <a:off x="15971400" y="9823320"/>
            <a:ext cx="6422760" cy="6897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000" spc="-94" strike="noStrike">
                <a:solidFill>
                  <a:srgbClr val="ffffff"/>
                </a:solidFill>
                <a:latin typeface="Arial"/>
                <a:ea typeface="Arial"/>
              </a:rPr>
              <a:t>Those who have darker skin tones</a:t>
            </a:r>
            <a:endParaRPr b="0" lang="ru-RU" sz="3000" spc="-1" strike="noStrike">
              <a:latin typeface="Arial"/>
            </a:endParaRPr>
          </a:p>
        </p:txBody>
      </p:sp>
      <p:sp>
        <p:nvSpPr>
          <p:cNvPr id="358" name="Пожилые люди"/>
          <p:cNvSpPr/>
          <p:nvPr/>
        </p:nvSpPr>
        <p:spPr>
          <a:xfrm>
            <a:off x="15971400" y="11903040"/>
            <a:ext cx="6422760" cy="69120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000" spc="-94" strike="noStrike">
                <a:solidFill>
                  <a:srgbClr val="ffffff"/>
                </a:solidFill>
                <a:latin typeface="Arial"/>
                <a:ea typeface="Arial"/>
              </a:rPr>
              <a:t>Elderly people</a:t>
            </a:r>
            <a:endParaRPr b="0" lang="ru-RU" sz="3000" spc="-1" strike="noStrike">
              <a:latin typeface="Arial"/>
            </a:endParaRPr>
          </a:p>
        </p:txBody>
      </p:sp>
      <p:sp>
        <p:nvSpPr>
          <p:cNvPr id="359" name="Кружок"/>
          <p:cNvSpPr/>
          <p:nvPr/>
        </p:nvSpPr>
        <p:spPr>
          <a:xfrm>
            <a:off x="11310840" y="1506960"/>
            <a:ext cx="311760" cy="311760"/>
          </a:xfrm>
          <a:prstGeom prst="ellipse">
            <a:avLst/>
          </a:prstGeom>
          <a:solidFill>
            <a:srgbClr val="faf0a3"/>
          </a:solidFill>
          <a:ln w="12700">
            <a:noFill/>
          </a:ln>
        </p:spPr>
        <p:style>
          <a:lnRef idx="0"/>
          <a:fillRef idx="0"/>
          <a:effectRef idx="0"/>
          <a:fontRef idx="minor"/>
        </p:style>
      </p:sp>
      <p:sp>
        <p:nvSpPr>
          <p:cNvPr id="360" name="Кружок"/>
          <p:cNvSpPr/>
          <p:nvPr/>
        </p:nvSpPr>
        <p:spPr>
          <a:xfrm>
            <a:off x="13982040" y="1112760"/>
            <a:ext cx="1151280" cy="1151280"/>
          </a:xfrm>
          <a:prstGeom prst="ellipse">
            <a:avLst/>
          </a:prstGeom>
          <a:noFill/>
          <a:ln w="38100">
            <a:solidFill>
              <a:srgbClr val="f9f1a3"/>
            </a:solidFill>
            <a:round/>
          </a:ln>
        </p:spPr>
        <p:style>
          <a:lnRef idx="0"/>
          <a:fillRef idx="0"/>
          <a:effectRef idx="0"/>
          <a:fontRef idx="minor"/>
        </p:style>
      </p:sp>
      <p:sp>
        <p:nvSpPr>
          <p:cNvPr id="361" name="Линия"/>
          <p:cNvSpPr/>
          <p:nvPr/>
        </p:nvSpPr>
        <p:spPr>
          <a:xfrm>
            <a:off x="11413440" y="1662840"/>
            <a:ext cx="2574360" cy="0"/>
          </a:xfrm>
          <a:prstGeom prst="line">
            <a:avLst/>
          </a:prstGeom>
          <a:ln w="38100">
            <a:solidFill>
              <a:srgbClr val="fdf098"/>
            </a:solidFill>
            <a:round/>
          </a:ln>
        </p:spPr>
        <p:style>
          <a:lnRef idx="0"/>
          <a:fillRef idx="0"/>
          <a:effectRef idx="0"/>
          <a:fontRef idx="minor"/>
        </p:style>
      </p:sp>
      <p:sp>
        <p:nvSpPr>
          <p:cNvPr id="362" name="Кружок"/>
          <p:cNvSpPr/>
          <p:nvPr/>
        </p:nvSpPr>
        <p:spPr>
          <a:xfrm>
            <a:off x="12442320" y="3605040"/>
            <a:ext cx="311760" cy="311760"/>
          </a:xfrm>
          <a:prstGeom prst="ellipse">
            <a:avLst/>
          </a:prstGeom>
          <a:solidFill>
            <a:srgbClr val="faf0a3"/>
          </a:solidFill>
          <a:ln w="12700">
            <a:noFill/>
          </a:ln>
        </p:spPr>
        <p:style>
          <a:lnRef idx="0"/>
          <a:fillRef idx="0"/>
          <a:effectRef idx="0"/>
          <a:fontRef idx="minor"/>
        </p:style>
      </p:sp>
      <p:sp>
        <p:nvSpPr>
          <p:cNvPr id="363" name="Кружок"/>
          <p:cNvSpPr/>
          <p:nvPr/>
        </p:nvSpPr>
        <p:spPr>
          <a:xfrm>
            <a:off x="13982040" y="3210480"/>
            <a:ext cx="1151280" cy="1151280"/>
          </a:xfrm>
          <a:prstGeom prst="ellipse">
            <a:avLst/>
          </a:prstGeom>
          <a:noFill/>
          <a:ln w="38100">
            <a:solidFill>
              <a:srgbClr val="f9f1a3"/>
            </a:solidFill>
            <a:round/>
          </a:ln>
        </p:spPr>
        <p:style>
          <a:lnRef idx="0"/>
          <a:fillRef idx="0"/>
          <a:effectRef idx="0"/>
          <a:fontRef idx="minor"/>
        </p:style>
      </p:sp>
      <p:sp>
        <p:nvSpPr>
          <p:cNvPr id="364" name="Линия"/>
          <p:cNvSpPr/>
          <p:nvPr/>
        </p:nvSpPr>
        <p:spPr>
          <a:xfrm>
            <a:off x="12570120" y="3760920"/>
            <a:ext cx="1411920" cy="0"/>
          </a:xfrm>
          <a:prstGeom prst="line">
            <a:avLst/>
          </a:prstGeom>
          <a:ln w="38100">
            <a:solidFill>
              <a:srgbClr val="fdf098"/>
            </a:solidFill>
            <a:round/>
          </a:ln>
        </p:spPr>
        <p:style>
          <a:lnRef idx="0"/>
          <a:fillRef idx="0"/>
          <a:effectRef idx="0"/>
          <a:fontRef idx="minor"/>
        </p:style>
      </p:sp>
      <p:sp>
        <p:nvSpPr>
          <p:cNvPr id="365" name="Кружок"/>
          <p:cNvSpPr/>
          <p:nvPr/>
        </p:nvSpPr>
        <p:spPr>
          <a:xfrm>
            <a:off x="12945240" y="5727960"/>
            <a:ext cx="311760" cy="311760"/>
          </a:xfrm>
          <a:prstGeom prst="ellipse">
            <a:avLst/>
          </a:prstGeom>
          <a:solidFill>
            <a:srgbClr val="faf0a3"/>
          </a:solidFill>
          <a:ln w="12700">
            <a:noFill/>
          </a:ln>
        </p:spPr>
        <p:style>
          <a:lnRef idx="0"/>
          <a:fillRef idx="0"/>
          <a:effectRef idx="0"/>
          <a:fontRef idx="minor"/>
        </p:style>
      </p:sp>
      <p:sp>
        <p:nvSpPr>
          <p:cNvPr id="366" name="Кружок"/>
          <p:cNvSpPr/>
          <p:nvPr/>
        </p:nvSpPr>
        <p:spPr>
          <a:xfrm>
            <a:off x="13982040" y="5333760"/>
            <a:ext cx="1151280" cy="1151280"/>
          </a:xfrm>
          <a:prstGeom prst="ellipse">
            <a:avLst/>
          </a:prstGeom>
          <a:noFill/>
          <a:ln w="38100">
            <a:solidFill>
              <a:srgbClr val="f9f1a3"/>
            </a:solidFill>
            <a:round/>
          </a:ln>
        </p:spPr>
        <p:style>
          <a:lnRef idx="0"/>
          <a:fillRef idx="0"/>
          <a:effectRef idx="0"/>
          <a:fontRef idx="minor"/>
        </p:style>
      </p:sp>
      <p:sp>
        <p:nvSpPr>
          <p:cNvPr id="367" name="Линия"/>
          <p:cNvSpPr/>
          <p:nvPr/>
        </p:nvSpPr>
        <p:spPr>
          <a:xfrm>
            <a:off x="13047840" y="5883840"/>
            <a:ext cx="947520" cy="0"/>
          </a:xfrm>
          <a:prstGeom prst="line">
            <a:avLst/>
          </a:prstGeom>
          <a:ln w="38100">
            <a:solidFill>
              <a:srgbClr val="fdf098"/>
            </a:solidFill>
            <a:round/>
          </a:ln>
        </p:spPr>
        <p:style>
          <a:lnRef idx="0"/>
          <a:fillRef idx="0"/>
          <a:effectRef idx="0"/>
          <a:fontRef idx="minor"/>
        </p:style>
      </p:sp>
      <p:sp>
        <p:nvSpPr>
          <p:cNvPr id="368" name="Кружок"/>
          <p:cNvSpPr/>
          <p:nvPr/>
        </p:nvSpPr>
        <p:spPr>
          <a:xfrm>
            <a:off x="12894480" y="7902000"/>
            <a:ext cx="311760" cy="311760"/>
          </a:xfrm>
          <a:prstGeom prst="ellipse">
            <a:avLst/>
          </a:prstGeom>
          <a:solidFill>
            <a:srgbClr val="faf0a3"/>
          </a:solidFill>
          <a:ln w="12700">
            <a:noFill/>
          </a:ln>
        </p:spPr>
        <p:style>
          <a:lnRef idx="0"/>
          <a:fillRef idx="0"/>
          <a:effectRef idx="0"/>
          <a:fontRef idx="minor"/>
        </p:style>
      </p:sp>
      <p:sp>
        <p:nvSpPr>
          <p:cNvPr id="369" name="Кружок"/>
          <p:cNvSpPr/>
          <p:nvPr/>
        </p:nvSpPr>
        <p:spPr>
          <a:xfrm>
            <a:off x="13982040" y="7507800"/>
            <a:ext cx="1151280" cy="1151280"/>
          </a:xfrm>
          <a:prstGeom prst="ellipse">
            <a:avLst/>
          </a:prstGeom>
          <a:noFill/>
          <a:ln w="38100">
            <a:solidFill>
              <a:srgbClr val="f9f1a3"/>
            </a:solidFill>
            <a:round/>
          </a:ln>
        </p:spPr>
        <p:style>
          <a:lnRef idx="0"/>
          <a:fillRef idx="0"/>
          <a:effectRef idx="0"/>
          <a:fontRef idx="minor"/>
        </p:style>
      </p:sp>
      <p:sp>
        <p:nvSpPr>
          <p:cNvPr id="370" name="Линия"/>
          <p:cNvSpPr/>
          <p:nvPr/>
        </p:nvSpPr>
        <p:spPr>
          <a:xfrm>
            <a:off x="13022280" y="8057880"/>
            <a:ext cx="947880" cy="0"/>
          </a:xfrm>
          <a:prstGeom prst="line">
            <a:avLst/>
          </a:prstGeom>
          <a:ln w="38100">
            <a:solidFill>
              <a:srgbClr val="fdf098"/>
            </a:solidFill>
            <a:round/>
          </a:ln>
        </p:spPr>
        <p:style>
          <a:lnRef idx="0"/>
          <a:fillRef idx="0"/>
          <a:effectRef idx="0"/>
          <a:fontRef idx="minor"/>
        </p:style>
      </p:sp>
      <p:sp>
        <p:nvSpPr>
          <p:cNvPr id="371" name="Кружок"/>
          <p:cNvSpPr/>
          <p:nvPr/>
        </p:nvSpPr>
        <p:spPr>
          <a:xfrm>
            <a:off x="12289680" y="10012320"/>
            <a:ext cx="311760" cy="311760"/>
          </a:xfrm>
          <a:prstGeom prst="ellipse">
            <a:avLst/>
          </a:prstGeom>
          <a:solidFill>
            <a:srgbClr val="faf0a3"/>
          </a:solidFill>
          <a:ln w="12700">
            <a:noFill/>
          </a:ln>
        </p:spPr>
        <p:style>
          <a:lnRef idx="0"/>
          <a:fillRef idx="0"/>
          <a:effectRef idx="0"/>
          <a:fontRef idx="minor"/>
        </p:style>
      </p:sp>
      <p:sp>
        <p:nvSpPr>
          <p:cNvPr id="372" name="Кружок"/>
          <p:cNvSpPr/>
          <p:nvPr/>
        </p:nvSpPr>
        <p:spPr>
          <a:xfrm>
            <a:off x="13982040" y="9618120"/>
            <a:ext cx="1151280" cy="1151280"/>
          </a:xfrm>
          <a:prstGeom prst="ellipse">
            <a:avLst/>
          </a:prstGeom>
          <a:noFill/>
          <a:ln w="38100">
            <a:solidFill>
              <a:srgbClr val="f9f1a3"/>
            </a:solidFill>
            <a:round/>
          </a:ln>
        </p:spPr>
        <p:style>
          <a:lnRef idx="0"/>
          <a:fillRef idx="0"/>
          <a:effectRef idx="0"/>
          <a:fontRef idx="minor"/>
        </p:style>
      </p:sp>
      <p:sp>
        <p:nvSpPr>
          <p:cNvPr id="373" name="Линия"/>
          <p:cNvSpPr/>
          <p:nvPr/>
        </p:nvSpPr>
        <p:spPr>
          <a:xfrm>
            <a:off x="12354120" y="10168200"/>
            <a:ext cx="1607400" cy="0"/>
          </a:xfrm>
          <a:prstGeom prst="line">
            <a:avLst/>
          </a:prstGeom>
          <a:ln w="38100">
            <a:solidFill>
              <a:srgbClr val="fdf098"/>
            </a:solidFill>
            <a:round/>
          </a:ln>
        </p:spPr>
        <p:style>
          <a:lnRef idx="0"/>
          <a:fillRef idx="0"/>
          <a:effectRef idx="0"/>
          <a:fontRef idx="minor"/>
        </p:style>
      </p:sp>
      <p:sp>
        <p:nvSpPr>
          <p:cNvPr id="374" name="Кружок"/>
          <p:cNvSpPr/>
          <p:nvPr/>
        </p:nvSpPr>
        <p:spPr>
          <a:xfrm>
            <a:off x="11073960" y="12092760"/>
            <a:ext cx="311760" cy="311760"/>
          </a:xfrm>
          <a:prstGeom prst="ellipse">
            <a:avLst/>
          </a:prstGeom>
          <a:solidFill>
            <a:srgbClr val="faf0a3"/>
          </a:solidFill>
          <a:ln w="12700">
            <a:noFill/>
          </a:ln>
        </p:spPr>
        <p:style>
          <a:lnRef idx="0"/>
          <a:fillRef idx="0"/>
          <a:effectRef idx="0"/>
          <a:fontRef idx="minor"/>
        </p:style>
      </p:sp>
      <p:sp>
        <p:nvSpPr>
          <p:cNvPr id="375" name="Кружок"/>
          <p:cNvSpPr/>
          <p:nvPr/>
        </p:nvSpPr>
        <p:spPr>
          <a:xfrm>
            <a:off x="13982040" y="11698560"/>
            <a:ext cx="1151280" cy="1151280"/>
          </a:xfrm>
          <a:prstGeom prst="ellipse">
            <a:avLst/>
          </a:prstGeom>
          <a:noFill/>
          <a:ln w="38100">
            <a:solidFill>
              <a:srgbClr val="f9f1a3"/>
            </a:solidFill>
            <a:round/>
          </a:ln>
        </p:spPr>
        <p:style>
          <a:lnRef idx="0"/>
          <a:fillRef idx="0"/>
          <a:effectRef idx="0"/>
          <a:fontRef idx="minor"/>
        </p:style>
      </p:sp>
      <p:sp>
        <p:nvSpPr>
          <p:cNvPr id="376" name="Линия"/>
          <p:cNvSpPr/>
          <p:nvPr/>
        </p:nvSpPr>
        <p:spPr>
          <a:xfrm>
            <a:off x="11151000" y="12248640"/>
            <a:ext cx="2843280" cy="0"/>
          </a:xfrm>
          <a:prstGeom prst="line">
            <a:avLst/>
          </a:prstGeom>
          <a:ln w="38100">
            <a:solidFill>
              <a:srgbClr val="fdf098"/>
            </a:solidFill>
            <a:round/>
          </a:ln>
        </p:spPr>
        <p:style>
          <a:lnRef idx="0"/>
          <a:fillRef idx="0"/>
          <a:effectRef idx="0"/>
          <a:fontRef idx="minor"/>
        </p:style>
      </p:sp>
      <p:pic>
        <p:nvPicPr>
          <p:cNvPr id="377" name="image35.png" descr="image35.png"/>
          <p:cNvPicPr/>
          <p:nvPr/>
        </p:nvPicPr>
        <p:blipFill>
          <a:blip r:embed="rId5"/>
          <a:stretch/>
        </p:blipFill>
        <p:spPr>
          <a:xfrm>
            <a:off x="14098680" y="7581600"/>
            <a:ext cx="917280" cy="1003680"/>
          </a:xfrm>
          <a:prstGeom prst="rect">
            <a:avLst/>
          </a:prstGeom>
          <a:ln w="12700">
            <a:noFill/>
          </a:ln>
        </p:spPr>
      </p:pic>
      <p:pic>
        <p:nvPicPr>
          <p:cNvPr id="378" name="image36.png" descr="image36.png"/>
          <p:cNvPicPr/>
          <p:nvPr/>
        </p:nvPicPr>
        <p:blipFill>
          <a:blip r:embed="rId6"/>
          <a:stretch/>
        </p:blipFill>
        <p:spPr>
          <a:xfrm>
            <a:off x="14065200" y="1124280"/>
            <a:ext cx="984600" cy="1077120"/>
          </a:xfrm>
          <a:prstGeom prst="rect">
            <a:avLst/>
          </a:prstGeom>
          <a:ln w="12700">
            <a:noFill/>
          </a:ln>
        </p:spPr>
      </p:pic>
      <p:pic>
        <p:nvPicPr>
          <p:cNvPr id="379" name="image37.png" descr="image37.png"/>
          <p:cNvPicPr/>
          <p:nvPr/>
        </p:nvPicPr>
        <p:blipFill>
          <a:blip r:embed="rId7"/>
          <a:stretch/>
        </p:blipFill>
        <p:spPr>
          <a:xfrm>
            <a:off x="14077800" y="3247560"/>
            <a:ext cx="984600" cy="1077120"/>
          </a:xfrm>
          <a:prstGeom prst="rect">
            <a:avLst/>
          </a:prstGeom>
          <a:ln w="12700">
            <a:noFill/>
          </a:ln>
        </p:spPr>
      </p:pic>
      <p:pic>
        <p:nvPicPr>
          <p:cNvPr id="380" name="image32.png" descr="image32.png"/>
          <p:cNvPicPr/>
          <p:nvPr/>
        </p:nvPicPr>
        <p:blipFill>
          <a:blip r:embed="rId8"/>
          <a:stretch/>
        </p:blipFill>
        <p:spPr>
          <a:xfrm>
            <a:off x="14238360" y="11806200"/>
            <a:ext cx="637920" cy="884880"/>
          </a:xfrm>
          <a:prstGeom prst="rect">
            <a:avLst/>
          </a:prstGeom>
          <a:ln w="12700">
            <a:noFill/>
          </a:ln>
        </p:spPr>
      </p:pic>
      <p:pic>
        <p:nvPicPr>
          <p:cNvPr id="381" name="image38.png" descr="image38.png"/>
          <p:cNvPicPr/>
          <p:nvPr/>
        </p:nvPicPr>
        <p:blipFill>
          <a:blip r:embed="rId9"/>
          <a:stretch/>
        </p:blipFill>
        <p:spPr>
          <a:xfrm>
            <a:off x="14153040" y="5466960"/>
            <a:ext cx="808560" cy="884880"/>
          </a:xfrm>
          <a:prstGeom prst="rect">
            <a:avLst/>
          </a:prstGeom>
          <a:ln w="12700">
            <a:noFill/>
          </a:ln>
        </p:spPr>
      </p:pic>
      <p:pic>
        <p:nvPicPr>
          <p:cNvPr id="382" name="image39.png" descr="image39.png"/>
          <p:cNvPicPr/>
          <p:nvPr/>
        </p:nvPicPr>
        <p:blipFill>
          <a:blip r:embed="rId10"/>
          <a:stretch/>
        </p:blipFill>
        <p:spPr>
          <a:xfrm>
            <a:off x="14078160" y="9677520"/>
            <a:ext cx="957240" cy="1047240"/>
          </a:xfrm>
          <a:prstGeom prst="rect">
            <a:avLst/>
          </a:prstGeom>
          <a:ln w="1270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3" name="image40.png" descr="image40.png"/>
          <p:cNvPicPr/>
          <p:nvPr/>
        </p:nvPicPr>
        <p:blipFill>
          <a:blip r:embed="rId1"/>
          <a:srcRect l="7295" t="0" r="7295" b="0"/>
          <a:stretch/>
        </p:blipFill>
        <p:spPr>
          <a:xfrm>
            <a:off x="1573560" y="8628840"/>
            <a:ext cx="1245240" cy="1400400"/>
          </a:xfrm>
          <a:prstGeom prst="rect">
            <a:avLst/>
          </a:prstGeom>
          <a:ln w="12700">
            <a:noFill/>
          </a:ln>
        </p:spPr>
      </p:pic>
      <p:sp>
        <p:nvSpPr>
          <p:cNvPr id="384" name="Кружок"/>
          <p:cNvSpPr/>
          <p:nvPr/>
        </p:nvSpPr>
        <p:spPr>
          <a:xfrm>
            <a:off x="1418760" y="8526240"/>
            <a:ext cx="1554840" cy="1554840"/>
          </a:xfrm>
          <a:prstGeom prst="ellipse">
            <a:avLst/>
          </a:prstGeom>
          <a:noFill/>
          <a:ln w="38100">
            <a:solidFill>
              <a:srgbClr val="fdf098"/>
            </a:solidFill>
            <a:round/>
          </a:ln>
        </p:spPr>
        <p:style>
          <a:lnRef idx="0"/>
          <a:fillRef idx="0"/>
          <a:effectRef idx="0"/>
          <a:fontRef idx="minor"/>
        </p:style>
      </p:sp>
      <p:pic>
        <p:nvPicPr>
          <p:cNvPr id="385" name="image41.png" descr="image41.png"/>
          <p:cNvPicPr/>
          <p:nvPr/>
        </p:nvPicPr>
        <p:blipFill>
          <a:blip r:embed="rId2"/>
          <a:stretch/>
        </p:blipFill>
        <p:spPr>
          <a:xfrm>
            <a:off x="-785160" y="7197120"/>
            <a:ext cx="24894360" cy="584280"/>
          </a:xfrm>
          <a:prstGeom prst="rect">
            <a:avLst/>
          </a:prstGeom>
          <a:ln w="12700">
            <a:noFill/>
          </a:ln>
        </p:spPr>
      </p:pic>
      <p:pic>
        <p:nvPicPr>
          <p:cNvPr id="386" name="image7.png" descr="image7.png"/>
          <p:cNvPicPr/>
          <p:nvPr/>
        </p:nvPicPr>
        <p:blipFill>
          <a:blip r:embed="rId3"/>
          <a:stretch/>
        </p:blipFill>
        <p:spPr>
          <a:xfrm>
            <a:off x="1537560" y="12793680"/>
            <a:ext cx="1774440" cy="311760"/>
          </a:xfrm>
          <a:prstGeom prst="rect">
            <a:avLst/>
          </a:prstGeom>
          <a:ln w="12700">
            <a:noFill/>
          </a:ln>
        </p:spPr>
      </p:pic>
      <p:sp>
        <p:nvSpPr>
          <p:cNvPr id="387"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pic>
        <p:nvPicPr>
          <p:cNvPr id="388" name="image12.png" descr="image12.png"/>
          <p:cNvPicPr/>
          <p:nvPr/>
        </p:nvPicPr>
        <p:blipFill>
          <a:blip r:embed="rId4"/>
          <a:stretch/>
        </p:blipFill>
        <p:spPr>
          <a:xfrm>
            <a:off x="23622480" y="-11771280"/>
            <a:ext cx="19629360" cy="13715640"/>
          </a:xfrm>
          <a:prstGeom prst="rect">
            <a:avLst/>
          </a:prstGeom>
          <a:ln w="12700">
            <a:noFill/>
          </a:ln>
        </p:spPr>
      </p:pic>
      <p:sp>
        <p:nvSpPr>
          <p:cNvPr id="389" name="Часто люди не замечают  симптомы дефицита витамина D"/>
          <p:cNvSpPr/>
          <p:nvPr/>
        </p:nvSpPr>
        <p:spPr>
          <a:xfrm>
            <a:off x="1304280" y="790920"/>
            <a:ext cx="22171320" cy="258120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US" sz="8000" spc="-1" strike="noStrike">
                <a:solidFill>
                  <a:srgbClr val="ffffff"/>
                </a:solidFill>
                <a:latin typeface="Arial"/>
                <a:ea typeface="Arial"/>
              </a:rPr>
              <a:t>Common symptoms of vitamin D deficiency often go unnoticed</a:t>
            </a:r>
            <a:endParaRPr b="0" lang="ru-RU" sz="8000" spc="-1" strike="noStrike">
              <a:latin typeface="Arial"/>
            </a:endParaRPr>
          </a:p>
        </p:txBody>
      </p:sp>
      <p:grpSp>
        <p:nvGrpSpPr>
          <p:cNvPr id="390" name="Сгруппировать"/>
          <p:cNvGrpSpPr/>
          <p:nvPr/>
        </p:nvGrpSpPr>
        <p:grpSpPr>
          <a:xfrm>
            <a:off x="23723640" y="-2041920"/>
            <a:ext cx="3854880" cy="4946760"/>
            <a:chOff x="23723640" y="-2041920"/>
            <a:chExt cx="3854880" cy="4946760"/>
          </a:xfrm>
        </p:grpSpPr>
        <p:pic>
          <p:nvPicPr>
            <p:cNvPr id="391" name="image13.png" descr="image13.png"/>
            <p:cNvPicPr/>
            <p:nvPr/>
          </p:nvPicPr>
          <p:blipFill>
            <a:blip r:embed="rId5"/>
            <a:stretch/>
          </p:blipFill>
          <p:spPr>
            <a:xfrm>
              <a:off x="26060760" y="-1580400"/>
              <a:ext cx="1517760" cy="4485240"/>
            </a:xfrm>
            <a:prstGeom prst="rect">
              <a:avLst/>
            </a:prstGeom>
            <a:ln w="12700">
              <a:noFill/>
            </a:ln>
          </p:spPr>
        </p:pic>
        <p:pic>
          <p:nvPicPr>
            <p:cNvPr id="392" name="image14.png" descr="image14.png"/>
            <p:cNvPicPr/>
            <p:nvPr/>
          </p:nvPicPr>
          <p:blipFill>
            <a:blip r:embed="rId6">
              <a:alphaModFix amt="76000"/>
            </a:blip>
            <a:stretch/>
          </p:blipFill>
          <p:spPr>
            <a:xfrm flipH="1">
              <a:off x="23723640" y="-2041920"/>
              <a:ext cx="2631960" cy="1838880"/>
            </a:xfrm>
            <a:prstGeom prst="rect">
              <a:avLst/>
            </a:prstGeom>
            <a:ln w="12700">
              <a:noFill/>
            </a:ln>
          </p:spPr>
        </p:pic>
      </p:grpSp>
      <p:sp>
        <p:nvSpPr>
          <p:cNvPr id="393" name="О гиповитаминозе могут косвенно сообщать некоторые признаки.…"/>
          <p:cNvSpPr/>
          <p:nvPr/>
        </p:nvSpPr>
        <p:spPr>
          <a:xfrm>
            <a:off x="1323000" y="4413600"/>
            <a:ext cx="20257560" cy="7999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600" spc="-111" strike="noStrike">
                <a:solidFill>
                  <a:srgbClr val="ffffff"/>
                </a:solidFill>
                <a:latin typeface="Arial"/>
                <a:ea typeface="Arial"/>
              </a:rPr>
              <a:t>In adults, these symptoms can include:</a:t>
            </a:r>
            <a:endParaRPr b="0" lang="ru-RU" sz="3600" spc="-1" strike="noStrike">
              <a:latin typeface="Arial"/>
            </a:endParaRPr>
          </a:p>
        </p:txBody>
      </p:sp>
      <p:sp>
        <p:nvSpPr>
          <p:cNvPr id="394" name="Хрупкость костей, боли в спине и суставах"/>
          <p:cNvSpPr/>
          <p:nvPr/>
        </p:nvSpPr>
        <p:spPr>
          <a:xfrm>
            <a:off x="673920" y="10384200"/>
            <a:ext cx="3782520" cy="12751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100" spc="-97" strike="noStrike">
                <a:solidFill>
                  <a:srgbClr val="ffffff"/>
                </a:solidFill>
                <a:latin typeface="Arial"/>
                <a:ea typeface="Arial"/>
              </a:rPr>
              <a:t>Brittle bones, back and joint discomfort</a:t>
            </a:r>
            <a:endParaRPr b="0" lang="ru-RU" sz="3100" spc="-1" strike="noStrike">
              <a:latin typeface="Arial"/>
            </a:endParaRPr>
          </a:p>
        </p:txBody>
      </p:sp>
      <p:sp>
        <p:nvSpPr>
          <p:cNvPr id="395" name="Изменения настроения — апатия"/>
          <p:cNvSpPr/>
          <p:nvPr/>
        </p:nvSpPr>
        <p:spPr>
          <a:xfrm>
            <a:off x="20113200" y="10433880"/>
            <a:ext cx="293472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103" strike="noStrike">
                <a:solidFill>
                  <a:srgbClr val="ffffff"/>
                </a:solidFill>
                <a:latin typeface="Arial"/>
                <a:ea typeface="Arial"/>
              </a:rPr>
              <a:t>Sudden mood changes</a:t>
            </a:r>
            <a:endParaRPr b="0" lang="ru-RU" sz="3100" spc="-1" strike="noStrike">
              <a:latin typeface="Arial"/>
            </a:endParaRPr>
          </a:p>
        </p:txBody>
      </p:sp>
      <p:sp>
        <p:nvSpPr>
          <p:cNvPr id="396" name="Снижение выносливости"/>
          <p:cNvSpPr/>
          <p:nvPr/>
        </p:nvSpPr>
        <p:spPr>
          <a:xfrm>
            <a:off x="8973360" y="10433880"/>
            <a:ext cx="331812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1" strike="noStrike">
                <a:solidFill>
                  <a:srgbClr val="ffffff"/>
                </a:solidFill>
                <a:latin typeface="Arial"/>
                <a:ea typeface="Arial"/>
              </a:rPr>
              <a:t>Decreased stamina</a:t>
            </a:r>
            <a:endParaRPr b="0" lang="ru-RU" sz="3100" spc="-1" strike="noStrike">
              <a:latin typeface="Arial"/>
            </a:endParaRPr>
          </a:p>
        </p:txBody>
      </p:sp>
      <p:sp>
        <p:nvSpPr>
          <p:cNvPr id="397" name="Мышечная слабость"/>
          <p:cNvSpPr/>
          <p:nvPr/>
        </p:nvSpPr>
        <p:spPr>
          <a:xfrm>
            <a:off x="5173200" y="10433880"/>
            <a:ext cx="244836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103" strike="noStrike">
                <a:solidFill>
                  <a:srgbClr val="ffffff"/>
                </a:solidFill>
                <a:latin typeface="Arial"/>
                <a:ea typeface="Arial"/>
              </a:rPr>
              <a:t>Muscle weakness</a:t>
            </a:r>
            <a:endParaRPr b="0" lang="ru-RU" sz="3100" spc="-1" strike="noStrike">
              <a:latin typeface="Arial"/>
            </a:endParaRPr>
          </a:p>
        </p:txBody>
      </p:sp>
      <p:sp>
        <p:nvSpPr>
          <p:cNvPr id="398" name="Частые респираторные инфекции"/>
          <p:cNvSpPr/>
          <p:nvPr/>
        </p:nvSpPr>
        <p:spPr>
          <a:xfrm>
            <a:off x="12858480" y="10425240"/>
            <a:ext cx="3131280" cy="167112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1" strike="noStrike">
                <a:solidFill>
                  <a:srgbClr val="ffffff"/>
                </a:solidFill>
                <a:latin typeface="Arial"/>
                <a:ea typeface="Arial"/>
              </a:rPr>
              <a:t>Frequent respiratory issues</a:t>
            </a:r>
            <a:endParaRPr b="0" lang="ru-RU" sz="3100" spc="-1" strike="noStrike">
              <a:latin typeface="Arial"/>
            </a:endParaRPr>
          </a:p>
        </p:txBody>
      </p:sp>
      <p:sp>
        <p:nvSpPr>
          <p:cNvPr id="399" name="Обострение кожных заболеваний"/>
          <p:cNvSpPr/>
          <p:nvPr/>
        </p:nvSpPr>
        <p:spPr>
          <a:xfrm>
            <a:off x="16301520" y="10454040"/>
            <a:ext cx="313128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1" strike="noStrike">
                <a:solidFill>
                  <a:srgbClr val="ffffff"/>
                </a:solidFill>
                <a:latin typeface="Arial"/>
                <a:ea typeface="Arial"/>
              </a:rPr>
              <a:t>Exacerbation of skin diseases</a:t>
            </a:r>
            <a:endParaRPr b="0" lang="ru-RU" sz="3100" spc="-1" strike="noStrike">
              <a:latin typeface="Arial"/>
            </a:endParaRPr>
          </a:p>
        </p:txBody>
      </p:sp>
      <p:grpSp>
        <p:nvGrpSpPr>
          <p:cNvPr id="400" name="Сгруппировать"/>
          <p:cNvGrpSpPr/>
          <p:nvPr/>
        </p:nvGrpSpPr>
        <p:grpSpPr>
          <a:xfrm>
            <a:off x="2040120" y="7379640"/>
            <a:ext cx="311760" cy="1151280"/>
            <a:chOff x="2040120" y="7379640"/>
            <a:chExt cx="311760" cy="1151280"/>
          </a:xfrm>
        </p:grpSpPr>
        <p:sp>
          <p:nvSpPr>
            <p:cNvPr id="401" name="Кружок"/>
            <p:cNvSpPr/>
            <p:nvPr/>
          </p:nvSpPr>
          <p:spPr>
            <a:xfrm rot="16200000">
              <a:off x="2040120" y="7379640"/>
              <a:ext cx="311760" cy="311760"/>
            </a:xfrm>
            <a:prstGeom prst="ellipse">
              <a:avLst/>
            </a:prstGeom>
            <a:solidFill>
              <a:srgbClr val="faf0a3"/>
            </a:solidFill>
            <a:ln w="12700">
              <a:noFill/>
            </a:ln>
          </p:spPr>
          <p:style>
            <a:lnRef idx="0"/>
            <a:fillRef idx="0"/>
            <a:effectRef idx="0"/>
            <a:fontRef idx="minor"/>
          </p:style>
        </p:sp>
        <p:sp>
          <p:nvSpPr>
            <p:cNvPr id="402" name="Линия"/>
            <p:cNvSpPr/>
            <p:nvPr/>
          </p:nvSpPr>
          <p:spPr>
            <a:xfrm flipV="1">
              <a:off x="2196000" y="7583040"/>
              <a:ext cx="0" cy="947880"/>
            </a:xfrm>
            <a:prstGeom prst="line">
              <a:avLst/>
            </a:prstGeom>
            <a:ln w="38100">
              <a:solidFill>
                <a:srgbClr val="fdf098"/>
              </a:solidFill>
              <a:round/>
            </a:ln>
          </p:spPr>
          <p:style>
            <a:lnRef idx="0"/>
            <a:fillRef idx="0"/>
            <a:effectRef idx="0"/>
            <a:fontRef idx="minor"/>
          </p:style>
        </p:sp>
      </p:grpSp>
      <p:grpSp>
        <p:nvGrpSpPr>
          <p:cNvPr id="403" name="Сгруппировать"/>
          <p:cNvGrpSpPr/>
          <p:nvPr/>
        </p:nvGrpSpPr>
        <p:grpSpPr>
          <a:xfrm>
            <a:off x="5891400" y="7379640"/>
            <a:ext cx="311760" cy="1151280"/>
            <a:chOff x="5891400" y="7379640"/>
            <a:chExt cx="311760" cy="1151280"/>
          </a:xfrm>
        </p:grpSpPr>
        <p:sp>
          <p:nvSpPr>
            <p:cNvPr id="404" name="Кружок"/>
            <p:cNvSpPr/>
            <p:nvPr/>
          </p:nvSpPr>
          <p:spPr>
            <a:xfrm rot="16200000">
              <a:off x="5891400" y="7379640"/>
              <a:ext cx="311760" cy="311760"/>
            </a:xfrm>
            <a:prstGeom prst="ellipse">
              <a:avLst/>
            </a:prstGeom>
            <a:solidFill>
              <a:srgbClr val="faf0a3"/>
            </a:solidFill>
            <a:ln w="12700">
              <a:noFill/>
            </a:ln>
          </p:spPr>
          <p:style>
            <a:lnRef idx="0"/>
            <a:fillRef idx="0"/>
            <a:effectRef idx="0"/>
            <a:fontRef idx="minor"/>
          </p:style>
        </p:sp>
        <p:sp>
          <p:nvSpPr>
            <p:cNvPr id="405" name="Линия"/>
            <p:cNvSpPr/>
            <p:nvPr/>
          </p:nvSpPr>
          <p:spPr>
            <a:xfrm flipV="1">
              <a:off x="6047280" y="7583040"/>
              <a:ext cx="0" cy="947880"/>
            </a:xfrm>
            <a:prstGeom prst="line">
              <a:avLst/>
            </a:prstGeom>
            <a:ln w="38100">
              <a:solidFill>
                <a:srgbClr val="fdf098"/>
              </a:solidFill>
              <a:round/>
            </a:ln>
          </p:spPr>
          <p:style>
            <a:lnRef idx="0"/>
            <a:fillRef idx="0"/>
            <a:effectRef idx="0"/>
            <a:fontRef idx="minor"/>
          </p:style>
        </p:sp>
      </p:grpSp>
      <p:grpSp>
        <p:nvGrpSpPr>
          <p:cNvPr id="406" name="Сгруппировать"/>
          <p:cNvGrpSpPr/>
          <p:nvPr/>
        </p:nvGrpSpPr>
        <p:grpSpPr>
          <a:xfrm>
            <a:off x="9704520" y="7379640"/>
            <a:ext cx="311760" cy="1151280"/>
            <a:chOff x="9704520" y="7379640"/>
            <a:chExt cx="311760" cy="1151280"/>
          </a:xfrm>
        </p:grpSpPr>
        <p:sp>
          <p:nvSpPr>
            <p:cNvPr id="407" name="Кружок"/>
            <p:cNvSpPr/>
            <p:nvPr/>
          </p:nvSpPr>
          <p:spPr>
            <a:xfrm rot="16200000">
              <a:off x="9704520" y="7379640"/>
              <a:ext cx="311760" cy="311760"/>
            </a:xfrm>
            <a:prstGeom prst="ellipse">
              <a:avLst/>
            </a:prstGeom>
            <a:solidFill>
              <a:srgbClr val="faf0a3"/>
            </a:solidFill>
            <a:ln w="12700">
              <a:noFill/>
            </a:ln>
          </p:spPr>
          <p:style>
            <a:lnRef idx="0"/>
            <a:fillRef idx="0"/>
            <a:effectRef idx="0"/>
            <a:fontRef idx="minor"/>
          </p:style>
        </p:sp>
        <p:sp>
          <p:nvSpPr>
            <p:cNvPr id="408" name="Линия"/>
            <p:cNvSpPr/>
            <p:nvPr/>
          </p:nvSpPr>
          <p:spPr>
            <a:xfrm flipV="1">
              <a:off x="9860400" y="7583040"/>
              <a:ext cx="0" cy="947880"/>
            </a:xfrm>
            <a:prstGeom prst="line">
              <a:avLst/>
            </a:prstGeom>
            <a:ln w="38100">
              <a:solidFill>
                <a:srgbClr val="fdf098"/>
              </a:solidFill>
              <a:round/>
            </a:ln>
          </p:spPr>
          <p:style>
            <a:lnRef idx="0"/>
            <a:fillRef idx="0"/>
            <a:effectRef idx="0"/>
            <a:fontRef idx="minor"/>
          </p:style>
        </p:sp>
      </p:grpSp>
      <p:grpSp>
        <p:nvGrpSpPr>
          <p:cNvPr id="409" name="Сгруппировать"/>
          <p:cNvGrpSpPr/>
          <p:nvPr/>
        </p:nvGrpSpPr>
        <p:grpSpPr>
          <a:xfrm>
            <a:off x="13530240" y="7379640"/>
            <a:ext cx="311760" cy="1151280"/>
            <a:chOff x="13530240" y="7379640"/>
            <a:chExt cx="311760" cy="1151280"/>
          </a:xfrm>
        </p:grpSpPr>
        <p:sp>
          <p:nvSpPr>
            <p:cNvPr id="410" name="Кружок"/>
            <p:cNvSpPr/>
            <p:nvPr/>
          </p:nvSpPr>
          <p:spPr>
            <a:xfrm rot="16200000">
              <a:off x="13530240" y="7379640"/>
              <a:ext cx="311760" cy="311760"/>
            </a:xfrm>
            <a:prstGeom prst="ellipse">
              <a:avLst/>
            </a:prstGeom>
            <a:solidFill>
              <a:srgbClr val="faf0a3"/>
            </a:solidFill>
            <a:ln w="12700">
              <a:noFill/>
            </a:ln>
          </p:spPr>
          <p:style>
            <a:lnRef idx="0"/>
            <a:fillRef idx="0"/>
            <a:effectRef idx="0"/>
            <a:fontRef idx="minor"/>
          </p:style>
        </p:sp>
        <p:sp>
          <p:nvSpPr>
            <p:cNvPr id="411" name="Линия"/>
            <p:cNvSpPr/>
            <p:nvPr/>
          </p:nvSpPr>
          <p:spPr>
            <a:xfrm flipV="1">
              <a:off x="13686120" y="7583040"/>
              <a:ext cx="0" cy="947880"/>
            </a:xfrm>
            <a:prstGeom prst="line">
              <a:avLst/>
            </a:prstGeom>
            <a:ln w="38100">
              <a:solidFill>
                <a:srgbClr val="fdf098"/>
              </a:solidFill>
              <a:round/>
            </a:ln>
          </p:spPr>
          <p:style>
            <a:lnRef idx="0"/>
            <a:fillRef idx="0"/>
            <a:effectRef idx="0"/>
            <a:fontRef idx="minor"/>
          </p:style>
        </p:sp>
      </p:grpSp>
      <p:grpSp>
        <p:nvGrpSpPr>
          <p:cNvPr id="412" name="Сгруппировать"/>
          <p:cNvGrpSpPr/>
          <p:nvPr/>
        </p:nvGrpSpPr>
        <p:grpSpPr>
          <a:xfrm>
            <a:off x="17406720" y="7379640"/>
            <a:ext cx="311760" cy="1151280"/>
            <a:chOff x="17406720" y="7379640"/>
            <a:chExt cx="311760" cy="1151280"/>
          </a:xfrm>
        </p:grpSpPr>
        <p:sp>
          <p:nvSpPr>
            <p:cNvPr id="413" name="Кружок"/>
            <p:cNvSpPr/>
            <p:nvPr/>
          </p:nvSpPr>
          <p:spPr>
            <a:xfrm rot="16200000">
              <a:off x="17406720" y="7379640"/>
              <a:ext cx="311760" cy="311760"/>
            </a:xfrm>
            <a:prstGeom prst="ellipse">
              <a:avLst/>
            </a:prstGeom>
            <a:solidFill>
              <a:srgbClr val="faf0a3"/>
            </a:solidFill>
            <a:ln w="12700">
              <a:noFill/>
            </a:ln>
          </p:spPr>
          <p:style>
            <a:lnRef idx="0"/>
            <a:fillRef idx="0"/>
            <a:effectRef idx="0"/>
            <a:fontRef idx="minor"/>
          </p:style>
        </p:sp>
        <p:sp>
          <p:nvSpPr>
            <p:cNvPr id="414" name="Линия"/>
            <p:cNvSpPr/>
            <p:nvPr/>
          </p:nvSpPr>
          <p:spPr>
            <a:xfrm flipV="1">
              <a:off x="17562600" y="7583040"/>
              <a:ext cx="0" cy="947880"/>
            </a:xfrm>
            <a:prstGeom prst="line">
              <a:avLst/>
            </a:prstGeom>
            <a:ln w="38100">
              <a:solidFill>
                <a:srgbClr val="fdf098"/>
              </a:solidFill>
              <a:round/>
            </a:ln>
          </p:spPr>
          <p:style>
            <a:lnRef idx="0"/>
            <a:fillRef idx="0"/>
            <a:effectRef idx="0"/>
            <a:fontRef idx="minor"/>
          </p:style>
        </p:sp>
      </p:grpSp>
      <p:grpSp>
        <p:nvGrpSpPr>
          <p:cNvPr id="415" name="Сгруппировать"/>
          <p:cNvGrpSpPr/>
          <p:nvPr/>
        </p:nvGrpSpPr>
        <p:grpSpPr>
          <a:xfrm>
            <a:off x="21207240" y="7379640"/>
            <a:ext cx="311760" cy="1151280"/>
            <a:chOff x="21207240" y="7379640"/>
            <a:chExt cx="311760" cy="1151280"/>
          </a:xfrm>
        </p:grpSpPr>
        <p:sp>
          <p:nvSpPr>
            <p:cNvPr id="416" name="Кружок"/>
            <p:cNvSpPr/>
            <p:nvPr/>
          </p:nvSpPr>
          <p:spPr>
            <a:xfrm rot="16200000">
              <a:off x="21207240" y="7379640"/>
              <a:ext cx="311760" cy="311760"/>
            </a:xfrm>
            <a:prstGeom prst="ellipse">
              <a:avLst/>
            </a:prstGeom>
            <a:solidFill>
              <a:srgbClr val="faf0a3"/>
            </a:solidFill>
            <a:ln w="12700">
              <a:noFill/>
            </a:ln>
          </p:spPr>
          <p:style>
            <a:lnRef idx="0"/>
            <a:fillRef idx="0"/>
            <a:effectRef idx="0"/>
            <a:fontRef idx="minor"/>
          </p:style>
        </p:sp>
        <p:sp>
          <p:nvSpPr>
            <p:cNvPr id="417" name="Линия"/>
            <p:cNvSpPr/>
            <p:nvPr/>
          </p:nvSpPr>
          <p:spPr>
            <a:xfrm flipV="1">
              <a:off x="21363120" y="7583040"/>
              <a:ext cx="0" cy="947880"/>
            </a:xfrm>
            <a:prstGeom prst="line">
              <a:avLst/>
            </a:prstGeom>
            <a:ln w="38100">
              <a:solidFill>
                <a:srgbClr val="fdf098"/>
              </a:solidFill>
              <a:round/>
            </a:ln>
          </p:spPr>
          <p:style>
            <a:lnRef idx="0"/>
            <a:fillRef idx="0"/>
            <a:effectRef idx="0"/>
            <a:fontRef idx="minor"/>
          </p:style>
        </p:sp>
      </p:grpSp>
      <p:pic>
        <p:nvPicPr>
          <p:cNvPr id="418" name="image41.png" descr="image41.png"/>
          <p:cNvPicPr/>
          <p:nvPr/>
        </p:nvPicPr>
        <p:blipFill>
          <a:blip r:embed="rId7"/>
          <a:stretch/>
        </p:blipFill>
        <p:spPr>
          <a:xfrm>
            <a:off x="22205880" y="7197120"/>
            <a:ext cx="24894360" cy="584280"/>
          </a:xfrm>
          <a:prstGeom prst="rect">
            <a:avLst/>
          </a:prstGeom>
          <a:ln w="12700">
            <a:noFill/>
          </a:ln>
        </p:spPr>
      </p:pic>
      <p:grpSp>
        <p:nvGrpSpPr>
          <p:cNvPr id="419" name="Сгруппировать"/>
          <p:cNvGrpSpPr/>
          <p:nvPr/>
        </p:nvGrpSpPr>
        <p:grpSpPr>
          <a:xfrm>
            <a:off x="-785160" y="6875280"/>
            <a:ext cx="49409640" cy="584280"/>
            <a:chOff x="-785160" y="6875280"/>
            <a:chExt cx="49409640" cy="584280"/>
          </a:xfrm>
        </p:grpSpPr>
        <p:pic>
          <p:nvPicPr>
            <p:cNvPr id="420" name="image41.png" descr="image41.png"/>
            <p:cNvPicPr/>
            <p:nvPr/>
          </p:nvPicPr>
          <p:blipFill>
            <a:blip r:embed="rId8">
              <a:alphaModFix amt="47000"/>
            </a:blip>
            <a:stretch/>
          </p:blipFill>
          <p:spPr>
            <a:xfrm>
              <a:off x="-785160" y="6875280"/>
              <a:ext cx="24894360" cy="584280"/>
            </a:xfrm>
            <a:prstGeom prst="rect">
              <a:avLst/>
            </a:prstGeom>
            <a:ln w="12700">
              <a:noFill/>
            </a:ln>
          </p:spPr>
        </p:pic>
        <p:pic>
          <p:nvPicPr>
            <p:cNvPr id="421" name="image41.png" descr="image41.png"/>
            <p:cNvPicPr/>
            <p:nvPr/>
          </p:nvPicPr>
          <p:blipFill>
            <a:blip r:embed="rId9">
              <a:alphaModFix amt="48000"/>
            </a:blip>
            <a:stretch/>
          </p:blipFill>
          <p:spPr>
            <a:xfrm>
              <a:off x="23730120" y="6875280"/>
              <a:ext cx="24894360" cy="584280"/>
            </a:xfrm>
            <a:prstGeom prst="rect">
              <a:avLst/>
            </a:prstGeom>
            <a:ln w="12700">
              <a:noFill/>
            </a:ln>
          </p:spPr>
        </p:pic>
      </p:grpSp>
      <p:grpSp>
        <p:nvGrpSpPr>
          <p:cNvPr id="422" name="Сгруппировать"/>
          <p:cNvGrpSpPr/>
          <p:nvPr/>
        </p:nvGrpSpPr>
        <p:grpSpPr>
          <a:xfrm>
            <a:off x="-785160" y="7548480"/>
            <a:ext cx="49409640" cy="584280"/>
            <a:chOff x="-785160" y="7548480"/>
            <a:chExt cx="49409640" cy="584280"/>
          </a:xfrm>
        </p:grpSpPr>
        <p:pic>
          <p:nvPicPr>
            <p:cNvPr id="423" name="image41.png" descr="image41.png"/>
            <p:cNvPicPr/>
            <p:nvPr/>
          </p:nvPicPr>
          <p:blipFill>
            <a:blip r:embed="rId10">
              <a:alphaModFix amt="47000"/>
            </a:blip>
            <a:stretch/>
          </p:blipFill>
          <p:spPr>
            <a:xfrm>
              <a:off x="-785160" y="7548480"/>
              <a:ext cx="24894360" cy="584280"/>
            </a:xfrm>
            <a:prstGeom prst="rect">
              <a:avLst/>
            </a:prstGeom>
            <a:ln w="12700">
              <a:noFill/>
            </a:ln>
          </p:spPr>
        </p:pic>
        <p:pic>
          <p:nvPicPr>
            <p:cNvPr id="424" name="image41.png" descr="image41.png"/>
            <p:cNvPicPr/>
            <p:nvPr/>
          </p:nvPicPr>
          <p:blipFill>
            <a:blip r:embed="rId11">
              <a:alphaModFix amt="48000"/>
            </a:blip>
            <a:stretch/>
          </p:blipFill>
          <p:spPr>
            <a:xfrm>
              <a:off x="23730120" y="7548480"/>
              <a:ext cx="24894360" cy="584280"/>
            </a:xfrm>
            <a:prstGeom prst="rect">
              <a:avLst/>
            </a:prstGeom>
            <a:ln w="12700">
              <a:noFill/>
            </a:ln>
          </p:spPr>
        </p:pic>
      </p:grpSp>
      <p:grpSp>
        <p:nvGrpSpPr>
          <p:cNvPr id="425" name="Сгруппировать"/>
          <p:cNvGrpSpPr/>
          <p:nvPr/>
        </p:nvGrpSpPr>
        <p:grpSpPr>
          <a:xfrm>
            <a:off x="-785160" y="7964640"/>
            <a:ext cx="49409640" cy="584280"/>
            <a:chOff x="-785160" y="7964640"/>
            <a:chExt cx="49409640" cy="584280"/>
          </a:xfrm>
        </p:grpSpPr>
        <p:pic>
          <p:nvPicPr>
            <p:cNvPr id="426" name="image41.png" descr="image41.png"/>
            <p:cNvPicPr/>
            <p:nvPr/>
          </p:nvPicPr>
          <p:blipFill>
            <a:blip r:embed="rId12">
              <a:alphaModFix amt="7000"/>
            </a:blip>
            <a:stretch/>
          </p:blipFill>
          <p:spPr>
            <a:xfrm>
              <a:off x="-785160" y="7964640"/>
              <a:ext cx="24894360" cy="584280"/>
            </a:xfrm>
            <a:prstGeom prst="rect">
              <a:avLst/>
            </a:prstGeom>
            <a:ln w="12700">
              <a:noFill/>
            </a:ln>
          </p:spPr>
        </p:pic>
        <p:pic>
          <p:nvPicPr>
            <p:cNvPr id="427" name="image41.png" descr="image41.png"/>
            <p:cNvPicPr/>
            <p:nvPr/>
          </p:nvPicPr>
          <p:blipFill>
            <a:blip r:embed="rId13">
              <a:alphaModFix amt="6000"/>
            </a:blip>
            <a:stretch/>
          </p:blipFill>
          <p:spPr>
            <a:xfrm>
              <a:off x="23730120" y="7964640"/>
              <a:ext cx="24894360" cy="584280"/>
            </a:xfrm>
            <a:prstGeom prst="rect">
              <a:avLst/>
            </a:prstGeom>
            <a:ln w="12700">
              <a:noFill/>
            </a:ln>
          </p:spPr>
        </p:pic>
      </p:grpSp>
      <p:pic>
        <p:nvPicPr>
          <p:cNvPr id="428" name="image42.png" descr="image42.png"/>
          <p:cNvPicPr/>
          <p:nvPr/>
        </p:nvPicPr>
        <p:blipFill>
          <a:blip r:embed="rId14"/>
          <a:srcRect l="287" t="0" r="287" b="0"/>
          <a:stretch/>
        </p:blipFill>
        <p:spPr>
          <a:xfrm>
            <a:off x="16944480" y="8692920"/>
            <a:ext cx="1343160" cy="1297800"/>
          </a:xfrm>
          <a:prstGeom prst="rect">
            <a:avLst/>
          </a:prstGeom>
          <a:ln w="12700">
            <a:noFill/>
          </a:ln>
        </p:spPr>
      </p:pic>
      <p:pic>
        <p:nvPicPr>
          <p:cNvPr id="429" name="image43.png" descr="image43.png"/>
          <p:cNvPicPr/>
          <p:nvPr/>
        </p:nvPicPr>
        <p:blipFill>
          <a:blip r:embed="rId15"/>
          <a:srcRect l="287" t="0" r="287" b="0"/>
          <a:stretch/>
        </p:blipFill>
        <p:spPr>
          <a:xfrm>
            <a:off x="5432040" y="8709120"/>
            <a:ext cx="1230840" cy="1189080"/>
          </a:xfrm>
          <a:prstGeom prst="rect">
            <a:avLst/>
          </a:prstGeom>
          <a:ln w="12700">
            <a:noFill/>
          </a:ln>
        </p:spPr>
      </p:pic>
      <p:pic>
        <p:nvPicPr>
          <p:cNvPr id="430" name="image44.png" descr="image44.png"/>
          <p:cNvPicPr/>
          <p:nvPr/>
        </p:nvPicPr>
        <p:blipFill>
          <a:blip r:embed="rId16"/>
          <a:srcRect l="287" t="0" r="287" b="0"/>
          <a:stretch/>
        </p:blipFill>
        <p:spPr>
          <a:xfrm>
            <a:off x="13002120" y="8680320"/>
            <a:ext cx="1343160" cy="1297800"/>
          </a:xfrm>
          <a:prstGeom prst="rect">
            <a:avLst/>
          </a:prstGeom>
          <a:ln w="12700">
            <a:noFill/>
          </a:ln>
        </p:spPr>
      </p:pic>
      <p:pic>
        <p:nvPicPr>
          <p:cNvPr id="431" name="image45.png" descr="image45.png"/>
          <p:cNvPicPr/>
          <p:nvPr/>
        </p:nvPicPr>
        <p:blipFill>
          <a:blip r:embed="rId17"/>
          <a:srcRect l="287" t="0" r="287" b="0"/>
          <a:stretch/>
        </p:blipFill>
        <p:spPr>
          <a:xfrm>
            <a:off x="20622600" y="8616240"/>
            <a:ext cx="1396440" cy="1349280"/>
          </a:xfrm>
          <a:prstGeom prst="rect">
            <a:avLst/>
          </a:prstGeom>
          <a:ln w="12700">
            <a:noFill/>
          </a:ln>
        </p:spPr>
      </p:pic>
      <p:sp>
        <p:nvSpPr>
          <p:cNvPr id="432" name="Кружок"/>
          <p:cNvSpPr/>
          <p:nvPr/>
        </p:nvSpPr>
        <p:spPr>
          <a:xfrm>
            <a:off x="5250960" y="8526240"/>
            <a:ext cx="1554840" cy="1554840"/>
          </a:xfrm>
          <a:prstGeom prst="ellipse">
            <a:avLst/>
          </a:prstGeom>
          <a:noFill/>
          <a:ln w="38100">
            <a:solidFill>
              <a:srgbClr val="fdf098"/>
            </a:solidFill>
            <a:round/>
          </a:ln>
        </p:spPr>
        <p:style>
          <a:lnRef idx="0"/>
          <a:fillRef idx="0"/>
          <a:effectRef idx="0"/>
          <a:fontRef idx="minor"/>
        </p:style>
      </p:sp>
      <p:sp>
        <p:nvSpPr>
          <p:cNvPr id="433" name="Кружок"/>
          <p:cNvSpPr/>
          <p:nvPr/>
        </p:nvSpPr>
        <p:spPr>
          <a:xfrm>
            <a:off x="9082800" y="8526240"/>
            <a:ext cx="1554840" cy="1554840"/>
          </a:xfrm>
          <a:prstGeom prst="ellipse">
            <a:avLst/>
          </a:prstGeom>
          <a:noFill/>
          <a:ln w="38100">
            <a:solidFill>
              <a:srgbClr val="fdf098"/>
            </a:solidFill>
            <a:round/>
          </a:ln>
        </p:spPr>
        <p:style>
          <a:lnRef idx="0"/>
          <a:fillRef idx="0"/>
          <a:effectRef idx="0"/>
          <a:fontRef idx="minor"/>
        </p:style>
      </p:sp>
      <p:sp>
        <p:nvSpPr>
          <p:cNvPr id="434" name="Кружок"/>
          <p:cNvSpPr/>
          <p:nvPr/>
        </p:nvSpPr>
        <p:spPr>
          <a:xfrm>
            <a:off x="12908880" y="8526240"/>
            <a:ext cx="1554840" cy="1554840"/>
          </a:xfrm>
          <a:prstGeom prst="ellipse">
            <a:avLst/>
          </a:prstGeom>
          <a:noFill/>
          <a:ln w="38100">
            <a:solidFill>
              <a:srgbClr val="fdf098"/>
            </a:solidFill>
            <a:round/>
          </a:ln>
        </p:spPr>
        <p:style>
          <a:lnRef idx="0"/>
          <a:fillRef idx="0"/>
          <a:effectRef idx="0"/>
          <a:fontRef idx="minor"/>
        </p:style>
      </p:sp>
      <p:sp>
        <p:nvSpPr>
          <p:cNvPr id="435" name="Кружок"/>
          <p:cNvSpPr/>
          <p:nvPr/>
        </p:nvSpPr>
        <p:spPr>
          <a:xfrm>
            <a:off x="16785360" y="8526240"/>
            <a:ext cx="1554840" cy="1554840"/>
          </a:xfrm>
          <a:prstGeom prst="ellipse">
            <a:avLst/>
          </a:prstGeom>
          <a:noFill/>
          <a:ln w="38100">
            <a:solidFill>
              <a:srgbClr val="fdf098"/>
            </a:solidFill>
            <a:round/>
          </a:ln>
        </p:spPr>
        <p:style>
          <a:lnRef idx="0"/>
          <a:fillRef idx="0"/>
          <a:effectRef idx="0"/>
          <a:fontRef idx="minor"/>
        </p:style>
      </p:sp>
      <p:sp>
        <p:nvSpPr>
          <p:cNvPr id="436" name="Кружок"/>
          <p:cNvSpPr/>
          <p:nvPr/>
        </p:nvSpPr>
        <p:spPr>
          <a:xfrm>
            <a:off x="20556000" y="8526240"/>
            <a:ext cx="1554840" cy="1554840"/>
          </a:xfrm>
          <a:prstGeom prst="ellipse">
            <a:avLst/>
          </a:prstGeom>
          <a:noFill/>
          <a:ln w="38100">
            <a:solidFill>
              <a:srgbClr val="fdf098"/>
            </a:solidFill>
            <a:round/>
          </a:ln>
        </p:spPr>
        <p:style>
          <a:lnRef idx="0"/>
          <a:fillRef idx="0"/>
          <a:effectRef idx="0"/>
          <a:fontRef idx="minor"/>
        </p:style>
      </p:sp>
      <p:pic>
        <p:nvPicPr>
          <p:cNvPr id="437" name="image46.png" descr="image46.png"/>
          <p:cNvPicPr/>
          <p:nvPr/>
        </p:nvPicPr>
        <p:blipFill>
          <a:blip r:embed="rId18"/>
          <a:stretch/>
        </p:blipFill>
        <p:spPr>
          <a:xfrm>
            <a:off x="9263160" y="8632800"/>
            <a:ext cx="1230480" cy="1189080"/>
          </a:xfrm>
          <a:prstGeom prst="rect">
            <a:avLst/>
          </a:prstGeom>
          <a:ln w="1270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Потери костной ткани"/>
          <p:cNvSpPr/>
          <p:nvPr/>
        </p:nvSpPr>
        <p:spPr>
          <a:xfrm>
            <a:off x="17604720" y="6736320"/>
            <a:ext cx="4360680" cy="65160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0" lang="en-US" sz="3100" spc="-1" strike="noStrike">
                <a:solidFill>
                  <a:srgbClr val="ffffff"/>
                </a:solidFill>
                <a:latin typeface="Arial"/>
                <a:ea typeface="Arial"/>
              </a:rPr>
              <a:t>Bone Loss</a:t>
            </a:r>
            <a:endParaRPr b="0" lang="ru-RU" sz="3100" spc="-1" strike="noStrike">
              <a:latin typeface="Arial"/>
            </a:endParaRPr>
          </a:p>
        </p:txBody>
      </p:sp>
      <p:grpSp>
        <p:nvGrpSpPr>
          <p:cNvPr id="439" name="Сгруппировать"/>
          <p:cNvGrpSpPr/>
          <p:nvPr/>
        </p:nvGrpSpPr>
        <p:grpSpPr>
          <a:xfrm>
            <a:off x="18969480" y="4600080"/>
            <a:ext cx="1631160" cy="1631160"/>
            <a:chOff x="18969480" y="4600080"/>
            <a:chExt cx="1631160" cy="1631160"/>
          </a:xfrm>
        </p:grpSpPr>
        <p:sp>
          <p:nvSpPr>
            <p:cNvPr id="440" name="Кружок"/>
            <p:cNvSpPr/>
            <p:nvPr/>
          </p:nvSpPr>
          <p:spPr>
            <a:xfrm>
              <a:off x="18969480" y="4600080"/>
              <a:ext cx="1631160" cy="1631160"/>
            </a:xfrm>
            <a:prstGeom prst="ellipse">
              <a:avLst/>
            </a:prstGeom>
            <a:noFill/>
            <a:ln w="38100">
              <a:solidFill>
                <a:srgbClr val="ffffff"/>
              </a:solidFill>
              <a:round/>
            </a:ln>
          </p:spPr>
          <p:style>
            <a:lnRef idx="0"/>
            <a:fillRef idx="0"/>
            <a:effectRef idx="0"/>
            <a:fontRef idx="minor"/>
          </p:style>
        </p:sp>
        <p:pic>
          <p:nvPicPr>
            <p:cNvPr id="441" name="image47.png" descr="image47.png"/>
            <p:cNvPicPr/>
            <p:nvPr/>
          </p:nvPicPr>
          <p:blipFill>
            <a:blip r:embed="rId1"/>
            <a:stretch/>
          </p:blipFill>
          <p:spPr>
            <a:xfrm>
              <a:off x="19209960" y="4824360"/>
              <a:ext cx="1150200" cy="1182960"/>
            </a:xfrm>
            <a:prstGeom prst="rect">
              <a:avLst/>
            </a:prstGeom>
            <a:ln w="12700">
              <a:noFill/>
            </a:ln>
          </p:spPr>
        </p:pic>
      </p:grpSp>
      <p:pic>
        <p:nvPicPr>
          <p:cNvPr id="442" name="image7.png" descr="image7.png"/>
          <p:cNvPicPr/>
          <p:nvPr/>
        </p:nvPicPr>
        <p:blipFill>
          <a:blip r:embed="rId2"/>
          <a:stretch/>
        </p:blipFill>
        <p:spPr>
          <a:xfrm>
            <a:off x="1537560" y="12793680"/>
            <a:ext cx="1774440" cy="311760"/>
          </a:xfrm>
          <a:prstGeom prst="rect">
            <a:avLst/>
          </a:prstGeom>
          <a:ln w="12700">
            <a:noFill/>
          </a:ln>
        </p:spPr>
      </p:pic>
      <p:sp>
        <p:nvSpPr>
          <p:cNvPr id="443"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pic>
        <p:nvPicPr>
          <p:cNvPr id="444" name="image12.png" descr="image12.png"/>
          <p:cNvPicPr/>
          <p:nvPr/>
        </p:nvPicPr>
        <p:blipFill>
          <a:blip r:embed="rId3"/>
          <a:stretch/>
        </p:blipFill>
        <p:spPr>
          <a:xfrm>
            <a:off x="23622480" y="-11771280"/>
            <a:ext cx="19629360" cy="13715640"/>
          </a:xfrm>
          <a:prstGeom prst="rect">
            <a:avLst/>
          </a:prstGeom>
          <a:ln w="12700">
            <a:noFill/>
          </a:ln>
        </p:spPr>
      </p:pic>
      <p:sp>
        <p:nvSpPr>
          <p:cNvPr id="445" name="Регулярный прием витамина D существенно снижает риски:"/>
          <p:cNvSpPr/>
          <p:nvPr/>
        </p:nvSpPr>
        <p:spPr>
          <a:xfrm>
            <a:off x="761040" y="1258920"/>
            <a:ext cx="22671000" cy="13622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US" sz="8000" spc="-1" strike="noStrike">
                <a:solidFill>
                  <a:srgbClr val="ffffff"/>
                </a:solidFill>
                <a:latin typeface="Arial"/>
                <a:ea typeface="Arial"/>
              </a:rPr>
              <a:t>Regular intake of Vitamin D can help improve:</a:t>
            </a:r>
            <a:endParaRPr b="0" lang="ru-RU" sz="8000" spc="-1" strike="noStrike">
              <a:latin typeface="Arial"/>
            </a:endParaRPr>
          </a:p>
        </p:txBody>
      </p:sp>
      <p:sp>
        <p:nvSpPr>
          <p:cNvPr id="446" name="Развития сердечно-сосудистых заболеваний"/>
          <p:cNvSpPr/>
          <p:nvPr/>
        </p:nvSpPr>
        <p:spPr>
          <a:xfrm>
            <a:off x="9642240" y="6708240"/>
            <a:ext cx="5090040" cy="708480"/>
          </a:xfrm>
          <a:prstGeom prst="rect">
            <a:avLst/>
          </a:prstGeom>
          <a:noFill/>
          <a:ln w="12700">
            <a:noFill/>
          </a:ln>
        </p:spPr>
        <p:style>
          <a:lnRef idx="0"/>
          <a:fillRef idx="0"/>
          <a:effectRef idx="0"/>
          <a:fontRef idx="minor"/>
        </p:style>
        <p:txBody>
          <a:bodyPr lIns="71280" rIns="71280" tIns="71280" bIns="71280" anchor="ctr">
            <a:spAutoFit/>
          </a:bodyPr>
          <a:p>
            <a:pPr algn="ctr">
              <a:lnSpc>
                <a:spcPct val="120000"/>
              </a:lnSpc>
              <a:tabLst>
                <a:tab algn="l" pos="0"/>
              </a:tabLst>
            </a:pPr>
            <a:r>
              <a:rPr b="0" lang="en-US" sz="3100" spc="-1" strike="noStrike">
                <a:solidFill>
                  <a:srgbClr val="ffffff"/>
                </a:solidFill>
                <a:latin typeface="Arial"/>
                <a:ea typeface="Arial"/>
              </a:rPr>
              <a:t>Heart Health</a:t>
            </a:r>
            <a:endParaRPr b="0" lang="ru-RU" sz="3100" spc="-1" strike="noStrike">
              <a:latin typeface="Arial"/>
            </a:endParaRPr>
          </a:p>
        </p:txBody>
      </p:sp>
      <p:sp>
        <p:nvSpPr>
          <p:cNvPr id="447" name="Угасания репродуктивной функции"/>
          <p:cNvSpPr/>
          <p:nvPr/>
        </p:nvSpPr>
        <p:spPr>
          <a:xfrm>
            <a:off x="2192760" y="6736320"/>
            <a:ext cx="4793040" cy="65160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0" lang="en-US" sz="3100" spc="-1" strike="noStrike">
                <a:solidFill>
                  <a:srgbClr val="ffffff"/>
                </a:solidFill>
                <a:latin typeface="Arial"/>
                <a:ea typeface="Arial"/>
              </a:rPr>
              <a:t>Sexual Health</a:t>
            </a:r>
            <a:endParaRPr b="0" lang="ru-RU" sz="3100" spc="-1" strike="noStrike">
              <a:latin typeface="Arial"/>
            </a:endParaRPr>
          </a:p>
        </p:txBody>
      </p:sp>
      <p:sp>
        <p:nvSpPr>
          <p:cNvPr id="448" name="Развития депрессии"/>
          <p:cNvSpPr/>
          <p:nvPr/>
        </p:nvSpPr>
        <p:spPr>
          <a:xfrm>
            <a:off x="4818240" y="10555200"/>
            <a:ext cx="7091640" cy="65160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0" lang="en-US" sz="3100" spc="-1" strike="noStrike">
                <a:solidFill>
                  <a:srgbClr val="ffffff"/>
                </a:solidFill>
                <a:latin typeface="Arial"/>
                <a:ea typeface="Arial"/>
              </a:rPr>
              <a:t>Cognitive Mood</a:t>
            </a:r>
            <a:endParaRPr b="0" lang="ru-RU" sz="3100" spc="-1" strike="noStrike">
              <a:latin typeface="Arial"/>
            </a:endParaRPr>
          </a:p>
        </p:txBody>
      </p:sp>
      <p:sp>
        <p:nvSpPr>
          <p:cNvPr id="449" name="Частых инфекционных заболеваний"/>
          <p:cNvSpPr/>
          <p:nvPr/>
        </p:nvSpPr>
        <p:spPr>
          <a:xfrm>
            <a:off x="13213080" y="10555200"/>
            <a:ext cx="6571800" cy="651600"/>
          </a:xfrm>
          <a:prstGeom prst="rect">
            <a:avLst/>
          </a:prstGeom>
          <a:noFill/>
          <a:ln w="12700">
            <a:noFill/>
          </a:ln>
        </p:spPr>
        <p:style>
          <a:lnRef idx="0"/>
          <a:fillRef idx="0"/>
          <a:effectRef idx="0"/>
          <a:fontRef idx="minor"/>
        </p:style>
        <p:txBody>
          <a:bodyPr lIns="71280" rIns="71280" tIns="71280" bIns="71280" anchor="ctr">
            <a:spAutoFit/>
          </a:bodyPr>
          <a:p>
            <a:pPr algn="ctr">
              <a:lnSpc>
                <a:spcPct val="108000"/>
              </a:lnSpc>
              <a:tabLst>
                <a:tab algn="l" pos="0"/>
              </a:tabLst>
            </a:pPr>
            <a:r>
              <a:rPr b="0" lang="en-US" sz="3100" spc="-1" strike="noStrike">
                <a:solidFill>
                  <a:srgbClr val="ffffff"/>
                </a:solidFill>
                <a:latin typeface="Arial"/>
                <a:ea typeface="Arial"/>
              </a:rPr>
              <a:t>Respiratory Health</a:t>
            </a:r>
            <a:endParaRPr b="0" lang="ru-RU" sz="3100" spc="-1" strike="noStrike">
              <a:latin typeface="Arial"/>
            </a:endParaRPr>
          </a:p>
        </p:txBody>
      </p:sp>
      <p:grpSp>
        <p:nvGrpSpPr>
          <p:cNvPr id="450" name="Сгруппировать"/>
          <p:cNvGrpSpPr/>
          <p:nvPr/>
        </p:nvGrpSpPr>
        <p:grpSpPr>
          <a:xfrm>
            <a:off x="15645600" y="8518680"/>
            <a:ext cx="1631160" cy="1631160"/>
            <a:chOff x="15645600" y="8518680"/>
            <a:chExt cx="1631160" cy="1631160"/>
          </a:xfrm>
        </p:grpSpPr>
        <p:pic>
          <p:nvPicPr>
            <p:cNvPr id="451" name="image48.png" descr="image48.png"/>
            <p:cNvPicPr/>
            <p:nvPr/>
          </p:nvPicPr>
          <p:blipFill>
            <a:blip r:embed="rId4"/>
            <a:stretch/>
          </p:blipFill>
          <p:spPr>
            <a:xfrm>
              <a:off x="15813000" y="8694720"/>
              <a:ext cx="1265040" cy="1279440"/>
            </a:xfrm>
            <a:prstGeom prst="rect">
              <a:avLst/>
            </a:prstGeom>
            <a:ln w="12700">
              <a:noFill/>
            </a:ln>
          </p:spPr>
        </p:pic>
        <p:sp>
          <p:nvSpPr>
            <p:cNvPr id="452" name="Кружок"/>
            <p:cNvSpPr/>
            <p:nvPr/>
          </p:nvSpPr>
          <p:spPr>
            <a:xfrm>
              <a:off x="15645600" y="8518680"/>
              <a:ext cx="1631160" cy="1631160"/>
            </a:xfrm>
            <a:prstGeom prst="ellipse">
              <a:avLst/>
            </a:prstGeom>
            <a:noFill/>
            <a:ln w="38100">
              <a:solidFill>
                <a:srgbClr val="ffffff"/>
              </a:solidFill>
              <a:round/>
            </a:ln>
          </p:spPr>
          <p:style>
            <a:lnRef idx="0"/>
            <a:fillRef idx="0"/>
            <a:effectRef idx="0"/>
            <a:fontRef idx="minor"/>
          </p:style>
        </p:sp>
      </p:grpSp>
      <p:grpSp>
        <p:nvGrpSpPr>
          <p:cNvPr id="453" name="Сгруппировать"/>
          <p:cNvGrpSpPr/>
          <p:nvPr/>
        </p:nvGrpSpPr>
        <p:grpSpPr>
          <a:xfrm>
            <a:off x="3773880" y="4600080"/>
            <a:ext cx="1631160" cy="1631160"/>
            <a:chOff x="3773880" y="4600080"/>
            <a:chExt cx="1631160" cy="1631160"/>
          </a:xfrm>
        </p:grpSpPr>
        <p:sp>
          <p:nvSpPr>
            <p:cNvPr id="454" name="Кружок"/>
            <p:cNvSpPr/>
            <p:nvPr/>
          </p:nvSpPr>
          <p:spPr>
            <a:xfrm>
              <a:off x="3773880" y="4600080"/>
              <a:ext cx="1631160" cy="1631160"/>
            </a:xfrm>
            <a:prstGeom prst="ellipse">
              <a:avLst/>
            </a:prstGeom>
            <a:noFill/>
            <a:ln w="38100">
              <a:solidFill>
                <a:srgbClr val="ffffff"/>
              </a:solidFill>
              <a:round/>
            </a:ln>
          </p:spPr>
          <p:style>
            <a:lnRef idx="0"/>
            <a:fillRef idx="0"/>
            <a:effectRef idx="0"/>
            <a:fontRef idx="minor"/>
          </p:style>
        </p:sp>
        <p:pic>
          <p:nvPicPr>
            <p:cNvPr id="455" name="image49.png" descr="image49.png"/>
            <p:cNvPicPr/>
            <p:nvPr/>
          </p:nvPicPr>
          <p:blipFill>
            <a:blip r:embed="rId5"/>
            <a:stretch/>
          </p:blipFill>
          <p:spPr>
            <a:xfrm>
              <a:off x="3967560" y="4775760"/>
              <a:ext cx="1243440" cy="1279440"/>
            </a:xfrm>
            <a:prstGeom prst="rect">
              <a:avLst/>
            </a:prstGeom>
            <a:ln w="12700">
              <a:noFill/>
            </a:ln>
          </p:spPr>
        </p:pic>
      </p:grpSp>
      <p:grpSp>
        <p:nvGrpSpPr>
          <p:cNvPr id="456" name="Сгруппировать"/>
          <p:cNvGrpSpPr/>
          <p:nvPr/>
        </p:nvGrpSpPr>
        <p:grpSpPr>
          <a:xfrm>
            <a:off x="7548480" y="8518680"/>
            <a:ext cx="1631160" cy="1631160"/>
            <a:chOff x="7548480" y="8518680"/>
            <a:chExt cx="1631160" cy="1631160"/>
          </a:xfrm>
        </p:grpSpPr>
        <p:sp>
          <p:nvSpPr>
            <p:cNvPr id="457" name="Кружок"/>
            <p:cNvSpPr/>
            <p:nvPr/>
          </p:nvSpPr>
          <p:spPr>
            <a:xfrm>
              <a:off x="7548480" y="8518680"/>
              <a:ext cx="1631160" cy="1631160"/>
            </a:xfrm>
            <a:prstGeom prst="ellipse">
              <a:avLst/>
            </a:prstGeom>
            <a:noFill/>
            <a:ln w="38100">
              <a:solidFill>
                <a:srgbClr val="ffffff"/>
              </a:solidFill>
              <a:round/>
            </a:ln>
          </p:spPr>
          <p:style>
            <a:lnRef idx="0"/>
            <a:fillRef idx="0"/>
            <a:effectRef idx="0"/>
            <a:fontRef idx="minor"/>
          </p:style>
        </p:sp>
        <p:pic>
          <p:nvPicPr>
            <p:cNvPr id="458" name="image50.png" descr="image50.png"/>
            <p:cNvPicPr/>
            <p:nvPr/>
          </p:nvPicPr>
          <p:blipFill>
            <a:blip r:embed="rId6"/>
            <a:stretch/>
          </p:blipFill>
          <p:spPr>
            <a:xfrm>
              <a:off x="7847640" y="8742960"/>
              <a:ext cx="1032840" cy="1182960"/>
            </a:xfrm>
            <a:prstGeom prst="rect">
              <a:avLst/>
            </a:prstGeom>
            <a:ln w="12700">
              <a:noFill/>
            </a:ln>
          </p:spPr>
        </p:pic>
      </p:grpSp>
      <p:grpSp>
        <p:nvGrpSpPr>
          <p:cNvPr id="459" name="Сгруппировать"/>
          <p:cNvGrpSpPr/>
          <p:nvPr/>
        </p:nvGrpSpPr>
        <p:grpSpPr>
          <a:xfrm>
            <a:off x="11371680" y="4600080"/>
            <a:ext cx="1631160" cy="1631160"/>
            <a:chOff x="11371680" y="4600080"/>
            <a:chExt cx="1631160" cy="1631160"/>
          </a:xfrm>
        </p:grpSpPr>
        <p:sp>
          <p:nvSpPr>
            <p:cNvPr id="460" name="Кружок"/>
            <p:cNvSpPr/>
            <p:nvPr/>
          </p:nvSpPr>
          <p:spPr>
            <a:xfrm>
              <a:off x="11371680" y="4600080"/>
              <a:ext cx="1631160" cy="1631160"/>
            </a:xfrm>
            <a:prstGeom prst="ellipse">
              <a:avLst/>
            </a:prstGeom>
            <a:noFill/>
            <a:ln w="38100">
              <a:solidFill>
                <a:srgbClr val="ffffff"/>
              </a:solidFill>
              <a:round/>
            </a:ln>
          </p:spPr>
          <p:style>
            <a:lnRef idx="0"/>
            <a:fillRef idx="0"/>
            <a:effectRef idx="0"/>
            <a:fontRef idx="minor"/>
          </p:style>
        </p:sp>
        <p:pic>
          <p:nvPicPr>
            <p:cNvPr id="461" name="image51.png" descr="image51.png"/>
            <p:cNvPicPr/>
            <p:nvPr/>
          </p:nvPicPr>
          <p:blipFill>
            <a:blip r:embed="rId7"/>
            <a:stretch/>
          </p:blipFill>
          <p:spPr>
            <a:xfrm>
              <a:off x="11502360" y="4709160"/>
              <a:ext cx="1446120" cy="1413000"/>
            </a:xfrm>
            <a:prstGeom prst="rect">
              <a:avLst/>
            </a:prstGeom>
            <a:ln w="12700">
              <a:noFill/>
            </a:ln>
          </p:spPr>
        </p:pic>
      </p:gr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Прямоугольник"/>
          <p:cNvSpPr/>
          <p:nvPr/>
        </p:nvSpPr>
        <p:spPr>
          <a:xfrm>
            <a:off x="12396960" y="1949760"/>
            <a:ext cx="11996640" cy="9614520"/>
          </a:xfrm>
          <a:prstGeom prst="rect">
            <a:avLst/>
          </a:prstGeom>
          <a:solidFill>
            <a:srgbClr val="ec6e57"/>
          </a:solidFill>
          <a:ln w="12700">
            <a:noFill/>
          </a:ln>
        </p:spPr>
        <p:style>
          <a:lnRef idx="0"/>
          <a:fillRef idx="0"/>
          <a:effectRef idx="0"/>
          <a:fontRef idx="minor"/>
        </p:style>
      </p:sp>
      <p:sp>
        <p:nvSpPr>
          <p:cNvPr id="463" name="D-Spray"/>
          <p:cNvSpPr/>
          <p:nvPr/>
        </p:nvSpPr>
        <p:spPr>
          <a:xfrm>
            <a:off x="1402560" y="2569320"/>
            <a:ext cx="8732160" cy="151344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ru-RU" sz="9000" spc="-1" strike="noStrike">
                <a:solidFill>
                  <a:srgbClr val="ff644e"/>
                </a:solidFill>
                <a:latin typeface="Arial"/>
                <a:ea typeface="Arial"/>
              </a:rPr>
              <a:t>D-Spray</a:t>
            </a:r>
            <a:endParaRPr b="0" lang="ru-RU" sz="9000" spc="-1" strike="noStrike">
              <a:latin typeface="Arial"/>
            </a:endParaRPr>
          </a:p>
        </p:txBody>
      </p:sp>
      <p:pic>
        <p:nvPicPr>
          <p:cNvPr id="464" name="image7.png" descr="image7.png"/>
          <p:cNvPicPr/>
          <p:nvPr/>
        </p:nvPicPr>
        <p:blipFill>
          <a:blip r:embed="rId1"/>
          <a:stretch/>
        </p:blipFill>
        <p:spPr>
          <a:xfrm>
            <a:off x="1537560" y="12793680"/>
            <a:ext cx="1774440" cy="311760"/>
          </a:xfrm>
          <a:prstGeom prst="rect">
            <a:avLst/>
          </a:prstGeom>
          <a:ln w="12700">
            <a:noFill/>
          </a:ln>
        </p:spPr>
      </p:pic>
      <p:sp>
        <p:nvSpPr>
          <p:cNvPr id="465" name="2179"/>
          <p:cNvSpPr/>
          <p:nvPr/>
        </p:nvSpPr>
        <p:spPr>
          <a:xfrm>
            <a:off x="1473840" y="4373280"/>
            <a:ext cx="9032760" cy="75132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ru-RU" sz="4000" spc="-100" strike="noStrike">
                <a:solidFill>
                  <a:srgbClr val="535353"/>
                </a:solidFill>
                <a:latin typeface="Helvetica Neue"/>
                <a:ea typeface="Helvetica Neue"/>
              </a:rPr>
              <a:t>2179</a:t>
            </a:r>
            <a:endParaRPr b="0" lang="ru-RU" sz="4000" spc="-1" strike="noStrike">
              <a:latin typeface="Arial"/>
            </a:endParaRPr>
          </a:p>
        </p:txBody>
      </p:sp>
      <p:sp>
        <p:nvSpPr>
          <p:cNvPr id="466" name="КЛУБНАЯ ЦЕНА"/>
          <p:cNvSpPr/>
          <p:nvPr/>
        </p:nvSpPr>
        <p:spPr>
          <a:xfrm>
            <a:off x="1508400" y="8343360"/>
            <a:ext cx="903276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en-US" sz="3300" spc="-100" strike="noStrike">
                <a:solidFill>
                  <a:srgbClr val="33414e"/>
                </a:solidFill>
                <a:latin typeface="Arial"/>
                <a:ea typeface="Arial"/>
              </a:rPr>
              <a:t>CLUB PRICE</a:t>
            </a:r>
            <a:endParaRPr b="0" lang="ru-RU" sz="3300" spc="-1" strike="noStrike">
              <a:latin typeface="Arial"/>
            </a:endParaRPr>
          </a:p>
        </p:txBody>
      </p:sp>
      <p:sp>
        <p:nvSpPr>
          <p:cNvPr id="467" name="РОЗНИЧНАЯ ЦЕНА"/>
          <p:cNvSpPr/>
          <p:nvPr/>
        </p:nvSpPr>
        <p:spPr>
          <a:xfrm>
            <a:off x="1508400" y="9762840"/>
            <a:ext cx="696636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en-US" sz="3300" spc="-100" strike="noStrike">
                <a:solidFill>
                  <a:srgbClr val="33414e"/>
                </a:solidFill>
                <a:latin typeface="Arial"/>
                <a:ea typeface="Arial"/>
              </a:rPr>
              <a:t>RETAIL PRICE</a:t>
            </a:r>
            <a:endParaRPr b="0" lang="ru-RU" sz="3300" spc="-1" strike="noStrike">
              <a:latin typeface="Arial"/>
            </a:endParaRPr>
          </a:p>
        </p:txBody>
      </p:sp>
      <p:sp>
        <p:nvSpPr>
          <p:cNvPr id="468" name="?? у.е"/>
          <p:cNvSpPr/>
          <p:nvPr/>
        </p:nvSpPr>
        <p:spPr>
          <a:xfrm>
            <a:off x="6828480" y="9642600"/>
            <a:ext cx="3122280" cy="68652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en-US" sz="4500" spc="-100" strike="noStrike">
                <a:solidFill>
                  <a:srgbClr val="535353"/>
                </a:solidFill>
                <a:latin typeface="Arial"/>
                <a:ea typeface="Arial"/>
              </a:rPr>
              <a:t>15 </a:t>
            </a:r>
            <a:r>
              <a:rPr b="1" lang="en-US" sz="3300" spc="-100" strike="noStrike">
                <a:solidFill>
                  <a:srgbClr val="535353"/>
                </a:solidFill>
                <a:latin typeface="Arial"/>
                <a:ea typeface="Arial"/>
              </a:rPr>
              <a:t>USD</a:t>
            </a:r>
            <a:endParaRPr b="0" lang="ru-RU" sz="3300" spc="-1" strike="noStrike">
              <a:latin typeface="Arial"/>
            </a:endParaRPr>
          </a:p>
        </p:txBody>
      </p:sp>
      <p:sp>
        <p:nvSpPr>
          <p:cNvPr id="469" name="?? у.е"/>
          <p:cNvSpPr/>
          <p:nvPr/>
        </p:nvSpPr>
        <p:spPr>
          <a:xfrm>
            <a:off x="6828480" y="8169840"/>
            <a:ext cx="2333520" cy="68652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en-US" sz="4500" spc="-100" strike="noStrike">
                <a:solidFill>
                  <a:srgbClr val="535353"/>
                </a:solidFill>
                <a:latin typeface="Arial"/>
                <a:ea typeface="Arial"/>
              </a:rPr>
              <a:t>12 </a:t>
            </a:r>
            <a:r>
              <a:rPr b="1" lang="en-US" sz="3300" spc="-100" strike="noStrike">
                <a:solidFill>
                  <a:srgbClr val="535353"/>
                </a:solidFill>
                <a:latin typeface="Arial"/>
                <a:ea typeface="Arial"/>
              </a:rPr>
              <a:t>USD</a:t>
            </a:r>
            <a:endParaRPr b="0" lang="ru-RU" sz="3300" spc="-1" strike="noStrike">
              <a:latin typeface="Arial"/>
            </a:endParaRPr>
          </a:p>
        </p:txBody>
      </p:sp>
      <p:sp>
        <p:nvSpPr>
          <p:cNvPr id="470" name="БОНУСНЫЕ БАЛЛЫ"/>
          <p:cNvSpPr/>
          <p:nvPr/>
        </p:nvSpPr>
        <p:spPr>
          <a:xfrm>
            <a:off x="1508400" y="6923880"/>
            <a:ext cx="9032760" cy="50328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en-US" sz="3300" spc="-100" strike="noStrike">
                <a:solidFill>
                  <a:srgbClr val="33414e"/>
                </a:solidFill>
                <a:latin typeface="Arial"/>
                <a:ea typeface="Arial"/>
              </a:rPr>
              <a:t>BONUS POINTS</a:t>
            </a:r>
            <a:endParaRPr b="0" lang="ru-RU" sz="3300" spc="-1" strike="noStrike">
              <a:latin typeface="Arial"/>
            </a:endParaRPr>
          </a:p>
        </p:txBody>
      </p:sp>
      <p:sp>
        <p:nvSpPr>
          <p:cNvPr id="471" name="??"/>
          <p:cNvSpPr/>
          <p:nvPr/>
        </p:nvSpPr>
        <p:spPr>
          <a:xfrm>
            <a:off x="6777360" y="6783480"/>
            <a:ext cx="1605600" cy="686520"/>
          </a:xfrm>
          <a:prstGeom prst="rect">
            <a:avLst/>
          </a:prstGeom>
          <a:noFill/>
          <a:ln w="12700">
            <a:noFill/>
          </a:ln>
        </p:spPr>
        <p:style>
          <a:lnRef idx="0"/>
          <a:fillRef idx="0"/>
          <a:effectRef idx="0"/>
          <a:fontRef idx="minor"/>
        </p:style>
        <p:txBody>
          <a:bodyPr lIns="0" rIns="0" tIns="0" bIns="0" anchor="ctr">
            <a:spAutoFit/>
          </a:bodyPr>
          <a:p>
            <a:pPr>
              <a:lnSpc>
                <a:spcPct val="100000"/>
              </a:lnSpc>
              <a:spcBef>
                <a:spcPts val="5100"/>
              </a:spcBef>
              <a:tabLst>
                <a:tab algn="l" pos="0"/>
              </a:tabLst>
            </a:pPr>
            <a:r>
              <a:rPr b="1" lang="en-US" sz="4500" spc="-100" strike="noStrike">
                <a:solidFill>
                  <a:srgbClr val="535353"/>
                </a:solidFill>
                <a:latin typeface="Arial"/>
                <a:ea typeface="Arial"/>
              </a:rPr>
              <a:t>7</a:t>
            </a:r>
            <a:endParaRPr b="0" lang="ru-RU" sz="4500" spc="-1" strike="noStrike">
              <a:latin typeface="Arial"/>
            </a:endParaRPr>
          </a:p>
        </p:txBody>
      </p:sp>
      <p:sp>
        <p:nvSpPr>
          <p:cNvPr id="472" name="Кружок"/>
          <p:cNvSpPr/>
          <p:nvPr/>
        </p:nvSpPr>
        <p:spPr>
          <a:xfrm>
            <a:off x="6359400" y="6570000"/>
            <a:ext cx="1069920" cy="1069920"/>
          </a:xfrm>
          <a:prstGeom prst="ellipse">
            <a:avLst/>
          </a:prstGeom>
          <a:noFill/>
          <a:ln w="38160">
            <a:solidFill>
              <a:srgbClr val="ff5500"/>
            </a:solidFill>
            <a:round/>
          </a:ln>
        </p:spPr>
        <p:style>
          <a:lnRef idx="0"/>
          <a:fillRef idx="0"/>
          <a:effectRef idx="0"/>
          <a:fontRef idx="minor"/>
        </p:style>
      </p:sp>
      <p:sp>
        <p:nvSpPr>
          <p:cNvPr id="473"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pic>
        <p:nvPicPr>
          <p:cNvPr id="474" name="Рисунок 13" descr=""/>
          <p:cNvPicPr/>
          <p:nvPr/>
        </p:nvPicPr>
        <p:blipFill>
          <a:blip r:embed="rId2"/>
          <a:stretch/>
        </p:blipFill>
        <p:spPr>
          <a:xfrm>
            <a:off x="16380000" y="2520000"/>
            <a:ext cx="5039640" cy="837684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5" name="image52.png" descr="image52.png"/>
          <p:cNvPicPr/>
          <p:nvPr/>
        </p:nvPicPr>
        <p:blipFill>
          <a:blip r:embed="rId1"/>
          <a:stretch/>
        </p:blipFill>
        <p:spPr>
          <a:xfrm>
            <a:off x="10326960" y="12192840"/>
            <a:ext cx="3728880" cy="656640"/>
          </a:xfrm>
          <a:prstGeom prst="rect">
            <a:avLst/>
          </a:prstGeom>
          <a:ln w="12700">
            <a:noFill/>
          </a:ln>
        </p:spPr>
      </p:pic>
      <p:sp>
        <p:nvSpPr>
          <p:cNvPr id="476" name="D-Spray"/>
          <p:cNvSpPr/>
          <p:nvPr/>
        </p:nvSpPr>
        <p:spPr>
          <a:xfrm>
            <a:off x="4705920" y="3561840"/>
            <a:ext cx="14971320" cy="2732400"/>
          </a:xfrm>
          <a:prstGeom prst="rect">
            <a:avLst/>
          </a:prstGeom>
          <a:noFill/>
          <a:ln w="12700">
            <a:noFill/>
          </a:ln>
        </p:spPr>
        <p:style>
          <a:lnRef idx="0"/>
          <a:fillRef idx="0"/>
          <a:effectRef idx="0"/>
          <a:fontRef idx="minor"/>
        </p:style>
        <p:txBody>
          <a:bodyPr lIns="71280" rIns="71280" tIns="71280" bIns="71280" anchor="ctr">
            <a:spAutoFit/>
          </a:bodyPr>
          <a:p>
            <a:pPr algn="ctr">
              <a:lnSpc>
                <a:spcPct val="100000"/>
              </a:lnSpc>
              <a:tabLst>
                <a:tab algn="l" pos="0"/>
              </a:tabLst>
            </a:pPr>
            <a:r>
              <a:rPr b="1" lang="ru-RU" sz="17000" spc="-1" strike="noStrike">
                <a:solidFill>
                  <a:srgbClr val="fdf098"/>
                </a:solidFill>
                <a:latin typeface="Arial"/>
                <a:ea typeface="Arial"/>
              </a:rPr>
              <a:t>D-Spray</a:t>
            </a:r>
            <a:endParaRPr b="0" lang="ru-RU" sz="17000" spc="-1" strike="noStrike">
              <a:latin typeface="Arial"/>
            </a:endParaRPr>
          </a:p>
        </p:txBody>
      </p:sp>
      <p:sp>
        <p:nvSpPr>
          <p:cNvPr id="477" name="Лучи здоровья"/>
          <p:cNvSpPr/>
          <p:nvPr/>
        </p:nvSpPr>
        <p:spPr>
          <a:xfrm>
            <a:off x="4383720" y="6948720"/>
            <a:ext cx="15616440" cy="1148760"/>
          </a:xfrm>
          <a:prstGeom prst="rect">
            <a:avLst/>
          </a:prstGeom>
          <a:noFill/>
          <a:ln w="12700">
            <a:noFill/>
          </a:ln>
        </p:spPr>
        <p:style>
          <a:lnRef idx="0"/>
          <a:fillRef idx="0"/>
          <a:effectRef idx="0"/>
          <a:fontRef idx="minor"/>
        </p:style>
        <p:txBody>
          <a:bodyPr lIns="71280" rIns="71280" tIns="71280" bIns="71280" anchor="ctr">
            <a:spAutoFit/>
          </a:bodyPr>
          <a:p>
            <a:pPr algn="ctr">
              <a:lnSpc>
                <a:spcPct val="100000"/>
              </a:lnSpc>
              <a:tabLst>
                <a:tab algn="l" pos="0"/>
              </a:tabLst>
            </a:pPr>
            <a:r>
              <a:rPr b="1" lang="en-US" sz="6600" spc="-1" strike="noStrike">
                <a:solidFill>
                  <a:srgbClr val="ffffff"/>
                </a:solidFill>
                <a:latin typeface="Arial"/>
                <a:ea typeface="Arial"/>
              </a:rPr>
              <a:t>Your personal ray of sunshine</a:t>
            </a:r>
            <a:endParaRPr b="0" lang="ru-RU" sz="6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8" name="image6.png" descr="image6.png"/>
          <p:cNvPicPr/>
          <p:nvPr/>
        </p:nvPicPr>
        <p:blipFill>
          <a:blip r:embed="rId1"/>
          <a:srcRect l="24341" t="0" r="18935" b="0"/>
          <a:stretch/>
        </p:blipFill>
        <p:spPr>
          <a:xfrm rot="21455400">
            <a:off x="7956000" y="150120"/>
            <a:ext cx="19564200" cy="19400040"/>
          </a:xfrm>
          <a:prstGeom prst="rect">
            <a:avLst/>
          </a:prstGeom>
          <a:ln w="12700">
            <a:noFill/>
          </a:ln>
        </p:spPr>
      </p:pic>
      <p:pic>
        <p:nvPicPr>
          <p:cNvPr id="219" name="image7.png" descr="image7.png"/>
          <p:cNvPicPr/>
          <p:nvPr/>
        </p:nvPicPr>
        <p:blipFill>
          <a:blip r:embed="rId2"/>
          <a:stretch/>
        </p:blipFill>
        <p:spPr>
          <a:xfrm>
            <a:off x="1537560" y="12793680"/>
            <a:ext cx="1774440" cy="311760"/>
          </a:xfrm>
          <a:prstGeom prst="rect">
            <a:avLst/>
          </a:prstGeom>
          <a:ln w="12700">
            <a:noFill/>
          </a:ln>
        </p:spPr>
      </p:pic>
      <p:sp>
        <p:nvSpPr>
          <p:cNvPr id="220"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21" name="Витамин D регулирует все процессы в организме*"/>
          <p:cNvSpPr/>
          <p:nvPr/>
        </p:nvSpPr>
        <p:spPr>
          <a:xfrm>
            <a:off x="1417320" y="879480"/>
            <a:ext cx="15215040" cy="258120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US" sz="8000" spc="-1" strike="noStrike">
                <a:solidFill>
                  <a:srgbClr val="ff644e"/>
                </a:solidFill>
                <a:latin typeface="Arial"/>
                <a:ea typeface="Arial"/>
              </a:rPr>
              <a:t>Vitamin D </a:t>
            </a:r>
            <a:r>
              <a:rPr b="1" lang="en-US" sz="8000" spc="-1" strike="noStrike">
                <a:solidFill>
                  <a:srgbClr val="535353"/>
                </a:solidFill>
                <a:latin typeface="Arial"/>
                <a:ea typeface="Arial"/>
              </a:rPr>
              <a:t>regulates virtually all processes in the body</a:t>
            </a:r>
            <a:r>
              <a:rPr b="1" lang="en-US" sz="8000" spc="-1" strike="noStrike">
                <a:solidFill>
                  <a:srgbClr val="363f47"/>
                </a:solidFill>
                <a:latin typeface="Arial"/>
                <a:ea typeface="Arial"/>
              </a:rPr>
              <a:t> </a:t>
            </a:r>
            <a:endParaRPr b="0" lang="ru-RU" sz="8000" spc="-1" strike="noStrike">
              <a:latin typeface="Arial"/>
            </a:endParaRPr>
          </a:p>
        </p:txBody>
      </p:sp>
      <p:sp>
        <p:nvSpPr>
          <p:cNvPr id="222" name="задерживаются городской пылью, смогом и облаками"/>
          <p:cNvSpPr/>
          <p:nvPr/>
        </p:nvSpPr>
        <p:spPr>
          <a:xfrm>
            <a:off x="13845600" y="9803160"/>
            <a:ext cx="7507800" cy="141840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1" lang="en-US" sz="4000" spc="-1" strike="noStrike">
                <a:solidFill>
                  <a:srgbClr val="363f47"/>
                </a:solidFill>
                <a:latin typeface="Arial"/>
                <a:ea typeface="Arial"/>
              </a:rPr>
              <a:t>are blocked by urban dust, smog, and clouds.</a:t>
            </a:r>
            <a:endParaRPr b="0" lang="ru-RU" sz="4000" spc="-1" strike="noStrike">
              <a:latin typeface="Arial"/>
            </a:endParaRPr>
          </a:p>
        </p:txBody>
      </p:sp>
      <p:sp>
        <p:nvSpPr>
          <p:cNvPr id="223" name="Витамин D сложно в достаточном количестве получить из пищи"/>
          <p:cNvSpPr/>
          <p:nvPr/>
        </p:nvSpPr>
        <p:spPr>
          <a:xfrm>
            <a:off x="3202920" y="8757360"/>
            <a:ext cx="6467040" cy="141840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0" lang="en-US" sz="4000" spc="-1" strike="noStrike">
                <a:solidFill>
                  <a:srgbClr val="ff644e"/>
                </a:solidFill>
                <a:latin typeface="Arial"/>
                <a:ea typeface="Arial"/>
              </a:rPr>
              <a:t>Vitamin D </a:t>
            </a:r>
            <a:r>
              <a:rPr b="0" lang="en-US" sz="4000" spc="-1" strike="noStrike">
                <a:solidFill>
                  <a:srgbClr val="535353"/>
                </a:solidFill>
                <a:latin typeface="Arial"/>
                <a:ea typeface="Arial"/>
              </a:rPr>
              <a:t>can be difficult to obtain from food alone.</a:t>
            </a:r>
            <a:endParaRPr b="0" lang="ru-RU" sz="4000" spc="-1" strike="noStrike">
              <a:latin typeface="Arial"/>
            </a:endParaRPr>
          </a:p>
        </p:txBody>
      </p:sp>
      <p:sp>
        <p:nvSpPr>
          <p:cNvPr id="224" name="Организм синтезирует его самостоятельно под воздействием солнечных лучей"/>
          <p:cNvSpPr/>
          <p:nvPr/>
        </p:nvSpPr>
        <p:spPr>
          <a:xfrm>
            <a:off x="3202920" y="5417640"/>
            <a:ext cx="8954640" cy="141840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0" lang="en-US" sz="4000" spc="-1" strike="noStrike">
                <a:solidFill>
                  <a:srgbClr val="363f47"/>
                </a:solidFill>
                <a:latin typeface="Arial"/>
                <a:ea typeface="Arial"/>
              </a:rPr>
              <a:t>The body synthesizes this vitamin when </a:t>
            </a:r>
            <a:r>
              <a:rPr b="0" lang="en-US" sz="4000" spc="-1" strike="noStrike">
                <a:solidFill>
                  <a:srgbClr val="535353"/>
                </a:solidFill>
                <a:latin typeface="Arial"/>
                <a:ea typeface="Arial"/>
              </a:rPr>
              <a:t>exposed to </a:t>
            </a:r>
            <a:r>
              <a:rPr b="0" lang="en-US" sz="4000" spc="-1" strike="noStrike">
                <a:solidFill>
                  <a:srgbClr val="363f47"/>
                </a:solidFill>
                <a:latin typeface="Arial"/>
                <a:ea typeface="Arial"/>
              </a:rPr>
              <a:t>sunlight.</a:t>
            </a:r>
            <a:endParaRPr b="0" lang="ru-RU" sz="4000" spc="-1" strike="noStrike">
              <a:latin typeface="Arial"/>
            </a:endParaRPr>
          </a:p>
        </p:txBody>
      </p:sp>
      <p:pic>
        <p:nvPicPr>
          <p:cNvPr id="225" name="image8.png" descr="image8.png"/>
          <p:cNvPicPr/>
          <p:nvPr/>
        </p:nvPicPr>
        <p:blipFill>
          <a:blip r:embed="rId3"/>
          <a:stretch/>
        </p:blipFill>
        <p:spPr>
          <a:xfrm flipH="1" rot="17398200">
            <a:off x="11897640" y="1707120"/>
            <a:ext cx="8818560" cy="2316240"/>
          </a:xfrm>
          <a:prstGeom prst="rect">
            <a:avLst/>
          </a:prstGeom>
          <a:ln w="12700">
            <a:noFill/>
          </a:ln>
        </p:spPr>
      </p:pic>
      <p:pic>
        <p:nvPicPr>
          <p:cNvPr id="226" name="image8.png" descr="image8.png"/>
          <p:cNvPicPr/>
          <p:nvPr/>
        </p:nvPicPr>
        <p:blipFill>
          <a:blip r:embed="rId4"/>
          <a:stretch/>
        </p:blipFill>
        <p:spPr>
          <a:xfrm flipH="1" rot="17398200">
            <a:off x="14330880" y="1787040"/>
            <a:ext cx="8820360" cy="2316960"/>
          </a:xfrm>
          <a:prstGeom prst="rect">
            <a:avLst/>
          </a:prstGeom>
          <a:ln w="12700">
            <a:noFill/>
          </a:ln>
        </p:spPr>
      </p:pic>
      <p:pic>
        <p:nvPicPr>
          <p:cNvPr id="227" name="image8.png" descr="image8.png"/>
          <p:cNvPicPr/>
          <p:nvPr/>
        </p:nvPicPr>
        <p:blipFill>
          <a:blip r:embed="rId5"/>
          <a:stretch/>
        </p:blipFill>
        <p:spPr>
          <a:xfrm flipH="1" rot="17398200">
            <a:off x="17049240" y="1890360"/>
            <a:ext cx="8639280" cy="2269440"/>
          </a:xfrm>
          <a:prstGeom prst="rect">
            <a:avLst/>
          </a:prstGeom>
          <a:ln w="12700">
            <a:noFill/>
          </a:ln>
        </p:spPr>
      </p:pic>
      <p:pic>
        <p:nvPicPr>
          <p:cNvPr id="228" name="image9.png" descr="image9.png"/>
          <p:cNvPicPr/>
          <p:nvPr/>
        </p:nvPicPr>
        <p:blipFill>
          <a:blip r:embed="rId6"/>
          <a:stretch/>
        </p:blipFill>
        <p:spPr>
          <a:xfrm>
            <a:off x="1161000" y="8524800"/>
            <a:ext cx="1572840" cy="1563480"/>
          </a:xfrm>
          <a:prstGeom prst="rect">
            <a:avLst/>
          </a:prstGeom>
          <a:ln w="12700">
            <a:noFill/>
          </a:ln>
        </p:spPr>
      </p:pic>
      <p:pic>
        <p:nvPicPr>
          <p:cNvPr id="229" name="image10.png" descr="image10.png"/>
          <p:cNvPicPr/>
          <p:nvPr/>
        </p:nvPicPr>
        <p:blipFill>
          <a:blip r:embed="rId7"/>
          <a:stretch/>
        </p:blipFill>
        <p:spPr>
          <a:xfrm>
            <a:off x="965520" y="5182920"/>
            <a:ext cx="1887840" cy="1887840"/>
          </a:xfrm>
          <a:prstGeom prst="rect">
            <a:avLst/>
          </a:prstGeom>
          <a:ln w="12700">
            <a:noFill/>
          </a:ln>
        </p:spPr>
      </p:pic>
      <p:sp>
        <p:nvSpPr>
          <p:cNvPr id="230" name="До 50% UV лучей"/>
          <p:cNvSpPr/>
          <p:nvPr/>
        </p:nvSpPr>
        <p:spPr>
          <a:xfrm>
            <a:off x="13892400" y="7762680"/>
            <a:ext cx="9217800" cy="2076840"/>
          </a:xfrm>
          <a:prstGeom prst="rect">
            <a:avLst/>
          </a:prstGeom>
          <a:noFill/>
          <a:ln w="12700">
            <a:noFill/>
          </a:ln>
        </p:spPr>
        <p:style>
          <a:lnRef idx="0"/>
          <a:fillRef idx="0"/>
          <a:effectRef idx="0"/>
          <a:fontRef idx="minor"/>
        </p:style>
        <p:txBody>
          <a:bodyPr wrap="none" lIns="50760" rIns="50760" tIns="50760" bIns="50760" anchor="ctr">
            <a:spAutoFit/>
          </a:bodyPr>
          <a:p>
            <a:pPr>
              <a:lnSpc>
                <a:spcPct val="108000"/>
              </a:lnSpc>
              <a:tabLst>
                <a:tab algn="l" pos="0"/>
              </a:tabLst>
            </a:pPr>
            <a:r>
              <a:rPr b="1" lang="en-US" sz="4000" spc="-1" strike="noStrike">
                <a:solidFill>
                  <a:srgbClr val="ff644e"/>
                </a:solidFill>
                <a:latin typeface="Arial"/>
                <a:ea typeface="Arial"/>
              </a:rPr>
              <a:t>Up to</a:t>
            </a:r>
            <a:r>
              <a:rPr b="1" lang="ru-RU" sz="4000" spc="-1" strike="noStrike">
                <a:solidFill>
                  <a:srgbClr val="ff644e"/>
                </a:solidFill>
                <a:latin typeface="Arial"/>
                <a:ea typeface="Arial"/>
              </a:rPr>
              <a:t> </a:t>
            </a:r>
            <a:r>
              <a:rPr b="1" lang="ru-RU" sz="12000" spc="-1" strike="noStrike">
                <a:solidFill>
                  <a:srgbClr val="ff644e"/>
                </a:solidFill>
                <a:latin typeface="Arial"/>
                <a:ea typeface="Arial"/>
              </a:rPr>
              <a:t>50%</a:t>
            </a:r>
            <a:r>
              <a:rPr b="1" lang="en-US" sz="12000" spc="-1" strike="noStrike">
                <a:solidFill>
                  <a:srgbClr val="ff644e"/>
                </a:solidFill>
                <a:latin typeface="Arial"/>
                <a:ea typeface="Arial"/>
              </a:rPr>
              <a:t> </a:t>
            </a:r>
            <a:r>
              <a:rPr b="1" lang="en-US" sz="4000" spc="-1" strike="noStrike">
                <a:solidFill>
                  <a:srgbClr val="ff644e"/>
                </a:solidFill>
                <a:latin typeface="Arial"/>
                <a:ea typeface="Arial"/>
              </a:rPr>
              <a:t>of</a:t>
            </a:r>
            <a:r>
              <a:rPr b="1" lang="ru-RU" sz="12000" spc="-1" strike="noStrike">
                <a:solidFill>
                  <a:srgbClr val="ff644e"/>
                </a:solidFill>
                <a:latin typeface="Arial"/>
                <a:ea typeface="Arial"/>
              </a:rPr>
              <a:t> </a:t>
            </a:r>
            <a:r>
              <a:rPr b="1" lang="en-US" sz="12000" spc="-1" strike="noStrike">
                <a:solidFill>
                  <a:srgbClr val="ff644e"/>
                </a:solidFill>
                <a:latin typeface="Arial"/>
                <a:ea typeface="Arial"/>
              </a:rPr>
              <a:t>UV</a:t>
            </a:r>
            <a:r>
              <a:rPr b="1" lang="en-US" sz="4000" spc="-1" strike="noStrike">
                <a:solidFill>
                  <a:srgbClr val="ff644e"/>
                </a:solidFill>
                <a:latin typeface="Arial"/>
                <a:ea typeface="Arial"/>
              </a:rPr>
              <a:t> rays</a:t>
            </a:r>
            <a:endParaRPr b="0" lang="ru-RU" sz="4000" spc="-1" strike="noStrike">
              <a:latin typeface="Arial"/>
            </a:endParaRPr>
          </a:p>
        </p:txBody>
      </p:sp>
      <p:sp>
        <p:nvSpPr>
          <p:cNvPr id="231" name="TextBox 15"/>
          <p:cNvSpPr/>
          <p:nvPr/>
        </p:nvSpPr>
        <p:spPr>
          <a:xfrm>
            <a:off x="8403840" y="13131360"/>
            <a:ext cx="7507800" cy="577080"/>
          </a:xfrm>
          <a:prstGeom prst="rect">
            <a:avLst/>
          </a:prstGeom>
          <a:noFill/>
          <a:ln w="12700">
            <a:solidFill>
              <a:srgbClr val="000000"/>
            </a:solidFill>
            <a:miter/>
          </a:ln>
        </p:spPr>
        <p:style>
          <a:lnRef idx="0"/>
          <a:fillRef idx="0"/>
          <a:effectRef idx="0"/>
          <a:fontRef idx="minor"/>
        </p:style>
        <p:txBody>
          <a:bodyPr lIns="90000" rIns="90000" tIns="45000" bIns="45000">
            <a:spAutoFit/>
          </a:bodyPr>
          <a:p>
            <a:pPr algn="ctr">
              <a:lnSpc>
                <a:spcPct val="100000"/>
              </a:lnSpc>
              <a:tabLst>
                <a:tab algn="l" pos="0"/>
              </a:tabLst>
            </a:pPr>
            <a:r>
              <a:rPr b="0" lang="en-US" sz="1600" spc="-1" strike="noStrike">
                <a:solidFill>
                  <a:srgbClr val="000000"/>
                </a:solidFill>
                <a:latin typeface="Arial"/>
                <a:ea typeface="Helvetica Light"/>
              </a:rPr>
              <a:t>These statements have not been evaluated by the Food and Drug Administration. This product is not intended to diagnose, treat, cure, or prevent any disease.</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Согласно последним исследованиям, недостаток витамина D выявляется глобально во всем мире, даже в солнечных странах"/>
          <p:cNvSpPr/>
          <p:nvPr/>
        </p:nvSpPr>
        <p:spPr>
          <a:xfrm>
            <a:off x="1417320" y="615600"/>
            <a:ext cx="22295520" cy="320616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US" sz="6700" spc="-1" strike="noStrike">
                <a:solidFill>
                  <a:srgbClr val="363f47"/>
                </a:solidFill>
                <a:latin typeface="Arial"/>
                <a:ea typeface="Arial"/>
              </a:rPr>
              <a:t>According to latest research, vitamin D deficiencies are found in people all over the world – even in countries with an abundance of sunlight.</a:t>
            </a:r>
            <a:endParaRPr b="0" lang="ru-RU" sz="6700" spc="-1" strike="noStrike">
              <a:latin typeface="Arial"/>
            </a:endParaRPr>
          </a:p>
        </p:txBody>
      </p:sp>
      <p:pic>
        <p:nvPicPr>
          <p:cNvPr id="233" name="image7.png" descr="image7.png"/>
          <p:cNvPicPr/>
          <p:nvPr/>
        </p:nvPicPr>
        <p:blipFill>
          <a:blip r:embed="rId1"/>
          <a:stretch/>
        </p:blipFill>
        <p:spPr>
          <a:xfrm>
            <a:off x="1537560" y="12793680"/>
            <a:ext cx="1773720" cy="311040"/>
          </a:xfrm>
          <a:prstGeom prst="rect">
            <a:avLst/>
          </a:prstGeom>
          <a:ln w="12700">
            <a:noFill/>
          </a:ln>
        </p:spPr>
      </p:pic>
      <p:sp>
        <p:nvSpPr>
          <p:cNvPr id="234" name="D-Spray"/>
          <p:cNvSpPr/>
          <p:nvPr/>
        </p:nvSpPr>
        <p:spPr>
          <a:xfrm>
            <a:off x="22411440" y="1278612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Helvetica Light"/>
                <a:ea typeface="Helvetica Light"/>
              </a:rPr>
              <a:t>D-Spray</a:t>
            </a:r>
            <a:endParaRPr b="0" lang="ru-RU" sz="2000" spc="-1" strike="noStrike">
              <a:latin typeface="Arial"/>
            </a:endParaRPr>
          </a:p>
        </p:txBody>
      </p:sp>
      <p:sp>
        <p:nvSpPr>
          <p:cNvPr id="235" name="Процент взрослого населения с дефицитом (ниже 25 нмоль/л) или недостаточностью (менее 50 нмоль/л) витамина D3"/>
          <p:cNvSpPr/>
          <p:nvPr/>
        </p:nvSpPr>
        <p:spPr>
          <a:xfrm>
            <a:off x="1430640" y="9840960"/>
            <a:ext cx="3808440" cy="1563840"/>
          </a:xfrm>
          <a:prstGeom prst="rect">
            <a:avLst/>
          </a:prstGeom>
          <a:noFill/>
          <a:ln w="12700">
            <a:noFill/>
          </a:ln>
        </p:spPr>
        <p:style>
          <a:lnRef idx="0"/>
          <a:fillRef idx="0"/>
          <a:effectRef idx="0"/>
          <a:fontRef idx="minor"/>
        </p:style>
        <p:txBody>
          <a:bodyPr lIns="50760" rIns="50760" tIns="50760" bIns="50760" anchor="ctr">
            <a:spAutoFit/>
          </a:bodyPr>
          <a:p>
            <a:pPr>
              <a:lnSpc>
                <a:spcPct val="120000"/>
              </a:lnSpc>
              <a:tabLst>
                <a:tab algn="l" pos="0"/>
              </a:tabLst>
            </a:pPr>
            <a:r>
              <a:rPr b="0" lang="en-US" sz="2000" spc="-1" strike="noStrike">
                <a:solidFill>
                  <a:srgbClr val="36414d"/>
                </a:solidFill>
                <a:latin typeface="Helvetica Light"/>
                <a:ea typeface="Helvetica Light"/>
              </a:rPr>
              <a:t>Percentage of adults with vitamin D3 deficiency (below 25 nmol/l) or insufficiency (below 50 nmol/l)</a:t>
            </a:r>
            <a:endParaRPr b="0" lang="ru-RU" sz="2000" spc="-1" strike="noStrike">
              <a:latin typeface="Arial"/>
            </a:endParaRPr>
          </a:p>
        </p:txBody>
      </p:sp>
      <p:sp>
        <p:nvSpPr>
          <p:cNvPr id="236" name="Прямоугольник"/>
          <p:cNvSpPr/>
          <p:nvPr/>
        </p:nvSpPr>
        <p:spPr>
          <a:xfrm>
            <a:off x="-1092240" y="9483840"/>
            <a:ext cx="6562080" cy="2277360"/>
          </a:xfrm>
          <a:prstGeom prst="rect">
            <a:avLst/>
          </a:prstGeom>
          <a:noFill/>
          <a:ln w="25400">
            <a:solidFill>
              <a:srgbClr val="ff644e"/>
            </a:solidFill>
            <a:round/>
          </a:ln>
        </p:spPr>
        <p:style>
          <a:lnRef idx="0"/>
          <a:fillRef idx="0"/>
          <a:effectRef idx="0"/>
          <a:fontRef idx="minor"/>
        </p:style>
      </p:sp>
      <p:sp>
        <p:nvSpPr>
          <p:cNvPr id="237" name="Дефицит"/>
          <p:cNvSpPr/>
          <p:nvPr/>
        </p:nvSpPr>
        <p:spPr>
          <a:xfrm>
            <a:off x="2042280" y="5122800"/>
            <a:ext cx="2802960" cy="569880"/>
          </a:xfrm>
          <a:prstGeom prst="rect">
            <a:avLst/>
          </a:prstGeom>
          <a:noFill/>
          <a:ln w="12700">
            <a:noFill/>
          </a:ln>
        </p:spPr>
        <p:style>
          <a:lnRef idx="0"/>
          <a:fillRef idx="0"/>
          <a:effectRef idx="0"/>
          <a:fontRef idx="minor"/>
        </p:style>
        <p:txBody>
          <a:bodyPr lIns="50760" rIns="50760" tIns="50760" bIns="50760" anchor="ctr">
            <a:spAutoFit/>
          </a:bodyPr>
          <a:p>
            <a:pPr>
              <a:lnSpc>
                <a:spcPct val="140000"/>
              </a:lnSpc>
              <a:tabLst>
                <a:tab algn="l" pos="0"/>
              </a:tabLst>
            </a:pPr>
            <a:r>
              <a:rPr b="1" lang="en-US" sz="2200" spc="-1" strike="noStrike">
                <a:solidFill>
                  <a:srgbClr val="36414d"/>
                </a:solidFill>
                <a:latin typeface="Helvetica Light"/>
                <a:ea typeface="Helvetica Light"/>
              </a:rPr>
              <a:t>Severe deficiency</a:t>
            </a:r>
            <a:endParaRPr b="0" lang="ru-RU" sz="2200" spc="-1" strike="noStrike">
              <a:latin typeface="Arial"/>
            </a:endParaRPr>
          </a:p>
        </p:txBody>
      </p:sp>
      <p:sp>
        <p:nvSpPr>
          <p:cNvPr id="238" name="Прямоугольник"/>
          <p:cNvSpPr/>
          <p:nvPr/>
        </p:nvSpPr>
        <p:spPr>
          <a:xfrm>
            <a:off x="1445400" y="5194800"/>
            <a:ext cx="415080" cy="425160"/>
          </a:xfrm>
          <a:prstGeom prst="rect">
            <a:avLst/>
          </a:prstGeom>
          <a:solidFill>
            <a:srgbClr val="cf4945"/>
          </a:solidFill>
          <a:ln w="12700">
            <a:noFill/>
          </a:ln>
        </p:spPr>
        <p:style>
          <a:lnRef idx="0"/>
          <a:fillRef idx="0"/>
          <a:effectRef idx="0"/>
          <a:fontRef idx="minor"/>
        </p:style>
      </p:sp>
      <p:sp>
        <p:nvSpPr>
          <p:cNvPr id="239" name="Прямоугольник"/>
          <p:cNvSpPr/>
          <p:nvPr/>
        </p:nvSpPr>
        <p:spPr>
          <a:xfrm>
            <a:off x="1445400" y="5860440"/>
            <a:ext cx="415080" cy="425160"/>
          </a:xfrm>
          <a:prstGeom prst="rect">
            <a:avLst/>
          </a:prstGeom>
          <a:solidFill>
            <a:srgbClr val="e3c456"/>
          </a:solidFill>
          <a:ln w="12700">
            <a:noFill/>
          </a:ln>
        </p:spPr>
        <p:style>
          <a:lnRef idx="0"/>
          <a:fillRef idx="0"/>
          <a:effectRef idx="0"/>
          <a:fontRef idx="minor"/>
        </p:style>
      </p:sp>
      <p:sp>
        <p:nvSpPr>
          <p:cNvPr id="240" name="Недостаток"/>
          <p:cNvSpPr/>
          <p:nvPr/>
        </p:nvSpPr>
        <p:spPr>
          <a:xfrm>
            <a:off x="2042280" y="5788440"/>
            <a:ext cx="2802960" cy="569880"/>
          </a:xfrm>
          <a:prstGeom prst="rect">
            <a:avLst/>
          </a:prstGeom>
          <a:noFill/>
          <a:ln w="12700">
            <a:noFill/>
          </a:ln>
        </p:spPr>
        <p:style>
          <a:lnRef idx="0"/>
          <a:fillRef idx="0"/>
          <a:effectRef idx="0"/>
          <a:fontRef idx="minor"/>
        </p:style>
        <p:txBody>
          <a:bodyPr lIns="50760" rIns="50760" tIns="50760" bIns="50760" anchor="ctr">
            <a:spAutoFit/>
          </a:bodyPr>
          <a:p>
            <a:pPr>
              <a:lnSpc>
                <a:spcPct val="140000"/>
              </a:lnSpc>
              <a:tabLst>
                <a:tab algn="l" pos="0"/>
              </a:tabLst>
            </a:pPr>
            <a:r>
              <a:rPr b="1" lang="en-US" sz="2200" spc="-1" strike="noStrike">
                <a:solidFill>
                  <a:srgbClr val="36414d"/>
                </a:solidFill>
                <a:latin typeface="Helvetica Light"/>
                <a:ea typeface="Helvetica Light"/>
              </a:rPr>
              <a:t>Low deficiency</a:t>
            </a:r>
            <a:endParaRPr b="0" lang="ru-RU" sz="2200" spc="-1" strike="noStrike">
              <a:latin typeface="Arial"/>
            </a:endParaRPr>
          </a:p>
        </p:txBody>
      </p:sp>
      <p:sp>
        <p:nvSpPr>
          <p:cNvPr id="241" name="Процент взрослого населения с дефицитом (ниже 25 нмоль/л) или недостаточностью (менее 50 нмоль/л) витамина D3_7"/>
          <p:cNvSpPr/>
          <p:nvPr/>
        </p:nvSpPr>
        <p:spPr>
          <a:xfrm>
            <a:off x="6840720" y="11680200"/>
            <a:ext cx="2340000" cy="375120"/>
          </a:xfrm>
          <a:prstGeom prst="rect">
            <a:avLst/>
          </a:prstGeom>
          <a:noFill/>
          <a:ln w="12700">
            <a:noFill/>
          </a:ln>
        </p:spPr>
        <p:style>
          <a:lnRef idx="0"/>
          <a:fillRef idx="0"/>
          <a:effectRef idx="0"/>
          <a:fontRef idx="minor"/>
        </p:style>
        <p:txBody>
          <a:bodyPr lIns="50760" rIns="50760" tIns="50760" bIns="50760" anchor="ctr">
            <a:spAutoFit/>
          </a:bodyPr>
          <a:p>
            <a:pPr algn="ctr"/>
            <a:r>
              <a:rPr b="0" lang="hy-AM" sz="1800" spc="-1" strike="noStrike">
                <a:solidFill>
                  <a:srgbClr val="36414d"/>
                </a:solidFill>
                <a:latin typeface="Arial"/>
                <a:ea typeface="Arial"/>
              </a:rPr>
              <a:t>Austria</a:t>
            </a:r>
            <a:r>
              <a:rPr b="0" lang="hy-AM" sz="1200" spc="-1" strike="noStrike">
                <a:solidFill>
                  <a:srgbClr val="36414d"/>
                </a:solidFill>
                <a:latin typeface="Arial"/>
                <a:ea typeface="Arial"/>
              </a:rPr>
              <a:t> </a:t>
            </a:r>
            <a:endParaRPr b="0" lang="hy-AM" sz="1200" spc="-1" strike="noStrike">
              <a:latin typeface="Arial"/>
              <a:ea typeface="Arial"/>
            </a:endParaRPr>
          </a:p>
        </p:txBody>
      </p:sp>
      <p:sp>
        <p:nvSpPr>
          <p:cNvPr id="242" name="Процент взрослого населения с дефицитом (ниже 25 нмоль/л) или недостаточностью (менее 50 нмоль/л) витамина D3_8"/>
          <p:cNvSpPr/>
          <p:nvPr/>
        </p:nvSpPr>
        <p:spPr>
          <a:xfrm>
            <a:off x="9216720" y="11656800"/>
            <a:ext cx="2160000" cy="37656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pPr>
            <a:r>
              <a:rPr b="0" lang="hy-AM" sz="1800" spc="-1" strike="noStrike">
                <a:solidFill>
                  <a:srgbClr val="36414d"/>
                </a:solidFill>
                <a:latin typeface="Arial"/>
                <a:ea typeface="Arial"/>
              </a:rPr>
              <a:t>France</a:t>
            </a:r>
            <a:endParaRPr b="0" lang="hy-AM" sz="1800" spc="-1" strike="noStrike">
              <a:latin typeface="Arial"/>
              <a:ea typeface="Arial"/>
            </a:endParaRPr>
          </a:p>
        </p:txBody>
      </p:sp>
      <p:sp>
        <p:nvSpPr>
          <p:cNvPr id="243" name="Процент взрослого населения с дефицитом (ниже 25 нмоль/л) или недостаточностью (менее 50 нмоль/л) витамина D3_9"/>
          <p:cNvSpPr/>
          <p:nvPr/>
        </p:nvSpPr>
        <p:spPr>
          <a:xfrm>
            <a:off x="11376720" y="11656800"/>
            <a:ext cx="2340000" cy="37656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pPr>
            <a:r>
              <a:rPr b="0" lang="hy-AM" sz="1800" spc="-1" strike="noStrike">
                <a:solidFill>
                  <a:srgbClr val="36414d"/>
                </a:solidFill>
                <a:latin typeface="Arial"/>
                <a:ea typeface="Arial"/>
              </a:rPr>
              <a:t>Germany</a:t>
            </a:r>
            <a:endParaRPr b="0" lang="hy-AM" sz="1800" spc="-1" strike="noStrike">
              <a:latin typeface="Arial"/>
              <a:ea typeface="Arial"/>
            </a:endParaRPr>
          </a:p>
        </p:txBody>
      </p:sp>
      <p:sp>
        <p:nvSpPr>
          <p:cNvPr id="244" name="Процент взрослого населения с дефицитом (ниже 25 нмоль/л) или недостаточностью (менее 50 нмоль/л) витамина D3_10"/>
          <p:cNvSpPr/>
          <p:nvPr/>
        </p:nvSpPr>
        <p:spPr>
          <a:xfrm>
            <a:off x="13572720" y="11656800"/>
            <a:ext cx="2340000" cy="376560"/>
          </a:xfrm>
          <a:prstGeom prst="rect">
            <a:avLst/>
          </a:prstGeom>
          <a:noFill/>
          <a:ln w="12700">
            <a:noFill/>
          </a:ln>
        </p:spPr>
        <p:style>
          <a:lnRef idx="0"/>
          <a:fillRef idx="0"/>
          <a:effectRef idx="0"/>
          <a:fontRef idx="minor"/>
        </p:style>
        <p:txBody>
          <a:bodyPr lIns="50760" rIns="50760" tIns="50760" bIns="50760" anchor="ctr">
            <a:spAutoFit/>
          </a:bodyPr>
          <a:p>
            <a:pPr algn="ctr"/>
            <a:r>
              <a:rPr b="0" lang="hy-AM" sz="1800" spc="-1" strike="noStrike">
                <a:solidFill>
                  <a:srgbClr val="36414d"/>
                </a:solidFill>
                <a:latin typeface="Arial"/>
                <a:ea typeface="Arial"/>
              </a:rPr>
              <a:t>Holland</a:t>
            </a:r>
            <a:r>
              <a:rPr b="0" lang="hy-AM" sz="1200" spc="-1" strike="noStrike">
                <a:solidFill>
                  <a:srgbClr val="36414d"/>
                </a:solidFill>
                <a:latin typeface="Arial"/>
                <a:ea typeface="Arial"/>
              </a:rPr>
              <a:t> </a:t>
            </a:r>
            <a:endParaRPr b="0" lang="hy-AM" sz="1200" spc="-1" strike="noStrike">
              <a:latin typeface="Arial"/>
              <a:ea typeface="Arial"/>
            </a:endParaRPr>
          </a:p>
        </p:txBody>
      </p:sp>
      <p:sp>
        <p:nvSpPr>
          <p:cNvPr id="245" name="Процент взрослого населения с дефицитом (ниже 25 нмоль/л) или недостаточностью (менее 50 нмоль/л) витамина D3_11"/>
          <p:cNvSpPr/>
          <p:nvPr/>
        </p:nvSpPr>
        <p:spPr>
          <a:xfrm>
            <a:off x="15840720" y="11656800"/>
            <a:ext cx="2340000" cy="37656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pPr>
            <a:r>
              <a:rPr b="0" lang="hy-AM" sz="1800" spc="-1" strike="noStrike">
                <a:solidFill>
                  <a:srgbClr val="36414d"/>
                </a:solidFill>
                <a:latin typeface="Arial"/>
                <a:ea typeface="Arial"/>
              </a:rPr>
              <a:t>Spain</a:t>
            </a:r>
            <a:endParaRPr b="0" lang="hy-AM" sz="1800" spc="-1" strike="noStrike">
              <a:latin typeface="Arial"/>
              <a:ea typeface="Arial"/>
            </a:endParaRPr>
          </a:p>
        </p:txBody>
      </p:sp>
      <p:sp>
        <p:nvSpPr>
          <p:cNvPr id="246" name="Процент взрослого населения с дефицитом (ниже 25 нмоль/л) или недостаточностью (менее 50 нмоль/л) витамина D3_12"/>
          <p:cNvSpPr/>
          <p:nvPr/>
        </p:nvSpPr>
        <p:spPr>
          <a:xfrm>
            <a:off x="18108720" y="11656800"/>
            <a:ext cx="2340000" cy="37656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pPr>
            <a:r>
              <a:rPr b="0" lang="hy-AM" sz="1800" spc="-1" strike="noStrike">
                <a:solidFill>
                  <a:srgbClr val="36414d"/>
                </a:solidFill>
                <a:latin typeface="Arial"/>
                <a:ea typeface="Arial"/>
              </a:rPr>
              <a:t>Turkey</a:t>
            </a:r>
            <a:endParaRPr b="0" lang="hy-AM" sz="1800" spc="-1" strike="noStrike">
              <a:latin typeface="Arial"/>
              <a:ea typeface="Arial"/>
            </a:endParaRPr>
          </a:p>
        </p:txBody>
      </p:sp>
      <p:sp>
        <p:nvSpPr>
          <p:cNvPr id="247" name="Процент взрослого населения с дефицитом (ниже 25 нмоль/л) или недостаточностью (менее 50 нмоль/л) витамина D3_13"/>
          <p:cNvSpPr/>
          <p:nvPr/>
        </p:nvSpPr>
        <p:spPr>
          <a:xfrm>
            <a:off x="20340720" y="11656800"/>
            <a:ext cx="2340000" cy="376560"/>
          </a:xfrm>
          <a:prstGeom prst="rect">
            <a:avLst/>
          </a:prstGeom>
          <a:noFill/>
          <a:ln w="12700">
            <a:noFill/>
          </a:ln>
        </p:spPr>
        <p:style>
          <a:lnRef idx="0"/>
          <a:fillRef idx="0"/>
          <a:effectRef idx="0"/>
          <a:fontRef idx="minor"/>
        </p:style>
        <p:txBody>
          <a:bodyPr lIns="50760" rIns="50760" tIns="50760" bIns="50760" anchor="ctr">
            <a:spAutoFit/>
          </a:bodyPr>
          <a:p>
            <a:pPr algn="ctr">
              <a:lnSpc>
                <a:spcPct val="100000"/>
              </a:lnSpc>
            </a:pPr>
            <a:r>
              <a:rPr b="0" lang="hy-AM" sz="1800" spc="-1" strike="noStrike">
                <a:solidFill>
                  <a:srgbClr val="36414d"/>
                </a:solidFill>
                <a:latin typeface="Arial"/>
                <a:ea typeface="Arial"/>
              </a:rPr>
              <a:t>Russia</a:t>
            </a:r>
            <a:endParaRPr b="0" lang="hy-AM" sz="1800" spc="-1" strike="noStrike">
              <a:latin typeface="Arial"/>
              <a:ea typeface="Arial"/>
            </a:endParaRPr>
          </a:p>
        </p:txBody>
      </p:sp>
      <p:pic>
        <p:nvPicPr>
          <p:cNvPr id="248" name="" descr=""/>
          <p:cNvPicPr/>
          <p:nvPr/>
        </p:nvPicPr>
        <p:blipFill>
          <a:blip r:embed="rId2"/>
          <a:stretch/>
        </p:blipFill>
        <p:spPr>
          <a:xfrm>
            <a:off x="6597720" y="5218200"/>
            <a:ext cx="16035120" cy="646128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9" name="image7.png" descr="image7.png"/>
          <p:cNvPicPr/>
          <p:nvPr/>
        </p:nvPicPr>
        <p:blipFill>
          <a:blip r:embed="rId1"/>
          <a:stretch/>
        </p:blipFill>
        <p:spPr>
          <a:xfrm>
            <a:off x="1537560" y="12793680"/>
            <a:ext cx="1774440" cy="311760"/>
          </a:xfrm>
          <a:prstGeom prst="rect">
            <a:avLst/>
          </a:prstGeom>
          <a:ln w="12700">
            <a:noFill/>
          </a:ln>
        </p:spPr>
      </p:pic>
      <p:sp>
        <p:nvSpPr>
          <p:cNvPr id="250"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51" name="Для полноценной работы всех органов и систем Витамин D должен не только поступать в организм в достаточном количестве, но и максимально хорошо усваиваться"/>
          <p:cNvSpPr/>
          <p:nvPr/>
        </p:nvSpPr>
        <p:spPr>
          <a:xfrm>
            <a:off x="1480320" y="2630880"/>
            <a:ext cx="9919080" cy="278352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spcBef>
                <a:spcPts val="1599"/>
              </a:spcBef>
              <a:tabLst>
                <a:tab algn="l" pos="0"/>
              </a:tabLst>
            </a:pPr>
            <a:r>
              <a:rPr b="0" lang="en-US" sz="4000" spc="-1" strike="noStrike">
                <a:solidFill>
                  <a:srgbClr val="363f47"/>
                </a:solidFill>
                <a:latin typeface="Arial"/>
                <a:ea typeface="Arial"/>
              </a:rPr>
              <a:t>In order for the body’s organs and systems to function properly, Vitamin D has to enter the body in sufficient quantities and also be </a:t>
            </a:r>
            <a:r>
              <a:rPr b="1" lang="en-US" sz="4000" spc="-1" strike="noStrike">
                <a:solidFill>
                  <a:srgbClr val="363f47"/>
                </a:solidFill>
                <a:latin typeface="Arial"/>
                <a:ea typeface="Arial"/>
              </a:rPr>
              <a:t>adequately</a:t>
            </a:r>
            <a:r>
              <a:rPr b="0" lang="en-US" sz="4000" spc="-1" strike="noStrike">
                <a:solidFill>
                  <a:srgbClr val="363f47"/>
                </a:solidFill>
                <a:latin typeface="Arial"/>
                <a:ea typeface="Arial"/>
              </a:rPr>
              <a:t> </a:t>
            </a:r>
            <a:r>
              <a:rPr b="1" lang="en-US" sz="4000" spc="-1" strike="noStrike">
                <a:solidFill>
                  <a:srgbClr val="363f47"/>
                </a:solidFill>
                <a:latin typeface="Arial"/>
                <a:ea typeface="Arial"/>
              </a:rPr>
              <a:t>absorbed</a:t>
            </a:r>
            <a:r>
              <a:rPr b="0" lang="en-US" sz="4000" spc="-1" strike="noStrike">
                <a:solidFill>
                  <a:srgbClr val="363f47"/>
                </a:solidFill>
                <a:latin typeface="Arial"/>
                <a:ea typeface="Arial"/>
              </a:rPr>
              <a:t>.</a:t>
            </a:r>
            <a:endParaRPr b="0" lang="ru-RU" sz="4000" spc="-1" strike="noStrike">
              <a:latin typeface="Arial"/>
            </a:endParaRPr>
          </a:p>
        </p:txBody>
      </p:sp>
      <p:grpSp>
        <p:nvGrpSpPr>
          <p:cNvPr id="252" name="Сгруппировать"/>
          <p:cNvGrpSpPr/>
          <p:nvPr/>
        </p:nvGrpSpPr>
        <p:grpSpPr>
          <a:xfrm>
            <a:off x="4351680" y="-3701520"/>
            <a:ext cx="9631440" cy="3375360"/>
            <a:chOff x="4351680" y="-3701520"/>
            <a:chExt cx="9631440" cy="3375360"/>
          </a:xfrm>
        </p:grpSpPr>
        <p:sp>
          <p:nvSpPr>
            <p:cNvPr id="253" name="Прямоугольник"/>
            <p:cNvSpPr/>
            <p:nvPr/>
          </p:nvSpPr>
          <p:spPr>
            <a:xfrm flipH="1">
              <a:off x="4351320" y="-3690360"/>
              <a:ext cx="9600840" cy="3352680"/>
            </a:xfrm>
            <a:prstGeom prst="rect">
              <a:avLst/>
            </a:prstGeom>
            <a:solidFill>
              <a:srgbClr val="ffffff"/>
            </a:solidFill>
            <a:ln w="12700">
              <a:noFill/>
            </a:ln>
          </p:spPr>
          <p:style>
            <a:lnRef idx="0"/>
            <a:fillRef idx="0"/>
            <a:effectRef idx="0"/>
            <a:fontRef idx="minor"/>
          </p:style>
        </p:sp>
        <p:pic>
          <p:nvPicPr>
            <p:cNvPr id="254" name="image4.png" descr="image4.png"/>
            <p:cNvPicPr/>
            <p:nvPr/>
          </p:nvPicPr>
          <p:blipFill>
            <a:blip r:embed="rId2"/>
            <a:srcRect l="10394" t="35315" r="87879" b="6382"/>
            <a:stretch/>
          </p:blipFill>
          <p:spPr>
            <a:xfrm flipH="1">
              <a:off x="13804920" y="-3701520"/>
              <a:ext cx="178200" cy="3375360"/>
            </a:xfrm>
            <a:prstGeom prst="rect">
              <a:avLst/>
            </a:prstGeom>
            <a:ln w="12700">
              <a:noFill/>
            </a:ln>
          </p:spPr>
        </p:pic>
      </p:grpSp>
      <p:sp>
        <p:nvSpPr>
          <p:cNvPr id="255" name="В составе спрея — МСT- жирные кислоты которые способствуют более быстрому и естественному усвоению Витамина D"/>
          <p:cNvSpPr/>
          <p:nvPr/>
        </p:nvSpPr>
        <p:spPr>
          <a:xfrm>
            <a:off x="1433880" y="6558480"/>
            <a:ext cx="11987640" cy="412560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1" lang="en-US" sz="6000" spc="-1" strike="noStrike">
                <a:solidFill>
                  <a:srgbClr val="363f47"/>
                </a:solidFill>
                <a:latin typeface="Arial"/>
                <a:ea typeface="Arial"/>
              </a:rPr>
              <a:t>D-Spray contains MCT fatty acids that promote faster and more natural absorption of Vitamin D.</a:t>
            </a:r>
            <a:endParaRPr b="0" lang="ru-RU" sz="6000" spc="-1" strike="noStrike">
              <a:latin typeface="Arial"/>
            </a:endParaRPr>
          </a:p>
        </p:txBody>
      </p:sp>
      <p:pic>
        <p:nvPicPr>
          <p:cNvPr id="256" name="image11.png" descr="image11.png"/>
          <p:cNvPicPr/>
          <p:nvPr/>
        </p:nvPicPr>
        <p:blipFill>
          <a:blip r:embed="rId3"/>
          <a:stretch/>
        </p:blipFill>
        <p:spPr>
          <a:xfrm>
            <a:off x="12767040" y="1476000"/>
            <a:ext cx="10220040" cy="10939320"/>
          </a:xfrm>
          <a:prstGeom prst="rect">
            <a:avLst/>
          </a:prstGeom>
          <a:ln w="12700">
            <a:noFill/>
          </a:ln>
        </p:spPr>
      </p:pic>
      <p:sp>
        <p:nvSpPr>
          <p:cNvPr id="257" name="TextBox 11"/>
          <p:cNvSpPr/>
          <p:nvPr/>
        </p:nvSpPr>
        <p:spPr>
          <a:xfrm>
            <a:off x="8403840" y="13131360"/>
            <a:ext cx="7507800" cy="577080"/>
          </a:xfrm>
          <a:prstGeom prst="rect">
            <a:avLst/>
          </a:prstGeom>
          <a:noFill/>
          <a:ln w="12700">
            <a:solidFill>
              <a:srgbClr val="000000"/>
            </a:solidFill>
            <a:miter/>
          </a:ln>
        </p:spPr>
        <p:style>
          <a:lnRef idx="0"/>
          <a:fillRef idx="0"/>
          <a:effectRef idx="0"/>
          <a:fontRef idx="minor"/>
        </p:style>
        <p:txBody>
          <a:bodyPr lIns="90000" rIns="90000" tIns="45000" bIns="45000">
            <a:spAutoFit/>
          </a:bodyPr>
          <a:p>
            <a:pPr algn="ctr">
              <a:lnSpc>
                <a:spcPct val="100000"/>
              </a:lnSpc>
              <a:tabLst>
                <a:tab algn="l" pos="0"/>
              </a:tabLst>
            </a:pPr>
            <a:r>
              <a:rPr b="0" lang="en-US" sz="1600" spc="-1" strike="noStrike">
                <a:solidFill>
                  <a:srgbClr val="000000"/>
                </a:solidFill>
                <a:latin typeface="Arial"/>
                <a:ea typeface="Helvetica Light"/>
              </a:rPr>
              <a:t>These statements have not been evaluated by the Food and Drug Administration. This product is not intended to diagnose, treat, cure, or prevent any disease.</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58" name="Сгруппировать"/>
          <p:cNvGrpSpPr/>
          <p:nvPr/>
        </p:nvGrpSpPr>
        <p:grpSpPr>
          <a:xfrm>
            <a:off x="9420840" y="342720"/>
            <a:ext cx="14646240" cy="18794160"/>
            <a:chOff x="9420840" y="342720"/>
            <a:chExt cx="14646240" cy="18794160"/>
          </a:xfrm>
        </p:grpSpPr>
        <p:pic>
          <p:nvPicPr>
            <p:cNvPr id="259" name="image13.png" descr="image13.png"/>
            <p:cNvPicPr/>
            <p:nvPr/>
          </p:nvPicPr>
          <p:blipFill>
            <a:blip r:embed="rId1"/>
            <a:stretch/>
          </p:blipFill>
          <p:spPr>
            <a:xfrm>
              <a:off x="18300600" y="2096280"/>
              <a:ext cx="5766480" cy="17040600"/>
            </a:xfrm>
            <a:prstGeom prst="rect">
              <a:avLst/>
            </a:prstGeom>
            <a:ln w="12700">
              <a:noFill/>
            </a:ln>
          </p:spPr>
        </p:pic>
        <p:pic>
          <p:nvPicPr>
            <p:cNvPr id="260" name="image14.png" descr="image14.png"/>
            <p:cNvPicPr/>
            <p:nvPr/>
          </p:nvPicPr>
          <p:blipFill>
            <a:blip r:embed="rId2">
              <a:alphaModFix amt="76000"/>
            </a:blip>
            <a:stretch/>
          </p:blipFill>
          <p:spPr>
            <a:xfrm flipH="1">
              <a:off x="9420840" y="342720"/>
              <a:ext cx="10000080" cy="6987240"/>
            </a:xfrm>
            <a:prstGeom prst="rect">
              <a:avLst/>
            </a:prstGeom>
            <a:ln w="12700">
              <a:noFill/>
            </a:ln>
          </p:spPr>
        </p:pic>
      </p:grpSp>
      <p:pic>
        <p:nvPicPr>
          <p:cNvPr id="261" name="image7.png" descr="image7.png"/>
          <p:cNvPicPr/>
          <p:nvPr/>
        </p:nvPicPr>
        <p:blipFill>
          <a:blip r:embed="rId3"/>
          <a:stretch/>
        </p:blipFill>
        <p:spPr>
          <a:xfrm>
            <a:off x="1537560" y="12793680"/>
            <a:ext cx="1774440" cy="311760"/>
          </a:xfrm>
          <a:prstGeom prst="rect">
            <a:avLst/>
          </a:prstGeom>
          <a:ln w="12700">
            <a:noFill/>
          </a:ln>
        </p:spPr>
      </p:pic>
      <p:sp>
        <p:nvSpPr>
          <p:cNvPr id="262"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63" name="Мельчайшие частицы спрея легко проникают в кровоток через слизистую полости рта. Мелкодисперсное распыление увеличивает площадь усвоения."/>
          <p:cNvSpPr/>
          <p:nvPr/>
        </p:nvSpPr>
        <p:spPr>
          <a:xfrm>
            <a:off x="1417320" y="6068880"/>
            <a:ext cx="14646960" cy="211176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0" lang="en-US" sz="4000" spc="-1" strike="noStrike">
                <a:solidFill>
                  <a:srgbClr val="ffffff"/>
                </a:solidFill>
                <a:latin typeface="Arial"/>
                <a:ea typeface="Arial"/>
              </a:rPr>
              <a:t>The smallest particles of the spray easily penetrate into the bloodstream through the oral mucosa. Fine atomization increases the absorption area.</a:t>
            </a:r>
            <a:endParaRPr b="0" lang="ru-RU" sz="4000" spc="-1" strike="noStrike">
              <a:latin typeface="Arial"/>
            </a:endParaRPr>
          </a:p>
        </p:txBody>
      </p:sp>
      <p:pic>
        <p:nvPicPr>
          <p:cNvPr id="264" name="image12.png" descr="image12.png"/>
          <p:cNvPicPr/>
          <p:nvPr/>
        </p:nvPicPr>
        <p:blipFill>
          <a:blip r:embed="rId4"/>
          <a:stretch/>
        </p:blipFill>
        <p:spPr>
          <a:xfrm>
            <a:off x="26025120" y="-5370480"/>
            <a:ext cx="19629360" cy="13715640"/>
          </a:xfrm>
          <a:prstGeom prst="rect">
            <a:avLst/>
          </a:prstGeom>
          <a:ln w="12700">
            <a:noFill/>
          </a:ln>
        </p:spPr>
      </p:pic>
      <p:sp>
        <p:nvSpPr>
          <p:cNvPr id="265" name="Форма спрея — эффективный способ доставки витамина"/>
          <p:cNvSpPr/>
          <p:nvPr/>
        </p:nvSpPr>
        <p:spPr>
          <a:xfrm>
            <a:off x="1417320" y="1357560"/>
            <a:ext cx="11296080" cy="3434040"/>
          </a:xfrm>
          <a:prstGeom prst="rect">
            <a:avLst/>
          </a:prstGeom>
          <a:noFill/>
          <a:ln w="12700">
            <a:noFill/>
          </a:ln>
        </p:spPr>
        <p:style>
          <a:lnRef idx="0"/>
          <a:fillRef idx="0"/>
          <a:effectRef idx="0"/>
          <a:fontRef idx="minor"/>
        </p:style>
        <p:txBody>
          <a:bodyPr lIns="71280" rIns="71280" tIns="71280" bIns="71280" anchor="ctr">
            <a:spAutoFit/>
          </a:bodyPr>
          <a:p>
            <a:pPr>
              <a:lnSpc>
                <a:spcPct val="90000"/>
              </a:lnSpc>
              <a:tabLst>
                <a:tab algn="l" pos="0"/>
              </a:tabLst>
            </a:pPr>
            <a:r>
              <a:rPr b="1" lang="en-US" sz="8000" spc="-1" strike="noStrike">
                <a:solidFill>
                  <a:srgbClr val="ffffff"/>
                </a:solidFill>
                <a:latin typeface="Arial"/>
                <a:ea typeface="Arial"/>
              </a:rPr>
              <a:t>Sprays are an effective delivery method for vitamin D</a:t>
            </a:r>
            <a:endParaRPr b="0" lang="ru-RU" sz="8000" spc="-1" strike="noStrike">
              <a:latin typeface="Arial"/>
            </a:endParaRPr>
          </a:p>
        </p:txBody>
      </p:sp>
      <p:sp>
        <p:nvSpPr>
          <p:cNvPr id="266" name="Эффективность жирорастворимой формы витамина в виде спрея клинически доказана*"/>
          <p:cNvSpPr/>
          <p:nvPr/>
        </p:nvSpPr>
        <p:spPr>
          <a:xfrm>
            <a:off x="1417320" y="9039240"/>
            <a:ext cx="13602240" cy="2113920"/>
          </a:xfrm>
          <a:prstGeom prst="rect">
            <a:avLst/>
          </a:prstGeom>
          <a:noFill/>
          <a:ln w="12700">
            <a:noFill/>
          </a:ln>
        </p:spPr>
        <p:style>
          <a:lnRef idx="0"/>
          <a:fillRef idx="0"/>
          <a:effectRef idx="0"/>
          <a:fontRef idx="minor"/>
        </p:style>
        <p:txBody>
          <a:bodyPr lIns="50760" rIns="50760" tIns="50760" bIns="50760" anchor="ctr">
            <a:spAutoFit/>
          </a:bodyPr>
          <a:p>
            <a:pPr>
              <a:lnSpc>
                <a:spcPct val="110000"/>
              </a:lnSpc>
              <a:tabLst>
                <a:tab algn="l" pos="0"/>
              </a:tabLst>
            </a:pPr>
            <a:r>
              <a:rPr b="1" lang="en-US" sz="6000" spc="-1" strike="noStrike">
                <a:solidFill>
                  <a:srgbClr val="fcf199"/>
                </a:solidFill>
                <a:latin typeface="Arial"/>
                <a:ea typeface="Arial"/>
              </a:rPr>
              <a:t>The fat-soluble spray form of vitamin D is clinically proven*</a:t>
            </a:r>
            <a:endParaRPr b="0" lang="ru-RU" sz="6000" spc="-1" strike="noStrike">
              <a:latin typeface="Arial"/>
            </a:endParaRPr>
          </a:p>
        </p:txBody>
      </p:sp>
      <p:sp>
        <p:nvSpPr>
          <p:cNvPr id="267" name="TextBox 12"/>
          <p:cNvSpPr/>
          <p:nvPr/>
        </p:nvSpPr>
        <p:spPr>
          <a:xfrm>
            <a:off x="8403840" y="13131360"/>
            <a:ext cx="7507800" cy="577080"/>
          </a:xfrm>
          <a:prstGeom prst="rect">
            <a:avLst/>
          </a:prstGeom>
          <a:noFill/>
          <a:ln w="12700">
            <a:solidFill>
              <a:srgbClr val="000000"/>
            </a:solidFill>
            <a:miter/>
          </a:ln>
        </p:spPr>
        <p:style>
          <a:lnRef idx="0"/>
          <a:fillRef idx="0"/>
          <a:effectRef idx="0"/>
          <a:fontRef idx="minor"/>
        </p:style>
        <p:txBody>
          <a:bodyPr lIns="90000" rIns="90000" tIns="45000" bIns="45000">
            <a:spAutoFit/>
          </a:bodyPr>
          <a:p>
            <a:pPr algn="ctr">
              <a:lnSpc>
                <a:spcPct val="100000"/>
              </a:lnSpc>
              <a:tabLst>
                <a:tab algn="l" pos="0"/>
              </a:tabLst>
            </a:pPr>
            <a:r>
              <a:rPr b="0" lang="en-US" sz="1600" spc="-1" strike="noStrike">
                <a:solidFill>
                  <a:srgbClr val="000000"/>
                </a:solidFill>
                <a:latin typeface="Arial"/>
                <a:ea typeface="Helvetica Light"/>
              </a:rPr>
              <a:t>These statements have not been evaluated by the Food and Drug Administration. This product is not intended to diagnose, treat, cure, or prevent any disease.</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8" name="image7.png" descr="image7.png"/>
          <p:cNvPicPr/>
          <p:nvPr/>
        </p:nvPicPr>
        <p:blipFill>
          <a:blip r:embed="rId1"/>
          <a:stretch/>
        </p:blipFill>
        <p:spPr>
          <a:xfrm>
            <a:off x="1537560" y="12793680"/>
            <a:ext cx="1774440" cy="311760"/>
          </a:xfrm>
          <a:prstGeom prst="rect">
            <a:avLst/>
          </a:prstGeom>
          <a:ln w="12700">
            <a:noFill/>
          </a:ln>
        </p:spPr>
      </p:pic>
      <p:sp>
        <p:nvSpPr>
          <p:cNvPr id="269"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70" name="Легко проникает в кровоток"/>
          <p:cNvSpPr/>
          <p:nvPr/>
        </p:nvSpPr>
        <p:spPr>
          <a:xfrm>
            <a:off x="2035440" y="9889200"/>
            <a:ext cx="4065480" cy="141840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en-US" sz="4000" spc="-1" strike="noStrike">
                <a:solidFill>
                  <a:srgbClr val="363f47"/>
                </a:solidFill>
                <a:latin typeface="Arial"/>
                <a:ea typeface="Arial"/>
              </a:rPr>
              <a:t>Easily enters the bloodstream</a:t>
            </a:r>
            <a:endParaRPr b="0" lang="ru-RU" sz="4000" spc="-1" strike="noStrike">
              <a:latin typeface="Arial"/>
            </a:endParaRPr>
          </a:p>
        </p:txBody>
      </p:sp>
      <p:sp>
        <p:nvSpPr>
          <p:cNvPr id="271" name="Увеличивает площадь усвоения"/>
          <p:cNvSpPr/>
          <p:nvPr/>
        </p:nvSpPr>
        <p:spPr>
          <a:xfrm>
            <a:off x="8982000" y="9872280"/>
            <a:ext cx="6271920" cy="141840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en-US" sz="4000" spc="-1" strike="noStrike">
                <a:solidFill>
                  <a:srgbClr val="363f47"/>
                </a:solidFill>
                <a:latin typeface="Arial"/>
                <a:ea typeface="Arial"/>
              </a:rPr>
              <a:t>Increases the area of absorption</a:t>
            </a:r>
            <a:endParaRPr b="0" lang="ru-RU" sz="4000" spc="-1" strike="noStrike">
              <a:latin typeface="Arial"/>
            </a:endParaRPr>
          </a:p>
        </p:txBody>
      </p:sp>
      <p:sp>
        <p:nvSpPr>
          <p:cNvPr id="272" name="Эффективность клинически доказана"/>
          <p:cNvSpPr/>
          <p:nvPr/>
        </p:nvSpPr>
        <p:spPr>
          <a:xfrm>
            <a:off x="16888680" y="9873000"/>
            <a:ext cx="6600240" cy="1416960"/>
          </a:xfrm>
          <a:prstGeom prst="rect">
            <a:avLst/>
          </a:prstGeom>
          <a:noFill/>
          <a:ln w="12700">
            <a:noFill/>
          </a:ln>
        </p:spPr>
        <p:style>
          <a:lnRef idx="0"/>
          <a:fillRef idx="0"/>
          <a:effectRef idx="0"/>
          <a:fontRef idx="minor"/>
        </p:style>
        <p:txBody>
          <a:bodyPr lIns="50760" rIns="50760" tIns="50760" bIns="50760" anchor="ctr">
            <a:spAutoFit/>
          </a:bodyPr>
          <a:p>
            <a:pPr algn="ctr">
              <a:lnSpc>
                <a:spcPct val="108000"/>
              </a:lnSpc>
              <a:tabLst>
                <a:tab algn="l" pos="0"/>
              </a:tabLst>
            </a:pPr>
            <a:r>
              <a:rPr b="0" lang="en-US" sz="4000" spc="-1" strike="noStrike">
                <a:solidFill>
                  <a:srgbClr val="363f47"/>
                </a:solidFill>
                <a:latin typeface="Arial"/>
                <a:ea typeface="Arial"/>
              </a:rPr>
              <a:t>Clinically proven to be effective</a:t>
            </a:r>
            <a:endParaRPr b="0" lang="ru-RU" sz="4000" spc="-1" strike="noStrike">
              <a:latin typeface="Arial"/>
            </a:endParaRPr>
          </a:p>
        </p:txBody>
      </p:sp>
      <p:pic>
        <p:nvPicPr>
          <p:cNvPr id="273" name="image15.png" descr="image15.png"/>
          <p:cNvPicPr/>
          <p:nvPr/>
        </p:nvPicPr>
        <p:blipFill>
          <a:blip r:embed="rId2"/>
          <a:stretch/>
        </p:blipFill>
        <p:spPr>
          <a:xfrm>
            <a:off x="17013960" y="3783600"/>
            <a:ext cx="6349680" cy="6349680"/>
          </a:xfrm>
          <a:prstGeom prst="rect">
            <a:avLst/>
          </a:prstGeom>
          <a:ln w="12700">
            <a:noFill/>
          </a:ln>
        </p:spPr>
      </p:pic>
      <p:pic>
        <p:nvPicPr>
          <p:cNvPr id="274" name="image17.png" descr="image17.png"/>
          <p:cNvPicPr/>
          <p:nvPr/>
        </p:nvPicPr>
        <p:blipFill>
          <a:blip r:embed="rId3"/>
          <a:srcRect l="15807" t="17573" r="12724" b="11864"/>
          <a:stretch/>
        </p:blipFill>
        <p:spPr>
          <a:xfrm>
            <a:off x="1800360" y="4618440"/>
            <a:ext cx="4536000" cy="4478400"/>
          </a:xfrm>
          <a:prstGeom prst="rect">
            <a:avLst/>
          </a:prstGeom>
          <a:ln w="12700">
            <a:noFill/>
          </a:ln>
        </p:spPr>
      </p:pic>
      <p:pic>
        <p:nvPicPr>
          <p:cNvPr id="275" name="image18.png" descr="image18.png"/>
          <p:cNvPicPr/>
          <p:nvPr/>
        </p:nvPicPr>
        <p:blipFill>
          <a:blip r:embed="rId4"/>
          <a:srcRect l="2958" t="0" r="0" b="0"/>
          <a:stretch/>
        </p:blipFill>
        <p:spPr>
          <a:xfrm>
            <a:off x="9688680" y="4339800"/>
            <a:ext cx="4858200" cy="5177520"/>
          </a:xfrm>
          <a:prstGeom prst="rect">
            <a:avLst/>
          </a:prstGeom>
          <a:ln w="12700">
            <a:noFill/>
          </a:ln>
        </p:spPr>
      </p:pic>
      <p:sp>
        <p:nvSpPr>
          <p:cNvPr id="276" name="Преимущества мелкодисперсного распыления витамина D"/>
          <p:cNvSpPr/>
          <p:nvPr/>
        </p:nvSpPr>
        <p:spPr>
          <a:xfrm>
            <a:off x="1417320" y="886680"/>
            <a:ext cx="21502440" cy="2581200"/>
          </a:xfrm>
          <a:prstGeom prst="rect">
            <a:avLst/>
          </a:prstGeom>
          <a:noFill/>
          <a:ln w="12700">
            <a:noFill/>
          </a:ln>
        </p:spPr>
        <p:style>
          <a:lnRef idx="0"/>
          <a:fillRef idx="0"/>
          <a:effectRef idx="0"/>
          <a:fontRef idx="minor"/>
        </p:style>
        <p:txBody>
          <a:bodyPr lIns="71280" rIns="71280" tIns="71280" bIns="71280" anchor="ctr">
            <a:spAutoFit/>
          </a:bodyPr>
          <a:p>
            <a:pPr>
              <a:lnSpc>
                <a:spcPct val="100000"/>
              </a:lnSpc>
              <a:tabLst>
                <a:tab algn="l" pos="0"/>
              </a:tabLst>
            </a:pPr>
            <a:r>
              <a:rPr b="1" lang="en-US" sz="8000" spc="-1" strike="noStrike">
                <a:solidFill>
                  <a:srgbClr val="363f47"/>
                </a:solidFill>
                <a:latin typeface="Arial"/>
                <a:ea typeface="Arial"/>
              </a:rPr>
              <a:t>Microfine mist delivery method provides many benefits:</a:t>
            </a:r>
            <a:endParaRPr b="0" lang="ru-RU" sz="8000" spc="-1" strike="noStrike">
              <a:latin typeface="Arial"/>
            </a:endParaRPr>
          </a:p>
        </p:txBody>
      </p:sp>
      <p:sp>
        <p:nvSpPr>
          <p:cNvPr id="277" name="TextBox 12"/>
          <p:cNvSpPr/>
          <p:nvPr/>
        </p:nvSpPr>
        <p:spPr>
          <a:xfrm>
            <a:off x="8403840" y="13131360"/>
            <a:ext cx="7507800" cy="577080"/>
          </a:xfrm>
          <a:prstGeom prst="rect">
            <a:avLst/>
          </a:prstGeom>
          <a:noFill/>
          <a:ln w="12700">
            <a:solidFill>
              <a:srgbClr val="000000"/>
            </a:solidFill>
            <a:miter/>
          </a:ln>
        </p:spPr>
        <p:style>
          <a:lnRef idx="0"/>
          <a:fillRef idx="0"/>
          <a:effectRef idx="0"/>
          <a:fontRef idx="minor"/>
        </p:style>
        <p:txBody>
          <a:bodyPr lIns="90000" rIns="90000" tIns="45000" bIns="45000">
            <a:spAutoFit/>
          </a:bodyPr>
          <a:p>
            <a:pPr algn="ctr">
              <a:lnSpc>
                <a:spcPct val="100000"/>
              </a:lnSpc>
              <a:tabLst>
                <a:tab algn="l" pos="0"/>
              </a:tabLst>
            </a:pPr>
            <a:r>
              <a:rPr b="0" lang="en-US" sz="1600" spc="-1" strike="noStrike">
                <a:solidFill>
                  <a:srgbClr val="000000"/>
                </a:solidFill>
                <a:latin typeface="Arial"/>
                <a:ea typeface="Helvetica Light"/>
              </a:rPr>
              <a:t>These statements have not been evaluated by the Food and Drug Administration. This product is not intended to diagnose, treat, cure, or prevent any disease.</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8" name="image1.jpeg" descr="image1.jpeg"/>
          <p:cNvPicPr/>
          <p:nvPr/>
        </p:nvPicPr>
        <p:blipFill>
          <a:blip r:embed="rId1"/>
          <a:stretch/>
        </p:blipFill>
        <p:spPr>
          <a:xfrm rot="102600">
            <a:off x="-352800" y="-2018520"/>
            <a:ext cx="29237400" cy="16417440"/>
          </a:xfrm>
          <a:prstGeom prst="rect">
            <a:avLst/>
          </a:prstGeom>
          <a:ln w="12700">
            <a:noFill/>
          </a:ln>
        </p:spPr>
      </p:pic>
      <p:pic>
        <p:nvPicPr>
          <p:cNvPr id="279" name="image7.png" descr="image7.png"/>
          <p:cNvPicPr/>
          <p:nvPr/>
        </p:nvPicPr>
        <p:blipFill>
          <a:blip r:embed="rId2"/>
          <a:stretch/>
        </p:blipFill>
        <p:spPr>
          <a:xfrm>
            <a:off x="1537560" y="12793680"/>
            <a:ext cx="1774440" cy="311760"/>
          </a:xfrm>
          <a:prstGeom prst="rect">
            <a:avLst/>
          </a:prstGeom>
          <a:ln w="12700">
            <a:noFill/>
          </a:ln>
        </p:spPr>
      </p:pic>
      <p:sp>
        <p:nvSpPr>
          <p:cNvPr id="280"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2d2d2e"/>
                </a:solidFill>
                <a:latin typeface="Arial"/>
                <a:ea typeface="Arial"/>
              </a:rPr>
              <a:t>D-Spray</a:t>
            </a:r>
            <a:endParaRPr b="0" lang="ru-RU" sz="2000" spc="-1" strike="noStrike">
              <a:latin typeface="Arial"/>
            </a:endParaRPr>
          </a:p>
        </p:txBody>
      </p:sp>
      <p:sp>
        <p:nvSpPr>
          <p:cNvPr id="281" name="D-Spray"/>
          <p:cNvSpPr/>
          <p:nvPr/>
        </p:nvSpPr>
        <p:spPr>
          <a:xfrm>
            <a:off x="1609560" y="4771800"/>
            <a:ext cx="11912040" cy="206748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1" lang="ru-RU" sz="11700" spc="-1" strike="noStrike">
                <a:solidFill>
                  <a:srgbClr val="ff644e"/>
                </a:solidFill>
                <a:latin typeface="Arial"/>
                <a:ea typeface="Arial"/>
              </a:rPr>
              <a:t>D-Spray</a:t>
            </a:r>
            <a:endParaRPr b="0" lang="ru-RU" sz="11700" spc="-1" strike="noStrike">
              <a:latin typeface="Arial"/>
            </a:endParaRPr>
          </a:p>
        </p:txBody>
      </p:sp>
      <p:sp>
        <p:nvSpPr>
          <p:cNvPr id="282" name="Здоровье у тебя в кармане"/>
          <p:cNvSpPr/>
          <p:nvPr/>
        </p:nvSpPr>
        <p:spPr>
          <a:xfrm>
            <a:off x="1796400" y="6714000"/>
            <a:ext cx="8236080" cy="2439360"/>
          </a:xfrm>
          <a:prstGeom prst="rect">
            <a:avLst/>
          </a:prstGeom>
          <a:noFill/>
          <a:ln w="12700">
            <a:noFill/>
          </a:ln>
        </p:spPr>
        <p:style>
          <a:lnRef idx="0"/>
          <a:fillRef idx="0"/>
          <a:effectRef idx="0"/>
          <a:fontRef idx="minor"/>
        </p:style>
        <p:txBody>
          <a:bodyPr lIns="50760" rIns="50760" tIns="50760" bIns="50760" anchor="ctr">
            <a:spAutoFit/>
          </a:bodyPr>
          <a:p>
            <a:pPr>
              <a:lnSpc>
                <a:spcPct val="108000"/>
              </a:lnSpc>
              <a:tabLst>
                <a:tab algn="l" pos="0"/>
              </a:tabLst>
            </a:pPr>
            <a:r>
              <a:rPr b="1" lang="en-US" sz="7100" spc="-1" strike="noStrike">
                <a:solidFill>
                  <a:srgbClr val="ffffff"/>
                </a:solidFill>
                <a:latin typeface="Arial"/>
                <a:ea typeface="Arial"/>
              </a:rPr>
              <a:t>Your personal ray of sunshine</a:t>
            </a:r>
            <a:endParaRPr b="0" lang="ru-RU" sz="71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3" name="image7.png" descr="image7.png"/>
          <p:cNvPicPr/>
          <p:nvPr/>
        </p:nvPicPr>
        <p:blipFill>
          <a:blip r:embed="rId1"/>
          <a:stretch/>
        </p:blipFill>
        <p:spPr>
          <a:xfrm>
            <a:off x="1537560" y="12793680"/>
            <a:ext cx="1774440" cy="311760"/>
          </a:xfrm>
          <a:prstGeom prst="rect">
            <a:avLst/>
          </a:prstGeom>
          <a:ln w="12700">
            <a:noFill/>
          </a:ln>
        </p:spPr>
      </p:pic>
      <p:sp>
        <p:nvSpPr>
          <p:cNvPr id="284"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33414e"/>
                </a:solidFill>
                <a:latin typeface="Arial"/>
                <a:ea typeface="Arial"/>
              </a:rPr>
              <a:t>D-Spray</a:t>
            </a:r>
            <a:endParaRPr b="0" lang="ru-RU" sz="2000" spc="-1" strike="noStrike">
              <a:latin typeface="Arial"/>
            </a:endParaRPr>
          </a:p>
        </p:txBody>
      </p:sp>
      <p:sp>
        <p:nvSpPr>
          <p:cNvPr id="285" name="Не нужно запивать"/>
          <p:cNvSpPr/>
          <p:nvPr/>
        </p:nvSpPr>
        <p:spPr>
          <a:xfrm>
            <a:off x="4176000" y="4093200"/>
            <a:ext cx="4051080" cy="70848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100" spc="-1" strike="noStrike">
                <a:solidFill>
                  <a:srgbClr val="ffffff"/>
                </a:solidFill>
                <a:latin typeface="Arial"/>
                <a:ea typeface="Arial"/>
              </a:rPr>
              <a:t>No need to drink</a:t>
            </a:r>
            <a:endParaRPr b="0" lang="ru-RU" sz="3100" spc="-1" strike="noStrike">
              <a:latin typeface="Arial"/>
            </a:endParaRPr>
          </a:p>
        </p:txBody>
      </p:sp>
      <p:sp>
        <p:nvSpPr>
          <p:cNvPr id="286" name="1 нажатие дозатора — суточная доза потребления"/>
          <p:cNvSpPr/>
          <p:nvPr/>
        </p:nvSpPr>
        <p:spPr>
          <a:xfrm>
            <a:off x="4176000" y="6686640"/>
            <a:ext cx="5581080" cy="12765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100" spc="-1" strike="noStrike">
                <a:solidFill>
                  <a:srgbClr val="ffffff"/>
                </a:solidFill>
                <a:latin typeface="Arial"/>
                <a:ea typeface="Arial"/>
              </a:rPr>
              <a:t>1 press of the dispenser equals your daily intake</a:t>
            </a:r>
            <a:endParaRPr b="0" lang="ru-RU" sz="3100" spc="-1" strike="noStrike">
              <a:latin typeface="Arial"/>
            </a:endParaRPr>
          </a:p>
        </p:txBody>
      </p:sp>
      <p:sp>
        <p:nvSpPr>
          <p:cNvPr id="287" name="Упаковка 10 мл содержит 170 доз"/>
          <p:cNvSpPr/>
          <p:nvPr/>
        </p:nvSpPr>
        <p:spPr>
          <a:xfrm>
            <a:off x="4176000" y="9616680"/>
            <a:ext cx="4051080" cy="116280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fr-FR" sz="3100" spc="-1" strike="noStrike">
                <a:solidFill>
                  <a:srgbClr val="ffffff"/>
                </a:solidFill>
                <a:latin typeface="Arial"/>
                <a:ea typeface="Arial"/>
              </a:rPr>
              <a:t>A 10-ml pack contains 170 doses</a:t>
            </a:r>
            <a:endParaRPr b="0" lang="ru-RU" sz="3100" spc="-1" strike="noStrike">
              <a:latin typeface="Arial"/>
            </a:endParaRPr>
          </a:p>
        </p:txBody>
      </p:sp>
      <p:sp>
        <p:nvSpPr>
          <p:cNvPr id="288" name="D-Spray — Витамин D3 в форме спрея"/>
          <p:cNvSpPr/>
          <p:nvPr/>
        </p:nvSpPr>
        <p:spPr>
          <a:xfrm>
            <a:off x="2167560" y="577800"/>
            <a:ext cx="21258720" cy="1321200"/>
          </a:xfrm>
          <a:prstGeom prst="rect">
            <a:avLst/>
          </a:prstGeom>
          <a:noFill/>
          <a:ln w="12700">
            <a:noFill/>
          </a:ln>
        </p:spPr>
        <p:style>
          <a:lnRef idx="0"/>
          <a:fillRef idx="0"/>
          <a:effectRef idx="0"/>
          <a:fontRef idx="minor"/>
        </p:style>
        <p:txBody>
          <a:bodyPr wrap="none" lIns="50760" rIns="50760" tIns="50760" bIns="50760" anchor="ctr">
            <a:spAutoFit/>
          </a:bodyPr>
          <a:p>
            <a:pPr>
              <a:lnSpc>
                <a:spcPct val="100000"/>
              </a:lnSpc>
              <a:tabLst>
                <a:tab algn="l" pos="0"/>
              </a:tabLst>
            </a:pPr>
            <a:r>
              <a:rPr b="1" lang="en-US" sz="8000" spc="-1" strike="noStrike">
                <a:solidFill>
                  <a:srgbClr val="ffffff"/>
                </a:solidFill>
                <a:latin typeface="Arial"/>
                <a:ea typeface="Arial"/>
              </a:rPr>
              <a:t>D-Spray is Vitamin D3 in the form of a spray</a:t>
            </a:r>
            <a:endParaRPr b="0" lang="ru-RU" sz="8000" spc="-1" strike="noStrike">
              <a:latin typeface="Arial"/>
            </a:endParaRPr>
          </a:p>
        </p:txBody>
      </p:sp>
      <p:sp>
        <p:nvSpPr>
          <p:cNvPr id="289" name="Удобно носить с собой, чтобы принимать без пропусков"/>
          <p:cNvSpPr/>
          <p:nvPr/>
        </p:nvSpPr>
        <p:spPr>
          <a:xfrm>
            <a:off x="17301240" y="3808800"/>
            <a:ext cx="5825160" cy="12765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100" spc="-1" strike="noStrike">
                <a:solidFill>
                  <a:srgbClr val="ffffff"/>
                </a:solidFill>
                <a:latin typeface="Arial"/>
                <a:ea typeface="Arial"/>
              </a:rPr>
              <a:t>Convenient to bring along with you everywhere</a:t>
            </a:r>
            <a:endParaRPr b="0" lang="ru-RU" sz="3100" spc="-1" strike="noStrike">
              <a:latin typeface="Arial"/>
            </a:endParaRPr>
          </a:p>
        </p:txBody>
      </p:sp>
      <p:sp>
        <p:nvSpPr>
          <p:cNvPr id="290" name="Точная дозировка, невозможно ошибиться"/>
          <p:cNvSpPr/>
          <p:nvPr/>
        </p:nvSpPr>
        <p:spPr>
          <a:xfrm>
            <a:off x="17301240" y="6687720"/>
            <a:ext cx="5581080" cy="12751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100" spc="-1" strike="noStrike">
                <a:solidFill>
                  <a:srgbClr val="ffffff"/>
                </a:solidFill>
                <a:latin typeface="Arial"/>
                <a:ea typeface="Arial"/>
              </a:rPr>
              <a:t>Precise dosage dispensed </a:t>
            </a:r>
            <a:endParaRPr b="0" lang="ru-RU" sz="3100" spc="-1" strike="noStrike">
              <a:latin typeface="Arial"/>
            </a:endParaRPr>
          </a:p>
          <a:p>
            <a:pPr>
              <a:lnSpc>
                <a:spcPct val="120000"/>
              </a:lnSpc>
              <a:tabLst>
                <a:tab algn="l" pos="0"/>
              </a:tabLst>
            </a:pPr>
            <a:r>
              <a:rPr b="0" lang="en-US" sz="3100" spc="-1" strike="noStrike">
                <a:solidFill>
                  <a:srgbClr val="ffffff"/>
                </a:solidFill>
                <a:latin typeface="Arial"/>
                <a:ea typeface="Arial"/>
              </a:rPr>
              <a:t>every time</a:t>
            </a:r>
            <a:endParaRPr b="0" lang="ru-RU" sz="3100" spc="-1" strike="noStrike">
              <a:latin typeface="Arial"/>
            </a:endParaRPr>
          </a:p>
        </p:txBody>
      </p:sp>
      <p:sp>
        <p:nvSpPr>
          <p:cNvPr id="291" name="Флакон из темного стекла экологичен, сохраняет свежесть продукта"/>
          <p:cNvSpPr/>
          <p:nvPr/>
        </p:nvSpPr>
        <p:spPr>
          <a:xfrm>
            <a:off x="17301240" y="9362880"/>
            <a:ext cx="5825160" cy="167112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1" strike="noStrike">
                <a:solidFill>
                  <a:srgbClr val="ffffff"/>
                </a:solidFill>
                <a:latin typeface="Arial"/>
                <a:ea typeface="Arial"/>
              </a:rPr>
              <a:t>Dark glass bottle is environmentally friendly, and preserves product freshness</a:t>
            </a:r>
            <a:endParaRPr b="0" lang="ru-RU" sz="3100" spc="-1" strike="noStrike">
              <a:latin typeface="Arial"/>
            </a:endParaRPr>
          </a:p>
        </p:txBody>
      </p:sp>
      <p:pic>
        <p:nvPicPr>
          <p:cNvPr id="292" name="image19.png" descr="image19.png"/>
          <p:cNvPicPr/>
          <p:nvPr/>
        </p:nvPicPr>
        <p:blipFill>
          <a:blip r:embed="rId2"/>
          <a:stretch/>
        </p:blipFill>
        <p:spPr>
          <a:xfrm>
            <a:off x="9948960" y="2567160"/>
            <a:ext cx="4127040" cy="10240560"/>
          </a:xfrm>
          <a:prstGeom prst="rect">
            <a:avLst/>
          </a:prstGeom>
          <a:ln w="12700">
            <a:noFill/>
          </a:ln>
        </p:spPr>
      </p:pic>
      <p:sp>
        <p:nvSpPr>
          <p:cNvPr id="293" name="Кружок"/>
          <p:cNvSpPr/>
          <p:nvPr/>
        </p:nvSpPr>
        <p:spPr>
          <a:xfrm>
            <a:off x="15296400" y="3669840"/>
            <a:ext cx="1554840" cy="1554840"/>
          </a:xfrm>
          <a:prstGeom prst="ellipse">
            <a:avLst/>
          </a:prstGeom>
          <a:noFill/>
          <a:ln w="38100">
            <a:solidFill>
              <a:srgbClr val="ffffff"/>
            </a:solidFill>
            <a:round/>
          </a:ln>
        </p:spPr>
        <p:style>
          <a:lnRef idx="0"/>
          <a:fillRef idx="0"/>
          <a:effectRef idx="0"/>
          <a:fontRef idx="minor"/>
        </p:style>
      </p:sp>
      <p:sp>
        <p:nvSpPr>
          <p:cNvPr id="294" name="Кружок"/>
          <p:cNvSpPr/>
          <p:nvPr/>
        </p:nvSpPr>
        <p:spPr>
          <a:xfrm>
            <a:off x="15296400" y="6547680"/>
            <a:ext cx="1554840" cy="1554840"/>
          </a:xfrm>
          <a:prstGeom prst="ellipse">
            <a:avLst/>
          </a:prstGeom>
          <a:noFill/>
          <a:ln w="38100">
            <a:solidFill>
              <a:srgbClr val="ffffff"/>
            </a:solidFill>
            <a:round/>
          </a:ln>
        </p:spPr>
        <p:style>
          <a:lnRef idx="0"/>
          <a:fillRef idx="0"/>
          <a:effectRef idx="0"/>
          <a:fontRef idx="minor"/>
        </p:style>
      </p:sp>
      <p:sp>
        <p:nvSpPr>
          <p:cNvPr id="295" name="Кружок"/>
          <p:cNvSpPr/>
          <p:nvPr/>
        </p:nvSpPr>
        <p:spPr>
          <a:xfrm>
            <a:off x="15296400" y="9420840"/>
            <a:ext cx="1554840" cy="1554840"/>
          </a:xfrm>
          <a:prstGeom prst="ellipse">
            <a:avLst/>
          </a:prstGeom>
          <a:noFill/>
          <a:ln w="38100">
            <a:solidFill>
              <a:srgbClr val="ffffff"/>
            </a:solidFill>
            <a:round/>
          </a:ln>
        </p:spPr>
        <p:style>
          <a:lnRef idx="0"/>
          <a:fillRef idx="0"/>
          <a:effectRef idx="0"/>
          <a:fontRef idx="minor"/>
        </p:style>
      </p:sp>
      <p:grpSp>
        <p:nvGrpSpPr>
          <p:cNvPr id="296" name="Сгруппировать"/>
          <p:cNvGrpSpPr/>
          <p:nvPr/>
        </p:nvGrpSpPr>
        <p:grpSpPr>
          <a:xfrm>
            <a:off x="2154600" y="6547680"/>
            <a:ext cx="1554840" cy="1554840"/>
            <a:chOff x="2154600" y="6547680"/>
            <a:chExt cx="1554840" cy="1554840"/>
          </a:xfrm>
        </p:grpSpPr>
        <p:sp>
          <p:nvSpPr>
            <p:cNvPr id="297" name="Кружок"/>
            <p:cNvSpPr/>
            <p:nvPr/>
          </p:nvSpPr>
          <p:spPr>
            <a:xfrm>
              <a:off x="2154600" y="6547680"/>
              <a:ext cx="1554840" cy="1554840"/>
            </a:xfrm>
            <a:prstGeom prst="ellipse">
              <a:avLst/>
            </a:prstGeom>
            <a:noFill/>
            <a:ln w="38100">
              <a:solidFill>
                <a:srgbClr val="ffffff"/>
              </a:solidFill>
              <a:round/>
            </a:ln>
          </p:spPr>
          <p:style>
            <a:lnRef idx="0"/>
            <a:fillRef idx="0"/>
            <a:effectRef idx="0"/>
            <a:fontRef idx="minor"/>
          </p:style>
        </p:sp>
        <p:pic>
          <p:nvPicPr>
            <p:cNvPr id="298" name="image20.png" descr="image20.png"/>
            <p:cNvPicPr/>
            <p:nvPr/>
          </p:nvPicPr>
          <p:blipFill>
            <a:blip r:embed="rId3"/>
            <a:stretch/>
          </p:blipFill>
          <p:spPr>
            <a:xfrm>
              <a:off x="2267280" y="6657120"/>
              <a:ext cx="1328760" cy="1335960"/>
            </a:xfrm>
            <a:prstGeom prst="rect">
              <a:avLst/>
            </a:prstGeom>
            <a:ln w="12700">
              <a:noFill/>
            </a:ln>
          </p:spPr>
        </p:pic>
      </p:grpSp>
      <p:grpSp>
        <p:nvGrpSpPr>
          <p:cNvPr id="299" name="Сгруппировать"/>
          <p:cNvGrpSpPr/>
          <p:nvPr/>
        </p:nvGrpSpPr>
        <p:grpSpPr>
          <a:xfrm>
            <a:off x="2181960" y="3669840"/>
            <a:ext cx="1554840" cy="1554840"/>
            <a:chOff x="2181960" y="3669840"/>
            <a:chExt cx="1554840" cy="1554840"/>
          </a:xfrm>
        </p:grpSpPr>
        <p:sp>
          <p:nvSpPr>
            <p:cNvPr id="300" name="Кружок"/>
            <p:cNvSpPr/>
            <p:nvPr/>
          </p:nvSpPr>
          <p:spPr>
            <a:xfrm>
              <a:off x="2181960" y="3669840"/>
              <a:ext cx="1554840" cy="1554840"/>
            </a:xfrm>
            <a:prstGeom prst="ellipse">
              <a:avLst/>
            </a:prstGeom>
            <a:noFill/>
            <a:ln w="38100">
              <a:solidFill>
                <a:srgbClr val="ffffff"/>
              </a:solidFill>
              <a:round/>
            </a:ln>
          </p:spPr>
          <p:style>
            <a:lnRef idx="0"/>
            <a:fillRef idx="0"/>
            <a:effectRef idx="0"/>
            <a:fontRef idx="minor"/>
          </p:style>
        </p:sp>
        <p:pic>
          <p:nvPicPr>
            <p:cNvPr id="301" name="image21.png" descr="image21.png"/>
            <p:cNvPicPr/>
            <p:nvPr/>
          </p:nvPicPr>
          <p:blipFill>
            <a:blip r:embed="rId4"/>
            <a:stretch/>
          </p:blipFill>
          <p:spPr>
            <a:xfrm>
              <a:off x="2495160" y="3883320"/>
              <a:ext cx="903240" cy="1077120"/>
            </a:xfrm>
            <a:prstGeom prst="rect">
              <a:avLst/>
            </a:prstGeom>
            <a:ln w="12700">
              <a:noFill/>
            </a:ln>
          </p:spPr>
        </p:pic>
        <p:sp>
          <p:nvSpPr>
            <p:cNvPr id="302" name="Линия"/>
            <p:cNvSpPr/>
            <p:nvPr/>
          </p:nvSpPr>
          <p:spPr>
            <a:xfrm flipV="1">
              <a:off x="2341080" y="3965760"/>
              <a:ext cx="1236240" cy="987840"/>
            </a:xfrm>
            <a:prstGeom prst="line">
              <a:avLst/>
            </a:prstGeom>
            <a:ln w="50800">
              <a:solidFill>
                <a:srgbClr val="ffffff"/>
              </a:solidFill>
              <a:round/>
            </a:ln>
          </p:spPr>
          <p:style>
            <a:lnRef idx="0"/>
            <a:fillRef idx="0"/>
            <a:effectRef idx="0"/>
            <a:fontRef idx="minor"/>
          </p:style>
        </p:sp>
      </p:grpSp>
      <p:pic>
        <p:nvPicPr>
          <p:cNvPr id="303" name="image22.png" descr="image22.png"/>
          <p:cNvPicPr/>
          <p:nvPr/>
        </p:nvPicPr>
        <p:blipFill>
          <a:blip r:embed="rId5"/>
          <a:stretch/>
        </p:blipFill>
        <p:spPr>
          <a:xfrm>
            <a:off x="15439320" y="3935160"/>
            <a:ext cx="1269000" cy="1024560"/>
          </a:xfrm>
          <a:prstGeom prst="rect">
            <a:avLst/>
          </a:prstGeom>
          <a:ln w="12700">
            <a:noFill/>
          </a:ln>
        </p:spPr>
      </p:pic>
      <p:pic>
        <p:nvPicPr>
          <p:cNvPr id="304" name="image23.png" descr="image23.png"/>
          <p:cNvPicPr/>
          <p:nvPr/>
        </p:nvPicPr>
        <p:blipFill>
          <a:blip r:embed="rId6"/>
          <a:stretch/>
        </p:blipFill>
        <p:spPr>
          <a:xfrm>
            <a:off x="15515640" y="6702120"/>
            <a:ext cx="1065240" cy="1245960"/>
          </a:xfrm>
          <a:prstGeom prst="rect">
            <a:avLst/>
          </a:prstGeom>
          <a:ln w="12700">
            <a:noFill/>
          </a:ln>
        </p:spPr>
      </p:pic>
      <p:pic>
        <p:nvPicPr>
          <p:cNvPr id="305" name="image24.png" descr="image24.png"/>
          <p:cNvPicPr/>
          <p:nvPr/>
        </p:nvPicPr>
        <p:blipFill>
          <a:blip r:embed="rId7"/>
          <a:stretch/>
        </p:blipFill>
        <p:spPr>
          <a:xfrm>
            <a:off x="15753600" y="9513720"/>
            <a:ext cx="639720" cy="1369440"/>
          </a:xfrm>
          <a:prstGeom prst="rect">
            <a:avLst/>
          </a:prstGeom>
          <a:ln w="12700">
            <a:noFill/>
          </a:ln>
        </p:spPr>
      </p:pic>
      <p:grpSp>
        <p:nvGrpSpPr>
          <p:cNvPr id="306" name="Сгруппировать"/>
          <p:cNvGrpSpPr/>
          <p:nvPr/>
        </p:nvGrpSpPr>
        <p:grpSpPr>
          <a:xfrm>
            <a:off x="2139840" y="9420840"/>
            <a:ext cx="1569600" cy="1554840"/>
            <a:chOff x="2139840" y="9420840"/>
            <a:chExt cx="1569600" cy="1554840"/>
          </a:xfrm>
        </p:grpSpPr>
        <p:sp>
          <p:nvSpPr>
            <p:cNvPr id="307" name="Кружок"/>
            <p:cNvSpPr/>
            <p:nvPr/>
          </p:nvSpPr>
          <p:spPr>
            <a:xfrm>
              <a:off x="2154600" y="9420840"/>
              <a:ext cx="1554840" cy="1554840"/>
            </a:xfrm>
            <a:prstGeom prst="ellipse">
              <a:avLst/>
            </a:prstGeom>
            <a:noFill/>
            <a:ln w="38100">
              <a:solidFill>
                <a:srgbClr val="ffffff"/>
              </a:solidFill>
              <a:round/>
            </a:ln>
          </p:spPr>
          <p:style>
            <a:lnRef idx="0"/>
            <a:fillRef idx="0"/>
            <a:effectRef idx="0"/>
            <a:fontRef idx="minor"/>
          </p:style>
        </p:sp>
        <p:pic>
          <p:nvPicPr>
            <p:cNvPr id="308" name="image23.png" descr="image23.png"/>
            <p:cNvPicPr/>
            <p:nvPr/>
          </p:nvPicPr>
          <p:blipFill>
            <a:blip r:embed="rId8"/>
            <a:srcRect l="60897" t="76690" r="0" b="0"/>
            <a:stretch/>
          </p:blipFill>
          <p:spPr>
            <a:xfrm>
              <a:off x="2498760" y="9672120"/>
              <a:ext cx="805320" cy="561600"/>
            </a:xfrm>
            <a:prstGeom prst="rect">
              <a:avLst/>
            </a:prstGeom>
            <a:ln w="12700">
              <a:noFill/>
            </a:ln>
          </p:spPr>
        </p:pic>
        <p:pic>
          <p:nvPicPr>
            <p:cNvPr id="309" name="image23.png" descr="image23.png"/>
            <p:cNvPicPr/>
            <p:nvPr/>
          </p:nvPicPr>
          <p:blipFill>
            <a:blip r:embed="rId9"/>
            <a:srcRect l="60897" t="76690" r="0" b="0"/>
            <a:stretch/>
          </p:blipFill>
          <p:spPr>
            <a:xfrm>
              <a:off x="2498760" y="10163160"/>
              <a:ext cx="805320" cy="561600"/>
            </a:xfrm>
            <a:prstGeom prst="rect">
              <a:avLst/>
            </a:prstGeom>
            <a:ln w="12700">
              <a:noFill/>
            </a:ln>
          </p:spPr>
        </p:pic>
        <p:pic>
          <p:nvPicPr>
            <p:cNvPr id="310" name="image23.png" descr="image23.png"/>
            <p:cNvPicPr/>
            <p:nvPr/>
          </p:nvPicPr>
          <p:blipFill>
            <a:blip r:embed="rId10"/>
            <a:srcRect l="60897" t="76690" r="0" b="0"/>
            <a:stretch/>
          </p:blipFill>
          <p:spPr>
            <a:xfrm>
              <a:off x="2884680" y="9672120"/>
              <a:ext cx="805320" cy="561600"/>
            </a:xfrm>
            <a:prstGeom prst="rect">
              <a:avLst/>
            </a:prstGeom>
            <a:ln w="12700">
              <a:noFill/>
            </a:ln>
          </p:spPr>
        </p:pic>
        <p:pic>
          <p:nvPicPr>
            <p:cNvPr id="311" name="image23.png" descr="image23.png"/>
            <p:cNvPicPr/>
            <p:nvPr/>
          </p:nvPicPr>
          <p:blipFill>
            <a:blip r:embed="rId11"/>
            <a:srcRect l="60897" t="76690" r="0" b="0"/>
            <a:stretch/>
          </p:blipFill>
          <p:spPr>
            <a:xfrm>
              <a:off x="2884680" y="10163160"/>
              <a:ext cx="805320" cy="561600"/>
            </a:xfrm>
            <a:prstGeom prst="rect">
              <a:avLst/>
            </a:prstGeom>
            <a:ln w="12700">
              <a:noFill/>
            </a:ln>
          </p:spPr>
        </p:pic>
        <p:pic>
          <p:nvPicPr>
            <p:cNvPr id="312" name="image23.png" descr="image23.png"/>
            <p:cNvPicPr/>
            <p:nvPr/>
          </p:nvPicPr>
          <p:blipFill>
            <a:blip r:embed="rId12"/>
            <a:srcRect l="60897" t="76690" r="0" b="0"/>
            <a:stretch/>
          </p:blipFill>
          <p:spPr>
            <a:xfrm>
              <a:off x="2139840" y="9672120"/>
              <a:ext cx="805320" cy="561600"/>
            </a:xfrm>
            <a:prstGeom prst="rect">
              <a:avLst/>
            </a:prstGeom>
            <a:ln w="12700">
              <a:noFill/>
            </a:ln>
          </p:spPr>
        </p:pic>
        <p:pic>
          <p:nvPicPr>
            <p:cNvPr id="313" name="image23.png" descr="image23.png"/>
            <p:cNvPicPr/>
            <p:nvPr/>
          </p:nvPicPr>
          <p:blipFill>
            <a:blip r:embed="rId13"/>
            <a:srcRect l="60897" t="76690" r="0" b="0"/>
            <a:stretch/>
          </p:blipFill>
          <p:spPr>
            <a:xfrm>
              <a:off x="2139840" y="10163160"/>
              <a:ext cx="805320" cy="561600"/>
            </a:xfrm>
            <a:prstGeom prst="rect">
              <a:avLst/>
            </a:prstGeom>
            <a:ln w="12700">
              <a:noFill/>
            </a:ln>
          </p:spPr>
        </p:pic>
      </p:grpSp>
      <p:sp>
        <p:nvSpPr>
          <p:cNvPr id="314" name="TextBox 34"/>
          <p:cNvSpPr/>
          <p:nvPr/>
        </p:nvSpPr>
        <p:spPr>
          <a:xfrm>
            <a:off x="8403840" y="13131360"/>
            <a:ext cx="7507800" cy="577080"/>
          </a:xfrm>
          <a:prstGeom prst="rect">
            <a:avLst/>
          </a:prstGeom>
          <a:noFill/>
          <a:ln w="12700">
            <a:solidFill>
              <a:srgbClr val="000000"/>
            </a:solidFill>
            <a:miter/>
          </a:ln>
        </p:spPr>
        <p:style>
          <a:lnRef idx="0"/>
          <a:fillRef idx="0"/>
          <a:effectRef idx="0"/>
          <a:fontRef idx="minor"/>
        </p:style>
        <p:txBody>
          <a:bodyPr lIns="90000" rIns="90000" tIns="45000" bIns="45000">
            <a:spAutoFit/>
          </a:bodyPr>
          <a:p>
            <a:pPr algn="ctr">
              <a:lnSpc>
                <a:spcPct val="100000"/>
              </a:lnSpc>
              <a:tabLst>
                <a:tab algn="l" pos="0"/>
              </a:tabLst>
            </a:pPr>
            <a:r>
              <a:rPr b="0" lang="en-US" sz="1600" spc="-1" strike="noStrike">
                <a:solidFill>
                  <a:srgbClr val="000000"/>
                </a:solidFill>
                <a:latin typeface="Arial"/>
                <a:ea typeface="Helvetica Light"/>
              </a:rPr>
              <a:t>These statements have not been evaluated by the Food and Drug Administration. This product is not intended to diagnose, treat, cure, or prevent any disease.</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5" name="image25.png" descr="image25.png"/>
          <p:cNvPicPr/>
          <p:nvPr/>
        </p:nvPicPr>
        <p:blipFill>
          <a:blip r:embed="rId1"/>
          <a:srcRect l="7724" t="0" r="7721" b="0"/>
          <a:stretch/>
        </p:blipFill>
        <p:spPr>
          <a:xfrm>
            <a:off x="-1432800" y="-1613160"/>
            <a:ext cx="27249120" cy="16941960"/>
          </a:xfrm>
          <a:prstGeom prst="rect">
            <a:avLst/>
          </a:prstGeom>
          <a:ln w="12700">
            <a:noFill/>
          </a:ln>
        </p:spPr>
      </p:pic>
      <p:pic>
        <p:nvPicPr>
          <p:cNvPr id="316" name="image7.png" descr="image7.png"/>
          <p:cNvPicPr/>
          <p:nvPr/>
        </p:nvPicPr>
        <p:blipFill>
          <a:blip r:embed="rId2"/>
          <a:stretch/>
        </p:blipFill>
        <p:spPr>
          <a:xfrm>
            <a:off x="1537560" y="12793680"/>
            <a:ext cx="1774440" cy="311760"/>
          </a:xfrm>
          <a:prstGeom prst="rect">
            <a:avLst/>
          </a:prstGeom>
          <a:ln w="12700">
            <a:noFill/>
          </a:ln>
        </p:spPr>
      </p:pic>
      <p:sp>
        <p:nvSpPr>
          <p:cNvPr id="317" name="D-Spray"/>
          <p:cNvSpPr/>
          <p:nvPr/>
        </p:nvSpPr>
        <p:spPr>
          <a:xfrm>
            <a:off x="22415760" y="12786840"/>
            <a:ext cx="1120680" cy="417600"/>
          </a:xfrm>
          <a:prstGeom prst="rect">
            <a:avLst/>
          </a:prstGeom>
          <a:noFill/>
          <a:ln w="12700">
            <a:noFill/>
          </a:ln>
        </p:spPr>
        <p:style>
          <a:lnRef idx="0"/>
          <a:fillRef idx="0"/>
          <a:effectRef idx="0"/>
          <a:fontRef idx="minor"/>
        </p:style>
        <p:txBody>
          <a:bodyPr wrap="none" lIns="71280" rIns="71280" tIns="71280" bIns="71280" anchor="ctr">
            <a:spAutoFit/>
          </a:bodyPr>
          <a:p>
            <a:pPr algn="r">
              <a:lnSpc>
                <a:spcPct val="90000"/>
              </a:lnSpc>
              <a:tabLst>
                <a:tab algn="l" pos="0"/>
              </a:tabLst>
            </a:pPr>
            <a:r>
              <a:rPr b="1" lang="ru-RU" sz="2000" spc="-1" strike="noStrike">
                <a:solidFill>
                  <a:srgbClr val="363f47"/>
                </a:solidFill>
                <a:latin typeface="Arial"/>
                <a:ea typeface="Arial"/>
              </a:rPr>
              <a:t>D-Spray</a:t>
            </a:r>
            <a:endParaRPr b="0" lang="ru-RU" sz="2000" spc="-1" strike="noStrike">
              <a:latin typeface="Arial"/>
            </a:endParaRPr>
          </a:p>
        </p:txBody>
      </p:sp>
      <p:pic>
        <p:nvPicPr>
          <p:cNvPr id="318" name="image26.png" descr="image26.png"/>
          <p:cNvPicPr/>
          <p:nvPr/>
        </p:nvPicPr>
        <p:blipFill>
          <a:blip r:embed="rId3"/>
          <a:stretch/>
        </p:blipFill>
        <p:spPr>
          <a:xfrm>
            <a:off x="19325160" y="2747880"/>
            <a:ext cx="4596840" cy="3800520"/>
          </a:xfrm>
          <a:prstGeom prst="rect">
            <a:avLst/>
          </a:prstGeom>
          <a:ln w="12700">
            <a:noFill/>
          </a:ln>
        </p:spPr>
      </p:pic>
      <p:sp>
        <p:nvSpPr>
          <p:cNvPr id="319" name="Подходит детям от 3-х лет и подросткам"/>
          <p:cNvSpPr/>
          <p:nvPr/>
        </p:nvSpPr>
        <p:spPr>
          <a:xfrm>
            <a:off x="2874600" y="3165840"/>
            <a:ext cx="4596840" cy="12751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100" spc="-97" strike="noStrike">
                <a:solidFill>
                  <a:srgbClr val="ffffff"/>
                </a:solidFill>
                <a:latin typeface="Arial"/>
                <a:ea typeface="Arial"/>
              </a:rPr>
              <a:t>Suitable for children over 4 years old</a:t>
            </a:r>
            <a:endParaRPr b="0" lang="ru-RU" sz="3100" spc="-1" strike="noStrike">
              <a:latin typeface="Arial"/>
            </a:endParaRPr>
          </a:p>
        </p:txBody>
      </p:sp>
      <p:sp>
        <p:nvSpPr>
          <p:cNvPr id="320" name="Разрешен беременным и кормящим"/>
          <p:cNvSpPr/>
          <p:nvPr/>
        </p:nvSpPr>
        <p:spPr>
          <a:xfrm>
            <a:off x="2772360" y="5342400"/>
            <a:ext cx="4596840" cy="116280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97" strike="noStrike">
                <a:solidFill>
                  <a:srgbClr val="ffffff"/>
                </a:solidFill>
                <a:latin typeface="Arial"/>
                <a:ea typeface="Arial"/>
              </a:rPr>
              <a:t>Safe for women who are pregnant or breastfeeding</a:t>
            </a:r>
            <a:endParaRPr b="0" lang="ru-RU" sz="3100" spc="-1" strike="noStrike">
              <a:latin typeface="Arial"/>
            </a:endParaRPr>
          </a:p>
        </p:txBody>
      </p:sp>
      <p:sp>
        <p:nvSpPr>
          <p:cNvPr id="321" name="D-Spray — витамин для всей семьи"/>
          <p:cNvSpPr/>
          <p:nvPr/>
        </p:nvSpPr>
        <p:spPr>
          <a:xfrm>
            <a:off x="1417320" y="850320"/>
            <a:ext cx="21426480" cy="1321200"/>
          </a:xfrm>
          <a:prstGeom prst="rect">
            <a:avLst/>
          </a:prstGeom>
          <a:noFill/>
          <a:ln w="12700">
            <a:noFill/>
          </a:ln>
        </p:spPr>
        <p:style>
          <a:lnRef idx="0"/>
          <a:fillRef idx="0"/>
          <a:effectRef idx="0"/>
          <a:fontRef idx="minor"/>
        </p:style>
        <p:txBody>
          <a:bodyPr lIns="50760" rIns="50760" tIns="50760" bIns="50760" anchor="ctr">
            <a:spAutoFit/>
          </a:bodyPr>
          <a:p>
            <a:pPr>
              <a:lnSpc>
                <a:spcPct val="100000"/>
              </a:lnSpc>
              <a:tabLst>
                <a:tab algn="l" pos="0"/>
              </a:tabLst>
            </a:pPr>
            <a:r>
              <a:rPr b="1" lang="en-US" sz="8000" spc="-1" strike="noStrike">
                <a:solidFill>
                  <a:srgbClr val="ffffff"/>
                </a:solidFill>
                <a:latin typeface="Arial"/>
                <a:ea typeface="Arial"/>
              </a:rPr>
              <a:t>D-Spray is the vitamin for the whole family</a:t>
            </a:r>
            <a:endParaRPr b="0" lang="ru-RU" sz="8000" spc="-1" strike="noStrike">
              <a:latin typeface="Arial"/>
            </a:endParaRPr>
          </a:p>
        </p:txBody>
      </p:sp>
      <p:sp>
        <p:nvSpPr>
          <p:cNvPr id="322" name="Экономно расходуется  — хватит на всех"/>
          <p:cNvSpPr/>
          <p:nvPr/>
        </p:nvSpPr>
        <p:spPr>
          <a:xfrm>
            <a:off x="2777040" y="7401960"/>
            <a:ext cx="4591800" cy="127656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100" spc="-97" strike="noStrike">
                <a:solidFill>
                  <a:srgbClr val="ffffff"/>
                </a:solidFill>
                <a:latin typeface="Arial"/>
                <a:ea typeface="Arial"/>
              </a:rPr>
              <a:t>Can be shared by the whole family</a:t>
            </a:r>
            <a:endParaRPr b="0" lang="ru-RU" sz="3100" spc="-1" strike="noStrike">
              <a:latin typeface="Arial"/>
            </a:endParaRPr>
          </a:p>
        </p:txBody>
      </p:sp>
      <p:sp>
        <p:nvSpPr>
          <p:cNvPr id="323" name="Мягкий нейтральный вкус понравится всем — в основе кокосовое масло"/>
          <p:cNvSpPr/>
          <p:nvPr/>
        </p:nvSpPr>
        <p:spPr>
          <a:xfrm>
            <a:off x="10091520" y="3165840"/>
            <a:ext cx="5689080" cy="1275120"/>
          </a:xfrm>
          <a:prstGeom prst="rect">
            <a:avLst/>
          </a:prstGeom>
          <a:noFill/>
          <a:ln w="12700">
            <a:noFill/>
          </a:ln>
        </p:spPr>
        <p:style>
          <a:lnRef idx="0"/>
          <a:fillRef idx="0"/>
          <a:effectRef idx="0"/>
          <a:fontRef idx="minor"/>
        </p:style>
        <p:txBody>
          <a:bodyPr lIns="71280" rIns="71280" tIns="71280" bIns="71280" anchor="ctr">
            <a:spAutoFit/>
          </a:bodyPr>
          <a:p>
            <a:pPr>
              <a:lnSpc>
                <a:spcPct val="120000"/>
              </a:lnSpc>
              <a:tabLst>
                <a:tab algn="l" pos="0"/>
              </a:tabLst>
            </a:pPr>
            <a:r>
              <a:rPr b="0" lang="en-US" sz="3100" spc="-97" strike="noStrike">
                <a:solidFill>
                  <a:srgbClr val="ffffff"/>
                </a:solidFill>
                <a:latin typeface="Arial"/>
                <a:ea typeface="Arial"/>
              </a:rPr>
              <a:t>Mild, neutral taste of coconut oil will appeal to everyone</a:t>
            </a:r>
            <a:endParaRPr b="0" lang="ru-RU" sz="3100" spc="-1" strike="noStrike">
              <a:latin typeface="Arial"/>
            </a:endParaRPr>
          </a:p>
        </p:txBody>
      </p:sp>
      <p:sp>
        <p:nvSpPr>
          <p:cNvPr id="324" name="Не нужно убирать в темное место"/>
          <p:cNvSpPr/>
          <p:nvPr/>
        </p:nvSpPr>
        <p:spPr>
          <a:xfrm>
            <a:off x="10091520" y="5342400"/>
            <a:ext cx="6695640" cy="116280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97" strike="noStrike">
                <a:solidFill>
                  <a:srgbClr val="ffffff"/>
                </a:solidFill>
                <a:latin typeface="Arial"/>
                <a:ea typeface="Arial"/>
              </a:rPr>
              <a:t>No need to store the product in a dark place away from sunlight</a:t>
            </a:r>
            <a:endParaRPr b="0" lang="ru-RU" sz="3100" spc="-1" strike="noStrike">
              <a:latin typeface="Arial"/>
            </a:endParaRPr>
          </a:p>
        </p:txBody>
      </p:sp>
      <p:sp>
        <p:nvSpPr>
          <p:cNvPr id="325" name="Необходим пожилым людям"/>
          <p:cNvSpPr/>
          <p:nvPr/>
        </p:nvSpPr>
        <p:spPr>
          <a:xfrm>
            <a:off x="10091520" y="9596880"/>
            <a:ext cx="362556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97" strike="noStrike">
                <a:solidFill>
                  <a:srgbClr val="ffffff"/>
                </a:solidFill>
                <a:latin typeface="Arial"/>
                <a:ea typeface="Arial"/>
              </a:rPr>
              <a:t>Necessary for your senior loved ones</a:t>
            </a:r>
            <a:endParaRPr b="0" lang="ru-RU" sz="3100" spc="-1" strike="noStrike">
              <a:latin typeface="Arial"/>
            </a:endParaRPr>
          </a:p>
        </p:txBody>
      </p:sp>
      <p:sp>
        <p:nvSpPr>
          <p:cNvPr id="326" name="Не требует хранения в холодильнике"/>
          <p:cNvSpPr/>
          <p:nvPr/>
        </p:nvSpPr>
        <p:spPr>
          <a:xfrm>
            <a:off x="10091520" y="7459920"/>
            <a:ext cx="410724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97" strike="noStrike">
                <a:solidFill>
                  <a:srgbClr val="ffffff"/>
                </a:solidFill>
                <a:latin typeface="Arial"/>
                <a:ea typeface="Arial"/>
              </a:rPr>
              <a:t>Does not require refrigeration</a:t>
            </a:r>
            <a:endParaRPr b="0" lang="ru-RU" sz="3100" spc="-1" strike="noStrike">
              <a:latin typeface="Arial"/>
            </a:endParaRPr>
          </a:p>
        </p:txBody>
      </p:sp>
      <p:pic>
        <p:nvPicPr>
          <p:cNvPr id="327" name="image27.png" descr="image27.png"/>
          <p:cNvPicPr/>
          <p:nvPr/>
        </p:nvPicPr>
        <p:blipFill>
          <a:blip r:embed="rId4"/>
          <a:stretch/>
        </p:blipFill>
        <p:spPr>
          <a:xfrm>
            <a:off x="8487000" y="7352640"/>
            <a:ext cx="1383480" cy="1375200"/>
          </a:xfrm>
          <a:prstGeom prst="rect">
            <a:avLst/>
          </a:prstGeom>
          <a:ln w="12700">
            <a:noFill/>
          </a:ln>
        </p:spPr>
      </p:pic>
      <p:pic>
        <p:nvPicPr>
          <p:cNvPr id="328" name="image28.png" descr="image28.png"/>
          <p:cNvPicPr/>
          <p:nvPr/>
        </p:nvPicPr>
        <p:blipFill>
          <a:blip r:embed="rId5"/>
          <a:stretch/>
        </p:blipFill>
        <p:spPr>
          <a:xfrm>
            <a:off x="1572480" y="3320640"/>
            <a:ext cx="667080" cy="964800"/>
          </a:xfrm>
          <a:prstGeom prst="rect">
            <a:avLst/>
          </a:prstGeom>
          <a:ln w="12700">
            <a:noFill/>
          </a:ln>
        </p:spPr>
      </p:pic>
      <p:pic>
        <p:nvPicPr>
          <p:cNvPr id="329" name="image29.png" descr="image29.png"/>
          <p:cNvPicPr/>
          <p:nvPr/>
        </p:nvPicPr>
        <p:blipFill>
          <a:blip r:embed="rId6"/>
          <a:stretch/>
        </p:blipFill>
        <p:spPr>
          <a:xfrm>
            <a:off x="1537560" y="5537520"/>
            <a:ext cx="632520" cy="772920"/>
          </a:xfrm>
          <a:prstGeom prst="rect">
            <a:avLst/>
          </a:prstGeom>
          <a:ln w="12700">
            <a:noFill/>
          </a:ln>
        </p:spPr>
      </p:pic>
      <p:pic>
        <p:nvPicPr>
          <p:cNvPr id="330" name="image30.png" descr="image30.png"/>
          <p:cNvPicPr/>
          <p:nvPr/>
        </p:nvPicPr>
        <p:blipFill>
          <a:blip r:embed="rId7"/>
          <a:stretch/>
        </p:blipFill>
        <p:spPr>
          <a:xfrm>
            <a:off x="8775000" y="3361680"/>
            <a:ext cx="807480" cy="883080"/>
          </a:xfrm>
          <a:prstGeom prst="rect">
            <a:avLst/>
          </a:prstGeom>
          <a:ln w="12700">
            <a:noFill/>
          </a:ln>
        </p:spPr>
      </p:pic>
      <p:pic>
        <p:nvPicPr>
          <p:cNvPr id="331" name="image32.png" descr="image32.png"/>
          <p:cNvPicPr/>
          <p:nvPr/>
        </p:nvPicPr>
        <p:blipFill>
          <a:blip r:embed="rId8"/>
          <a:stretch/>
        </p:blipFill>
        <p:spPr>
          <a:xfrm>
            <a:off x="8863920" y="9740160"/>
            <a:ext cx="630360" cy="874440"/>
          </a:xfrm>
          <a:prstGeom prst="rect">
            <a:avLst/>
          </a:prstGeom>
          <a:ln w="12700">
            <a:noFill/>
          </a:ln>
        </p:spPr>
      </p:pic>
      <p:sp>
        <p:nvSpPr>
          <p:cNvPr id="332" name="Кружок"/>
          <p:cNvSpPr/>
          <p:nvPr/>
        </p:nvSpPr>
        <p:spPr>
          <a:xfrm>
            <a:off x="1330560" y="3227760"/>
            <a:ext cx="1151280" cy="1151280"/>
          </a:xfrm>
          <a:prstGeom prst="ellipse">
            <a:avLst/>
          </a:prstGeom>
          <a:noFill/>
          <a:ln w="38100">
            <a:solidFill>
              <a:srgbClr val="f9f1a3"/>
            </a:solidFill>
            <a:round/>
          </a:ln>
        </p:spPr>
        <p:style>
          <a:lnRef idx="0"/>
          <a:fillRef idx="0"/>
          <a:effectRef idx="0"/>
          <a:fontRef idx="minor"/>
        </p:style>
      </p:sp>
      <p:sp>
        <p:nvSpPr>
          <p:cNvPr id="333" name="Кружок"/>
          <p:cNvSpPr/>
          <p:nvPr/>
        </p:nvSpPr>
        <p:spPr>
          <a:xfrm>
            <a:off x="8603280" y="3227760"/>
            <a:ext cx="1151280" cy="1151280"/>
          </a:xfrm>
          <a:prstGeom prst="ellipse">
            <a:avLst/>
          </a:prstGeom>
          <a:noFill/>
          <a:ln w="38100">
            <a:solidFill>
              <a:srgbClr val="f9f1a3"/>
            </a:solidFill>
            <a:round/>
          </a:ln>
        </p:spPr>
        <p:style>
          <a:lnRef idx="0"/>
          <a:fillRef idx="0"/>
          <a:effectRef idx="0"/>
          <a:fontRef idx="minor"/>
        </p:style>
      </p:sp>
      <p:sp>
        <p:nvSpPr>
          <p:cNvPr id="334" name="Кружок"/>
          <p:cNvSpPr/>
          <p:nvPr/>
        </p:nvSpPr>
        <p:spPr>
          <a:xfrm>
            <a:off x="8603280" y="5348160"/>
            <a:ext cx="1151280" cy="1151280"/>
          </a:xfrm>
          <a:prstGeom prst="ellipse">
            <a:avLst/>
          </a:prstGeom>
          <a:noFill/>
          <a:ln w="38100">
            <a:solidFill>
              <a:srgbClr val="f9f1a3"/>
            </a:solidFill>
            <a:round/>
          </a:ln>
        </p:spPr>
        <p:style>
          <a:lnRef idx="0"/>
          <a:fillRef idx="0"/>
          <a:effectRef idx="0"/>
          <a:fontRef idx="minor"/>
        </p:style>
      </p:sp>
      <p:sp>
        <p:nvSpPr>
          <p:cNvPr id="335" name="Кружок"/>
          <p:cNvSpPr/>
          <p:nvPr/>
        </p:nvSpPr>
        <p:spPr>
          <a:xfrm>
            <a:off x="1278360" y="5348160"/>
            <a:ext cx="1151280" cy="1151280"/>
          </a:xfrm>
          <a:prstGeom prst="ellipse">
            <a:avLst/>
          </a:prstGeom>
          <a:noFill/>
          <a:ln w="38100">
            <a:solidFill>
              <a:srgbClr val="f9f1a3"/>
            </a:solidFill>
            <a:round/>
          </a:ln>
        </p:spPr>
        <p:style>
          <a:lnRef idx="0"/>
          <a:fillRef idx="0"/>
          <a:effectRef idx="0"/>
          <a:fontRef idx="minor"/>
        </p:style>
      </p:sp>
      <p:sp>
        <p:nvSpPr>
          <p:cNvPr id="336" name="Кружок"/>
          <p:cNvSpPr/>
          <p:nvPr/>
        </p:nvSpPr>
        <p:spPr>
          <a:xfrm>
            <a:off x="8603640" y="9601560"/>
            <a:ext cx="1151280" cy="1151280"/>
          </a:xfrm>
          <a:prstGeom prst="ellipse">
            <a:avLst/>
          </a:prstGeom>
          <a:noFill/>
          <a:ln w="38100">
            <a:solidFill>
              <a:srgbClr val="f9f1a3"/>
            </a:solidFill>
            <a:round/>
          </a:ln>
        </p:spPr>
        <p:style>
          <a:lnRef idx="0"/>
          <a:fillRef idx="0"/>
          <a:effectRef idx="0"/>
          <a:fontRef idx="minor"/>
        </p:style>
      </p:sp>
      <p:sp>
        <p:nvSpPr>
          <p:cNvPr id="337" name="Кружок"/>
          <p:cNvSpPr/>
          <p:nvPr/>
        </p:nvSpPr>
        <p:spPr>
          <a:xfrm>
            <a:off x="1295640" y="7464960"/>
            <a:ext cx="1151280" cy="1151280"/>
          </a:xfrm>
          <a:prstGeom prst="ellipse">
            <a:avLst/>
          </a:prstGeom>
          <a:noFill/>
          <a:ln w="38100">
            <a:solidFill>
              <a:srgbClr val="f9f1a3"/>
            </a:solidFill>
            <a:round/>
          </a:ln>
        </p:spPr>
        <p:style>
          <a:lnRef idx="0"/>
          <a:fillRef idx="0"/>
          <a:effectRef idx="0"/>
          <a:fontRef idx="minor"/>
        </p:style>
      </p:sp>
      <p:pic>
        <p:nvPicPr>
          <p:cNvPr id="338" name="image33.png" descr="image33.png"/>
          <p:cNvPicPr/>
          <p:nvPr/>
        </p:nvPicPr>
        <p:blipFill>
          <a:blip r:embed="rId9"/>
          <a:srcRect l="16" t="0" r="0" b="0"/>
          <a:stretch/>
        </p:blipFill>
        <p:spPr>
          <a:xfrm>
            <a:off x="8769960" y="5537520"/>
            <a:ext cx="817560" cy="772920"/>
          </a:xfrm>
          <a:prstGeom prst="rect">
            <a:avLst/>
          </a:prstGeom>
          <a:ln w="12700">
            <a:noFill/>
          </a:ln>
        </p:spPr>
      </p:pic>
      <p:pic>
        <p:nvPicPr>
          <p:cNvPr id="339" name="image34.png" descr="image34.png"/>
          <p:cNvPicPr/>
          <p:nvPr/>
        </p:nvPicPr>
        <p:blipFill>
          <a:blip r:embed="rId10"/>
          <a:stretch/>
        </p:blipFill>
        <p:spPr>
          <a:xfrm>
            <a:off x="1310040" y="7603200"/>
            <a:ext cx="1184040" cy="874440"/>
          </a:xfrm>
          <a:prstGeom prst="rect">
            <a:avLst/>
          </a:prstGeom>
          <a:ln w="12700">
            <a:noFill/>
          </a:ln>
        </p:spPr>
      </p:pic>
      <p:sp>
        <p:nvSpPr>
          <p:cNvPr id="340" name="Поможет повысить иммунитет всех…"/>
          <p:cNvSpPr/>
          <p:nvPr/>
        </p:nvSpPr>
        <p:spPr>
          <a:xfrm>
            <a:off x="2777040" y="10039320"/>
            <a:ext cx="5152320" cy="1161360"/>
          </a:xfrm>
          <a:prstGeom prst="rect">
            <a:avLst/>
          </a:prstGeom>
          <a:noFill/>
          <a:ln w="12700">
            <a:noFill/>
          </a:ln>
        </p:spPr>
        <p:style>
          <a:lnRef idx="0"/>
          <a:fillRef idx="0"/>
          <a:effectRef idx="0"/>
          <a:fontRef idx="minor"/>
        </p:style>
        <p:txBody>
          <a:bodyPr lIns="71280" rIns="71280" tIns="71280" bIns="71280" anchor="ctr">
            <a:spAutoFit/>
          </a:bodyPr>
          <a:p>
            <a:pPr>
              <a:lnSpc>
                <a:spcPct val="108000"/>
              </a:lnSpc>
              <a:tabLst>
                <a:tab algn="l" pos="0"/>
              </a:tabLst>
            </a:pPr>
            <a:r>
              <a:rPr b="0" lang="en-US" sz="3100" spc="-97" strike="noStrike">
                <a:solidFill>
                  <a:srgbClr val="ffffff"/>
                </a:solidFill>
                <a:latin typeface="Arial"/>
                <a:ea typeface="Arial"/>
              </a:rPr>
              <a:t>Helps to boost the immunity of all family members</a:t>
            </a:r>
            <a:endParaRPr b="0" lang="ru-RU" sz="3100" spc="-1" strike="noStrike">
              <a:latin typeface="Arial"/>
            </a:endParaRPr>
          </a:p>
        </p:txBody>
      </p:sp>
      <p:pic>
        <p:nvPicPr>
          <p:cNvPr id="341" name="Монтажная область 45-8.png" descr="Монтажная область 45-8.png"/>
          <p:cNvPicPr/>
          <p:nvPr/>
        </p:nvPicPr>
        <p:blipFill>
          <a:blip r:embed="rId11"/>
          <a:stretch/>
        </p:blipFill>
        <p:spPr>
          <a:xfrm>
            <a:off x="1488240" y="9561960"/>
            <a:ext cx="835920" cy="1929960"/>
          </a:xfrm>
          <a:prstGeom prst="rect">
            <a:avLst/>
          </a:prstGeom>
          <a:ln w="12700">
            <a:noFill/>
          </a:ln>
        </p:spPr>
      </p:pic>
      <p:sp>
        <p:nvSpPr>
          <p:cNvPr id="342" name="Rectangle 3"/>
          <p:cNvSpPr/>
          <p:nvPr/>
        </p:nvSpPr>
        <p:spPr>
          <a:xfrm>
            <a:off x="1678320" y="4034880"/>
            <a:ext cx="464400" cy="250920"/>
          </a:xfrm>
          <a:prstGeom prst="rect">
            <a:avLst/>
          </a:prstGeom>
          <a:solidFill>
            <a:srgbClr val="2166ad"/>
          </a:solidFill>
          <a:ln w="3175">
            <a:solidFill>
              <a:srgbClr val="2468af"/>
            </a:solidFill>
            <a:round/>
          </a:ln>
        </p:spPr>
        <p:style>
          <a:lnRef idx="0"/>
          <a:fillRef idx="0"/>
          <a:effectRef idx="0"/>
          <a:fontRef idx="minor"/>
        </p:style>
      </p:sp>
      <p:sp>
        <p:nvSpPr>
          <p:cNvPr id="343" name="TextBox 30"/>
          <p:cNvSpPr/>
          <p:nvPr/>
        </p:nvSpPr>
        <p:spPr>
          <a:xfrm>
            <a:off x="8403840" y="13131360"/>
            <a:ext cx="7507800" cy="577080"/>
          </a:xfrm>
          <a:prstGeom prst="rect">
            <a:avLst/>
          </a:prstGeom>
          <a:noFill/>
          <a:ln w="12700">
            <a:solidFill>
              <a:srgbClr val="000000"/>
            </a:solidFill>
            <a:miter/>
          </a:ln>
        </p:spPr>
        <p:style>
          <a:lnRef idx="0"/>
          <a:fillRef idx="0"/>
          <a:effectRef idx="0"/>
          <a:fontRef idx="minor"/>
        </p:style>
        <p:txBody>
          <a:bodyPr lIns="90000" rIns="90000" tIns="45000" bIns="45000">
            <a:spAutoFit/>
          </a:bodyPr>
          <a:p>
            <a:pPr algn="ctr">
              <a:lnSpc>
                <a:spcPct val="100000"/>
              </a:lnSpc>
              <a:tabLst>
                <a:tab algn="l" pos="0"/>
              </a:tabLst>
            </a:pPr>
            <a:r>
              <a:rPr b="0" lang="en-US" sz="1600" spc="-1" strike="noStrike">
                <a:solidFill>
                  <a:srgbClr val="000000"/>
                </a:solidFill>
                <a:latin typeface="Arial"/>
                <a:ea typeface="Helvetica Light"/>
              </a:rPr>
              <a:t>These statements have not been evaluated by the Food and Drug Administration. This product is not intended to diagnose, treat, cure, or prevent any disease.</a:t>
            </a:r>
            <a:endParaRPr b="0" lang="ru-RU" sz="16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247</TotalTime>
  <Application>LibreOffice/7.1.0.3$Windows_X86_64 LibreOffice_project/f6099ecf3d29644b5008cc8f48f42f4a40986e4c</Application>
  <AppVersion>15.0000</AppVersion>
  <Words>2011</Words>
  <Paragraphs>141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Kristina Petrova</dc:creator>
  <dc:description/>
  <dc:language>ru-RU</dc:language>
  <cp:lastModifiedBy/>
  <dcterms:modified xsi:type="dcterms:W3CDTF">2023-03-21T16:40:38Z</dcterms:modified>
  <cp:revision>54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8</vt:i4>
  </property>
  <property fmtid="{D5CDD505-2E9C-101B-9397-08002B2CF9AE}" pid="3" name="PresentationFormat">
    <vt:lpwstr>Произвольный</vt:lpwstr>
  </property>
  <property fmtid="{D5CDD505-2E9C-101B-9397-08002B2CF9AE}" pid="4" name="Slides">
    <vt:i4>14</vt:i4>
  </property>
</Properties>
</file>